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4" r:id="rId19"/>
    <p:sldId id="271" r:id="rId20"/>
    <p:sldId id="272" r:id="rId21"/>
  </p:sldIdLst>
  <p:sldSz cx="12192000" cy="6858000"/>
  <p:notesSz cx="6858000" cy="12192000"/>
  <p:embeddedFontLst>
    <p:embeddedFont>
      <p:font typeface="MiSans" pitchFamily="34" charset="-122"/>
      <p:regular r:id="rId25"/>
    </p:embeddedFont>
    <p:embeddedFont>
      <p:font typeface="MiSans" pitchFamily="34" charset="-120"/>
      <p:regular r:id="rId26"/>
    </p:embeddedFont>
    <p:embeddedFont>
      <p:font typeface="等线" panose="02010600030101010101" charset="-122"/>
      <p:regular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08" d="100"/>
          <a:sy n="108" d="100"/>
        </p:scale>
        <p:origin x="7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8.sv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0" name="Text 8"/>
          <p:cNvSpPr/>
          <p:nvPr/>
        </p:nvSpPr>
        <p:spPr>
          <a:xfrm>
            <a:off x="-55880" y="-8890"/>
            <a:ext cx="12247880" cy="531685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Text 9"/>
          <p:cNvSpPr/>
          <p:nvPr/>
        </p:nvSpPr>
        <p:spPr>
          <a:xfrm>
            <a:off x="310886" y="1048510"/>
            <a:ext cx="7198360" cy="2086725"/>
          </a:xfrm>
          <a:prstGeom prst="rect">
            <a:avLst/>
          </a:prstGeom>
          <a:noFill/>
        </p:spPr>
        <p:txBody>
          <a:bodyPr wrap="square" lIns="91440" tIns="45720" rIns="91440" bIns="45720" rtlCol="0" anchor="t">
            <a:spAutoFit/>
          </a:bodyPr>
          <a:lstStyle/>
          <a:p>
            <a:pPr algn="just">
              <a:lnSpc>
                <a:spcPct val="120000"/>
              </a:lnSpc>
            </a:pPr>
            <a:r>
              <a:rPr lang="en-US" altLang="zh-CN" sz="3600" b="1" dirty="0" smtClean="0">
                <a:latin typeface="MiSans" pitchFamily="34" charset="-122"/>
                <a:ea typeface="MiSans" pitchFamily="34" charset="-122"/>
                <a:cs typeface="MiSans" pitchFamily="34" charset="-120"/>
              </a:rPr>
              <a:t>《</a:t>
            </a:r>
            <a:r>
              <a:rPr lang="zh-CN" altLang="en-US" sz="3600" b="1" dirty="0" smtClean="0">
                <a:latin typeface="MiSans" pitchFamily="34" charset="-122"/>
                <a:ea typeface="MiSans" pitchFamily="34" charset="-122"/>
                <a:cs typeface="MiSans" pitchFamily="34" charset="-120"/>
              </a:rPr>
              <a:t>黑龙江省城镇燃气安全生产重点工作指导手册（瓶装液化石油气供应）</a:t>
            </a:r>
            <a:r>
              <a:rPr lang="en-US" altLang="zh-CN" sz="3600" b="1" dirty="0" smtClean="0">
                <a:latin typeface="MiSans" pitchFamily="34" charset="-122"/>
                <a:ea typeface="MiSans" pitchFamily="34" charset="-122"/>
                <a:cs typeface="MiSans" pitchFamily="34" charset="-120"/>
              </a:rPr>
              <a:t>》</a:t>
            </a:r>
            <a:endParaRPr lang="en-US" sz="3600" dirty="0"/>
          </a:p>
        </p:txBody>
      </p:sp>
      <p:sp>
        <p:nvSpPr>
          <p:cNvPr id="14" name="Text 11"/>
          <p:cNvSpPr/>
          <p:nvPr/>
        </p:nvSpPr>
        <p:spPr>
          <a:xfrm>
            <a:off x="462280" y="4228465"/>
            <a:ext cx="774258" cy="762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6" name="Shape 13"/>
          <p:cNvSpPr/>
          <p:nvPr/>
        </p:nvSpPr>
        <p:spPr>
          <a:xfrm>
            <a:off x="300037" y="6006465"/>
            <a:ext cx="1941842" cy="467360"/>
          </a:xfrm>
          <a:prstGeom prst="roundRect">
            <a:avLst>
              <a:gd name="adj" fmla="val 50000"/>
            </a:avLst>
          </a:prstGeom>
          <a:solidFill>
            <a:srgbClr val="000000">
              <a:alpha val="0"/>
            </a:srgbClr>
          </a:solidFill>
        </p:spPr>
      </p:sp>
      <p:sp>
        <p:nvSpPr>
          <p:cNvPr id="17" name="Text 14"/>
          <p:cNvSpPr/>
          <p:nvPr/>
        </p:nvSpPr>
        <p:spPr>
          <a:xfrm>
            <a:off x="186384" y="6006465"/>
            <a:ext cx="1941842" cy="4673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8" name="Text 15"/>
          <p:cNvSpPr/>
          <p:nvPr/>
        </p:nvSpPr>
        <p:spPr>
          <a:xfrm>
            <a:off x="378007" y="4658334"/>
            <a:ext cx="2876813" cy="523220"/>
          </a:xfrm>
          <a:prstGeom prst="rect">
            <a:avLst/>
          </a:prstGeom>
          <a:noFill/>
        </p:spPr>
        <p:txBody>
          <a:bodyPr wrap="square" lIns="91440" tIns="45720" rIns="91440" bIns="45720" rtlCol="0" anchor="t">
            <a:spAutoFit/>
          </a:bodyPr>
          <a:lstStyle/>
          <a:p>
            <a:pPr marL="0" indent="0" algn="ctr">
              <a:lnSpc>
                <a:spcPct val="100000"/>
              </a:lnSpc>
              <a:buNone/>
            </a:pPr>
            <a:r>
              <a:rPr lang="zh-CN" altLang="en-US" sz="2800" dirty="0" smtClean="0">
                <a:solidFill>
                  <a:srgbClr val="000000"/>
                </a:solidFill>
                <a:latin typeface="MiSans" pitchFamily="34" charset="-122"/>
                <a:ea typeface="MiSans" pitchFamily="34" charset="-122"/>
                <a:cs typeface="MiSans" pitchFamily="34" charset="-120"/>
              </a:rPr>
              <a:t>主讲</a:t>
            </a:r>
            <a:r>
              <a:rPr lang="en-US" sz="2800" dirty="0" smtClean="0">
                <a:solidFill>
                  <a:srgbClr val="000000"/>
                </a:solidFill>
                <a:latin typeface="MiSans" pitchFamily="34" charset="-122"/>
                <a:ea typeface="MiSans" pitchFamily="34" charset="-122"/>
                <a:cs typeface="MiSans" pitchFamily="34" charset="-120"/>
              </a:rPr>
              <a:t>人:</a:t>
            </a:r>
            <a:r>
              <a:rPr lang="zh-CN" altLang="en-US" sz="2800" dirty="0" smtClean="0">
                <a:solidFill>
                  <a:srgbClr val="000000"/>
                </a:solidFill>
                <a:latin typeface="MiSans" pitchFamily="34" charset="-122"/>
                <a:ea typeface="MiSans" pitchFamily="34" charset="-122"/>
                <a:cs typeface="MiSans" pitchFamily="34" charset="-120"/>
              </a:rPr>
              <a:t>孙雅楠</a:t>
            </a:r>
            <a:endParaRPr lang="en-US" sz="2000" dirty="0"/>
          </a:p>
        </p:txBody>
      </p:sp>
      <p:sp>
        <p:nvSpPr>
          <p:cNvPr id="19" name="Shape 16"/>
          <p:cNvSpPr/>
          <p:nvPr/>
        </p:nvSpPr>
        <p:spPr>
          <a:xfrm>
            <a:off x="2345384" y="6006465"/>
            <a:ext cx="1941842" cy="467360"/>
          </a:xfrm>
          <a:prstGeom prst="roundRect">
            <a:avLst>
              <a:gd name="adj" fmla="val 50000"/>
            </a:avLst>
          </a:prstGeom>
          <a:solidFill>
            <a:srgbClr val="000000">
              <a:alpha val="0"/>
            </a:srgbClr>
          </a:solidFill>
        </p:spPr>
      </p:sp>
      <p:sp>
        <p:nvSpPr>
          <p:cNvPr id="20" name="Text 17"/>
          <p:cNvSpPr/>
          <p:nvPr/>
        </p:nvSpPr>
        <p:spPr>
          <a:xfrm>
            <a:off x="2345384" y="6006465"/>
            <a:ext cx="1941842" cy="4673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3" name="Text 20"/>
          <p:cNvSpPr/>
          <p:nvPr/>
        </p:nvSpPr>
        <p:spPr>
          <a:xfrm>
            <a:off x="7019290" y="1320165"/>
            <a:ext cx="5172710" cy="39878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4" name="Shape 21"/>
          <p:cNvSpPr/>
          <p:nvPr/>
        </p:nvSpPr>
        <p:spPr>
          <a:xfrm>
            <a:off x="10793095" y="294005"/>
            <a:ext cx="112395" cy="112395"/>
          </a:xfrm>
          <a:prstGeom prst="ellipse">
            <a:avLst/>
          </a:prstGeom>
          <a:solidFill>
            <a:srgbClr val="000000">
              <a:alpha val="0"/>
            </a:srgbClr>
          </a:solidFill>
          <a:ln w="9525">
            <a:solidFill>
              <a:srgbClr val="00B0F0"/>
            </a:solidFill>
            <a:prstDash val="solid"/>
          </a:ln>
        </p:spPr>
      </p:sp>
      <p:sp>
        <p:nvSpPr>
          <p:cNvPr id="25" name="Text 22"/>
          <p:cNvSpPr/>
          <p:nvPr/>
        </p:nvSpPr>
        <p:spPr>
          <a:xfrm>
            <a:off x="10793095" y="294005"/>
            <a:ext cx="112395" cy="11239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6" name="Shape 23"/>
          <p:cNvSpPr/>
          <p:nvPr/>
        </p:nvSpPr>
        <p:spPr>
          <a:xfrm>
            <a:off x="11002645" y="294005"/>
            <a:ext cx="112395" cy="112395"/>
          </a:xfrm>
          <a:prstGeom prst="ellipse">
            <a:avLst/>
          </a:prstGeom>
          <a:solidFill>
            <a:srgbClr val="00B0F0"/>
          </a:solidFill>
          <a:ln w="9525">
            <a:solidFill>
              <a:srgbClr val="00B0F0"/>
            </a:solidFill>
            <a:prstDash val="solid"/>
          </a:ln>
        </p:spPr>
      </p:sp>
      <p:sp>
        <p:nvSpPr>
          <p:cNvPr id="27" name="Text 24"/>
          <p:cNvSpPr/>
          <p:nvPr/>
        </p:nvSpPr>
        <p:spPr>
          <a:xfrm>
            <a:off x="11002645" y="294005"/>
            <a:ext cx="112395" cy="11239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8" name="Shape 25"/>
          <p:cNvSpPr/>
          <p:nvPr/>
        </p:nvSpPr>
        <p:spPr>
          <a:xfrm>
            <a:off x="11212830" y="294005"/>
            <a:ext cx="112395" cy="112395"/>
          </a:xfrm>
          <a:prstGeom prst="ellipse">
            <a:avLst/>
          </a:prstGeom>
          <a:solidFill>
            <a:srgbClr val="000000">
              <a:alpha val="0"/>
            </a:srgbClr>
          </a:solidFill>
          <a:ln w="9525">
            <a:solidFill>
              <a:srgbClr val="00B0F0"/>
            </a:solidFill>
            <a:prstDash val="solid"/>
          </a:ln>
        </p:spPr>
      </p:sp>
      <p:sp>
        <p:nvSpPr>
          <p:cNvPr id="29" name="Text 26"/>
          <p:cNvSpPr/>
          <p:nvPr/>
        </p:nvSpPr>
        <p:spPr>
          <a:xfrm>
            <a:off x="11212830" y="294005"/>
            <a:ext cx="112395" cy="11239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0" name="Shape 27"/>
          <p:cNvSpPr/>
          <p:nvPr/>
        </p:nvSpPr>
        <p:spPr>
          <a:xfrm>
            <a:off x="11422380" y="294005"/>
            <a:ext cx="112395" cy="112395"/>
          </a:xfrm>
          <a:prstGeom prst="ellipse">
            <a:avLst/>
          </a:prstGeom>
          <a:solidFill>
            <a:srgbClr val="00B0F0"/>
          </a:solidFill>
          <a:ln w="9525">
            <a:solidFill>
              <a:srgbClr val="00B0F0"/>
            </a:solidFill>
            <a:prstDash val="solid"/>
          </a:ln>
        </p:spPr>
      </p:sp>
      <p:sp>
        <p:nvSpPr>
          <p:cNvPr id="31" name="Text 28"/>
          <p:cNvSpPr/>
          <p:nvPr/>
        </p:nvSpPr>
        <p:spPr>
          <a:xfrm>
            <a:off x="11422380" y="294005"/>
            <a:ext cx="112395" cy="11239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3" name="Text 30"/>
          <p:cNvSpPr/>
          <p:nvPr/>
        </p:nvSpPr>
        <p:spPr>
          <a:xfrm rot="5400000">
            <a:off x="11352530" y="4684395"/>
            <a:ext cx="140335" cy="1212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5" name="Text 32"/>
          <p:cNvSpPr/>
          <p:nvPr/>
        </p:nvSpPr>
        <p:spPr>
          <a:xfrm rot="5400000">
            <a:off x="11140440" y="4684395"/>
            <a:ext cx="140335" cy="1212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6" name="Shape 33"/>
          <p:cNvSpPr/>
          <p:nvPr/>
        </p:nvSpPr>
        <p:spPr>
          <a:xfrm rot="15060000" flipV="1">
            <a:off x="5186045" y="3797935"/>
            <a:ext cx="1242695" cy="1242695"/>
          </a:xfrm>
          <a:custGeom>
            <a:avLst/>
            <a:gdLst/>
            <a:ahLst/>
            <a:cxnLst/>
            <a:rect l="l" t="t" r="r" b="b"/>
            <a:pathLst>
              <a:path w="1242695" h="1242695">
                <a:moveTo>
                  <a:pt x="455293" y="1221014"/>
                </a:moveTo>
                <a:cubicBezTo>
                  <a:pt x="455293" y="1221014"/>
                  <a:pt x="455293" y="1221014"/>
                  <a:pt x="787401" y="1221014"/>
                </a:cubicBezTo>
                <a:cubicBezTo>
                  <a:pt x="735091" y="1235469"/>
                  <a:pt x="679131" y="1242695"/>
                  <a:pt x="620739" y="1242695"/>
                </a:cubicBezTo>
                <a:cubicBezTo>
                  <a:pt x="563563" y="1242695"/>
                  <a:pt x="507603" y="1235469"/>
                  <a:pt x="455293" y="1221014"/>
                </a:cubicBezTo>
                <a:close/>
                <a:moveTo>
                  <a:pt x="309441" y="1158929"/>
                </a:moveTo>
                <a:lnTo>
                  <a:pt x="932267" y="1158929"/>
                </a:lnTo>
                <a:cubicBezTo>
                  <a:pt x="906771" y="1173342"/>
                  <a:pt x="881275" y="1186554"/>
                  <a:pt x="853352" y="1197363"/>
                </a:cubicBezTo>
                <a:cubicBezTo>
                  <a:pt x="853352" y="1197363"/>
                  <a:pt x="853352" y="1197363"/>
                  <a:pt x="387143" y="1197363"/>
                </a:cubicBezTo>
                <a:cubicBezTo>
                  <a:pt x="360433" y="1186554"/>
                  <a:pt x="333723" y="1173342"/>
                  <a:pt x="309441" y="1158929"/>
                </a:cubicBezTo>
                <a:close/>
                <a:moveTo>
                  <a:pt x="221734" y="1097829"/>
                </a:moveTo>
                <a:lnTo>
                  <a:pt x="1019976" y="1097829"/>
                </a:lnTo>
                <a:cubicBezTo>
                  <a:pt x="1002966" y="1111118"/>
                  <a:pt x="985956" y="1123198"/>
                  <a:pt x="968946" y="1135278"/>
                </a:cubicBezTo>
                <a:cubicBezTo>
                  <a:pt x="968946" y="1135278"/>
                  <a:pt x="968946" y="1135278"/>
                  <a:pt x="272763" y="1135278"/>
                </a:cubicBezTo>
                <a:cubicBezTo>
                  <a:pt x="254538" y="1123198"/>
                  <a:pt x="237528" y="1111118"/>
                  <a:pt x="221734" y="1097829"/>
                </a:cubicBezTo>
                <a:close/>
                <a:moveTo>
                  <a:pt x="158663" y="1035743"/>
                </a:moveTo>
                <a:lnTo>
                  <a:pt x="1083047" y="1035743"/>
                </a:lnTo>
                <a:cubicBezTo>
                  <a:pt x="1070900" y="1049294"/>
                  <a:pt x="1058752" y="1062844"/>
                  <a:pt x="1045391" y="1075163"/>
                </a:cubicBezTo>
                <a:cubicBezTo>
                  <a:pt x="1045391" y="1075163"/>
                  <a:pt x="1045391" y="1075163"/>
                  <a:pt x="196318" y="1075163"/>
                </a:cubicBezTo>
                <a:cubicBezTo>
                  <a:pt x="182957" y="1062844"/>
                  <a:pt x="169595" y="1049294"/>
                  <a:pt x="158663" y="1035743"/>
                </a:cubicBezTo>
                <a:close/>
                <a:moveTo>
                  <a:pt x="110374" y="975629"/>
                </a:moveTo>
                <a:lnTo>
                  <a:pt x="1132320" y="975629"/>
                </a:lnTo>
                <a:cubicBezTo>
                  <a:pt x="1122599" y="988917"/>
                  <a:pt x="1114093" y="1000997"/>
                  <a:pt x="1103157" y="1013078"/>
                </a:cubicBezTo>
                <a:cubicBezTo>
                  <a:pt x="1103157" y="1013078"/>
                  <a:pt x="1103157" y="1013078"/>
                  <a:pt x="138322" y="1013078"/>
                </a:cubicBezTo>
                <a:cubicBezTo>
                  <a:pt x="128601" y="1000997"/>
                  <a:pt x="118879" y="988917"/>
                  <a:pt x="110374" y="975629"/>
                </a:cubicBezTo>
                <a:close/>
                <a:moveTo>
                  <a:pt x="72925" y="913544"/>
                </a:moveTo>
                <a:lnTo>
                  <a:pt x="1169769" y="913544"/>
                </a:lnTo>
                <a:cubicBezTo>
                  <a:pt x="1162481" y="926755"/>
                  <a:pt x="1155193" y="939967"/>
                  <a:pt x="1146690" y="951978"/>
                </a:cubicBezTo>
                <a:cubicBezTo>
                  <a:pt x="1146690" y="951978"/>
                  <a:pt x="1146690" y="951978"/>
                  <a:pt x="94789" y="951978"/>
                </a:cubicBezTo>
                <a:cubicBezTo>
                  <a:pt x="87501" y="939967"/>
                  <a:pt x="80213" y="926755"/>
                  <a:pt x="72925" y="913544"/>
                </a:cubicBezTo>
                <a:close/>
                <a:moveTo>
                  <a:pt x="43361" y="852444"/>
                </a:moveTo>
                <a:lnTo>
                  <a:pt x="1197362" y="852444"/>
                </a:lnTo>
                <a:cubicBezTo>
                  <a:pt x="1192503" y="864523"/>
                  <a:pt x="1186430" y="877812"/>
                  <a:pt x="1180356" y="889892"/>
                </a:cubicBezTo>
                <a:cubicBezTo>
                  <a:pt x="1180356" y="889892"/>
                  <a:pt x="1180356" y="889892"/>
                  <a:pt x="60367" y="889892"/>
                </a:cubicBezTo>
                <a:cubicBezTo>
                  <a:pt x="54293" y="877812"/>
                  <a:pt x="49434" y="864523"/>
                  <a:pt x="43361" y="852444"/>
                </a:cubicBezTo>
                <a:close/>
                <a:moveTo>
                  <a:pt x="22666" y="790358"/>
                </a:moveTo>
                <a:lnTo>
                  <a:pt x="1219043" y="790358"/>
                </a:lnTo>
                <a:cubicBezTo>
                  <a:pt x="1215399" y="803909"/>
                  <a:pt x="1210541" y="817459"/>
                  <a:pt x="1205683" y="829778"/>
                </a:cubicBezTo>
                <a:cubicBezTo>
                  <a:pt x="1205683" y="829778"/>
                  <a:pt x="1205683" y="829778"/>
                  <a:pt x="34812" y="829778"/>
                </a:cubicBezTo>
                <a:cubicBezTo>
                  <a:pt x="29953" y="817459"/>
                  <a:pt x="26310" y="803909"/>
                  <a:pt x="22666" y="790358"/>
                </a:cubicBezTo>
                <a:close/>
                <a:moveTo>
                  <a:pt x="7883" y="730244"/>
                </a:moveTo>
                <a:lnTo>
                  <a:pt x="1232840" y="730244"/>
                </a:lnTo>
                <a:cubicBezTo>
                  <a:pt x="1230409" y="742323"/>
                  <a:pt x="1227979" y="755612"/>
                  <a:pt x="1225548" y="767692"/>
                </a:cubicBezTo>
                <a:cubicBezTo>
                  <a:pt x="1225548" y="767692"/>
                  <a:pt x="1225548" y="767692"/>
                  <a:pt x="16390" y="767692"/>
                </a:cubicBezTo>
                <a:cubicBezTo>
                  <a:pt x="13959" y="755612"/>
                  <a:pt x="10314" y="742323"/>
                  <a:pt x="7883" y="730244"/>
                </a:cubicBezTo>
                <a:close/>
                <a:moveTo>
                  <a:pt x="985" y="668158"/>
                </a:moveTo>
                <a:lnTo>
                  <a:pt x="1241709" y="668158"/>
                </a:lnTo>
                <a:cubicBezTo>
                  <a:pt x="1240494" y="681370"/>
                  <a:pt x="1239279" y="694582"/>
                  <a:pt x="1236849" y="706593"/>
                </a:cubicBezTo>
                <a:cubicBezTo>
                  <a:pt x="1236849" y="706593"/>
                  <a:pt x="1236849" y="706593"/>
                  <a:pt x="5846" y="706593"/>
                </a:cubicBezTo>
                <a:cubicBezTo>
                  <a:pt x="3416" y="694582"/>
                  <a:pt x="2201" y="681370"/>
                  <a:pt x="985" y="668158"/>
                </a:cubicBezTo>
                <a:close/>
                <a:moveTo>
                  <a:pt x="0" y="607058"/>
                </a:moveTo>
                <a:cubicBezTo>
                  <a:pt x="0" y="607058"/>
                  <a:pt x="0" y="607058"/>
                  <a:pt x="1242695" y="607058"/>
                </a:cubicBezTo>
                <a:cubicBezTo>
                  <a:pt x="1242695" y="611986"/>
                  <a:pt x="1242695" y="615681"/>
                  <a:pt x="1242695" y="620609"/>
                </a:cubicBezTo>
                <a:cubicBezTo>
                  <a:pt x="1242695" y="629232"/>
                  <a:pt x="1242695" y="637855"/>
                  <a:pt x="1242695" y="646478"/>
                </a:cubicBezTo>
                <a:cubicBezTo>
                  <a:pt x="1242695" y="646478"/>
                  <a:pt x="1242695" y="646478"/>
                  <a:pt x="0" y="646478"/>
                </a:cubicBezTo>
                <a:cubicBezTo>
                  <a:pt x="0" y="637855"/>
                  <a:pt x="0" y="629232"/>
                  <a:pt x="0" y="620609"/>
                </a:cubicBezTo>
                <a:cubicBezTo>
                  <a:pt x="0" y="615681"/>
                  <a:pt x="0" y="611986"/>
                  <a:pt x="0" y="607058"/>
                </a:cubicBezTo>
                <a:close/>
                <a:moveTo>
                  <a:pt x="3416" y="544973"/>
                </a:moveTo>
                <a:lnTo>
                  <a:pt x="1238063" y="544973"/>
                </a:lnTo>
                <a:cubicBezTo>
                  <a:pt x="1240494" y="558523"/>
                  <a:pt x="1240494" y="570842"/>
                  <a:pt x="1241709" y="584392"/>
                </a:cubicBezTo>
                <a:cubicBezTo>
                  <a:pt x="1241709" y="584392"/>
                  <a:pt x="1241709" y="584392"/>
                  <a:pt x="985" y="584392"/>
                </a:cubicBezTo>
                <a:cubicBezTo>
                  <a:pt x="985" y="570842"/>
                  <a:pt x="2201" y="558523"/>
                  <a:pt x="3416" y="544973"/>
                </a:cubicBezTo>
                <a:close/>
                <a:moveTo>
                  <a:pt x="14185" y="484859"/>
                </a:moveTo>
                <a:lnTo>
                  <a:pt x="1227524" y="484859"/>
                </a:lnTo>
                <a:cubicBezTo>
                  <a:pt x="1229953" y="496869"/>
                  <a:pt x="1232382" y="510081"/>
                  <a:pt x="1234811" y="523293"/>
                </a:cubicBezTo>
                <a:cubicBezTo>
                  <a:pt x="1234811" y="523293"/>
                  <a:pt x="1234811" y="523293"/>
                  <a:pt x="6898" y="523293"/>
                </a:cubicBezTo>
                <a:cubicBezTo>
                  <a:pt x="9327" y="510081"/>
                  <a:pt x="11756" y="496869"/>
                  <a:pt x="14185" y="484859"/>
                </a:cubicBezTo>
                <a:close/>
                <a:moveTo>
                  <a:pt x="31627" y="422773"/>
                </a:moveTo>
                <a:lnTo>
                  <a:pt x="1211068" y="422773"/>
                </a:lnTo>
                <a:cubicBezTo>
                  <a:pt x="1214712" y="435984"/>
                  <a:pt x="1218356" y="447995"/>
                  <a:pt x="1222000" y="461207"/>
                </a:cubicBezTo>
                <a:cubicBezTo>
                  <a:pt x="1222000" y="461207"/>
                  <a:pt x="1222000" y="461207"/>
                  <a:pt x="20695" y="461207"/>
                </a:cubicBezTo>
                <a:cubicBezTo>
                  <a:pt x="23124" y="447995"/>
                  <a:pt x="27983" y="435984"/>
                  <a:pt x="31627" y="422773"/>
                </a:cubicBezTo>
                <a:close/>
                <a:moveTo>
                  <a:pt x="55215" y="361673"/>
                </a:moveTo>
                <a:lnTo>
                  <a:pt x="1185278" y="361673"/>
                </a:lnTo>
                <a:cubicBezTo>
                  <a:pt x="1191354" y="373991"/>
                  <a:pt x="1197429" y="387542"/>
                  <a:pt x="1202290" y="401092"/>
                </a:cubicBezTo>
                <a:cubicBezTo>
                  <a:pt x="1202290" y="401092"/>
                  <a:pt x="1202290" y="401092"/>
                  <a:pt x="39419" y="401092"/>
                </a:cubicBezTo>
                <a:cubicBezTo>
                  <a:pt x="44279" y="387542"/>
                  <a:pt x="49139" y="373991"/>
                  <a:pt x="55215" y="361673"/>
                </a:cubicBezTo>
                <a:close/>
                <a:moveTo>
                  <a:pt x="88874" y="299588"/>
                </a:moveTo>
                <a:lnTo>
                  <a:pt x="1154049" y="299588"/>
                </a:lnTo>
                <a:cubicBezTo>
                  <a:pt x="1161336" y="313138"/>
                  <a:pt x="1168623" y="325457"/>
                  <a:pt x="1174696" y="339007"/>
                </a:cubicBezTo>
                <a:cubicBezTo>
                  <a:pt x="1174696" y="339007"/>
                  <a:pt x="1174696" y="339007"/>
                  <a:pt x="67012" y="339007"/>
                </a:cubicBezTo>
                <a:cubicBezTo>
                  <a:pt x="74300" y="325457"/>
                  <a:pt x="81587" y="313138"/>
                  <a:pt x="88874" y="299588"/>
                </a:cubicBezTo>
                <a:close/>
                <a:moveTo>
                  <a:pt x="131403" y="239473"/>
                </a:moveTo>
                <a:lnTo>
                  <a:pt x="1111291" y="239473"/>
                </a:lnTo>
                <a:cubicBezTo>
                  <a:pt x="1121005" y="251484"/>
                  <a:pt x="1130719" y="264695"/>
                  <a:pt x="1139219" y="277907"/>
                </a:cubicBezTo>
                <a:cubicBezTo>
                  <a:pt x="1139219" y="277907"/>
                  <a:pt x="1139219" y="277907"/>
                  <a:pt x="103476" y="277907"/>
                </a:cubicBezTo>
                <a:cubicBezTo>
                  <a:pt x="111975" y="264695"/>
                  <a:pt x="121689" y="251484"/>
                  <a:pt x="131403" y="239473"/>
                </a:cubicBezTo>
                <a:close/>
                <a:moveTo>
                  <a:pt x="185259" y="178373"/>
                </a:moveTo>
                <a:cubicBezTo>
                  <a:pt x="185259" y="178373"/>
                  <a:pt x="185259" y="178373"/>
                  <a:pt x="1056450" y="178373"/>
                </a:cubicBezTo>
                <a:cubicBezTo>
                  <a:pt x="1068600" y="190453"/>
                  <a:pt x="1080751" y="202533"/>
                  <a:pt x="1092901" y="215821"/>
                </a:cubicBezTo>
                <a:cubicBezTo>
                  <a:pt x="1092901" y="215821"/>
                  <a:pt x="1092901" y="215821"/>
                  <a:pt x="148808" y="215821"/>
                </a:cubicBezTo>
                <a:cubicBezTo>
                  <a:pt x="159743" y="202533"/>
                  <a:pt x="171894" y="190453"/>
                  <a:pt x="185259" y="178373"/>
                </a:cubicBezTo>
                <a:close/>
                <a:moveTo>
                  <a:pt x="257312" y="116288"/>
                </a:moveTo>
                <a:lnTo>
                  <a:pt x="984167" y="116288"/>
                </a:lnTo>
                <a:cubicBezTo>
                  <a:pt x="1001184" y="128606"/>
                  <a:pt x="1016985" y="142157"/>
                  <a:pt x="1032787" y="155707"/>
                </a:cubicBezTo>
                <a:cubicBezTo>
                  <a:pt x="1032787" y="155707"/>
                  <a:pt x="1032787" y="155707"/>
                  <a:pt x="209908" y="155707"/>
                </a:cubicBezTo>
                <a:cubicBezTo>
                  <a:pt x="224494" y="142157"/>
                  <a:pt x="241510" y="128606"/>
                  <a:pt x="257312" y="116288"/>
                </a:cubicBezTo>
                <a:close/>
                <a:moveTo>
                  <a:pt x="363363" y="56173"/>
                </a:moveTo>
                <a:lnTo>
                  <a:pt x="878346" y="56173"/>
                </a:lnTo>
                <a:cubicBezTo>
                  <a:pt x="903852" y="67045"/>
                  <a:pt x="926929" y="79125"/>
                  <a:pt x="950006" y="93621"/>
                </a:cubicBezTo>
                <a:cubicBezTo>
                  <a:pt x="950006" y="93621"/>
                  <a:pt x="950006" y="93621"/>
                  <a:pt x="291703" y="93621"/>
                </a:cubicBezTo>
                <a:cubicBezTo>
                  <a:pt x="314779" y="79125"/>
                  <a:pt x="339071" y="67045"/>
                  <a:pt x="363363" y="56173"/>
                </a:cubicBezTo>
                <a:close/>
                <a:moveTo>
                  <a:pt x="620361" y="0"/>
                </a:moveTo>
                <a:cubicBezTo>
                  <a:pt x="690856" y="0"/>
                  <a:pt x="757705" y="10841"/>
                  <a:pt x="820907" y="32521"/>
                </a:cubicBezTo>
                <a:cubicBezTo>
                  <a:pt x="820907" y="32521"/>
                  <a:pt x="820907" y="32521"/>
                  <a:pt x="419816" y="32521"/>
                </a:cubicBezTo>
                <a:cubicBezTo>
                  <a:pt x="483018" y="10841"/>
                  <a:pt x="551082" y="0"/>
                  <a:pt x="620361" y="0"/>
                </a:cubicBezTo>
                <a:close/>
              </a:path>
            </a:pathLst>
          </a:custGeom>
          <a:gradFill flip="none" rotWithShape="1">
            <a:gsLst>
              <a:gs pos="0">
                <a:srgbClr val="00B0F0">
                  <a:alpha val="34000"/>
                </a:srgbClr>
              </a:gs>
              <a:gs pos="76000">
                <a:srgbClr val="00B0F0">
                  <a:alpha val="3000"/>
                </a:srgbClr>
              </a:gs>
            </a:gsLst>
            <a:lin ang="0" scaled="1"/>
          </a:gradFill>
        </p:spPr>
      </p:sp>
      <p:sp>
        <p:nvSpPr>
          <p:cNvPr id="37" name="Text 34"/>
          <p:cNvSpPr/>
          <p:nvPr/>
        </p:nvSpPr>
        <p:spPr>
          <a:xfrm rot="15060000">
            <a:off x="5186045" y="3797935"/>
            <a:ext cx="1242695" cy="124269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38" name="Shape 35"/>
          <p:cNvSpPr/>
          <p:nvPr/>
        </p:nvSpPr>
        <p:spPr>
          <a:xfrm rot="6540000">
            <a:off x="4919345" y="-12700"/>
            <a:ext cx="1242695" cy="1242695"/>
          </a:xfrm>
          <a:prstGeom prst="ellipse">
            <a:avLst/>
          </a:prstGeom>
          <a:gradFill flip="none" rotWithShape="1">
            <a:gsLst>
              <a:gs pos="0">
                <a:srgbClr val="00B0F0">
                  <a:alpha val="34000"/>
                </a:srgbClr>
              </a:gs>
              <a:gs pos="76000">
                <a:srgbClr val="00B0F0">
                  <a:alpha val="3000"/>
                </a:srgbClr>
              </a:gs>
            </a:gsLst>
            <a:lin ang="0" scaled="1"/>
          </a:gradFill>
        </p:spPr>
      </p:sp>
      <p:sp>
        <p:nvSpPr>
          <p:cNvPr id="39" name="Text 36"/>
          <p:cNvSpPr/>
          <p:nvPr/>
        </p:nvSpPr>
        <p:spPr>
          <a:xfrm rot="6540000">
            <a:off x="4919345" y="-12700"/>
            <a:ext cx="1242695" cy="124269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40" name="Shape 37"/>
          <p:cNvSpPr/>
          <p:nvPr/>
        </p:nvSpPr>
        <p:spPr>
          <a:xfrm flipH="1">
            <a:off x="4833620" y="6247130"/>
            <a:ext cx="6551930" cy="0"/>
          </a:xfrm>
          <a:prstGeom prst="line">
            <a:avLst/>
          </a:prstGeom>
          <a:noFill/>
          <a:ln w="12700">
            <a:solidFill>
              <a:srgbClr val="004CC0"/>
            </a:solidFill>
            <a:prstDash val="solid"/>
            <a:headEnd type="none"/>
            <a:tailEnd type="none"/>
          </a:ln>
        </p:spPr>
      </p:sp>
      <p:sp>
        <p:nvSpPr>
          <p:cNvPr id="41" name="Shape 38"/>
          <p:cNvSpPr/>
          <p:nvPr/>
        </p:nvSpPr>
        <p:spPr>
          <a:xfrm rot="16200000" flipH="1">
            <a:off x="11779309" y="6167814"/>
            <a:ext cx="222250" cy="158631"/>
          </a:xfrm>
          <a:prstGeom prst="triangle">
            <a:avLst/>
          </a:prstGeom>
          <a:solidFill>
            <a:srgbClr val="004CC0"/>
          </a:solidFill>
        </p:spPr>
      </p:sp>
      <p:sp>
        <p:nvSpPr>
          <p:cNvPr id="42" name="Text 39"/>
          <p:cNvSpPr/>
          <p:nvPr/>
        </p:nvSpPr>
        <p:spPr>
          <a:xfrm rot="16200000">
            <a:off x="11779309" y="6167814"/>
            <a:ext cx="222250" cy="158631"/>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3" name="Shape 40"/>
          <p:cNvSpPr/>
          <p:nvPr/>
        </p:nvSpPr>
        <p:spPr>
          <a:xfrm rot="16200000" flipH="1">
            <a:off x="11560751" y="6167814"/>
            <a:ext cx="222250" cy="158631"/>
          </a:xfrm>
          <a:prstGeom prst="triangle">
            <a:avLst/>
          </a:prstGeom>
          <a:solidFill>
            <a:srgbClr val="004CC0"/>
          </a:solidFill>
        </p:spPr>
      </p:sp>
      <p:sp>
        <p:nvSpPr>
          <p:cNvPr id="44" name="Text 41"/>
          <p:cNvSpPr/>
          <p:nvPr/>
        </p:nvSpPr>
        <p:spPr>
          <a:xfrm rot="16200000">
            <a:off x="11560751" y="6167814"/>
            <a:ext cx="222250" cy="158631"/>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6" name="Text 43"/>
          <p:cNvSpPr/>
          <p:nvPr/>
        </p:nvSpPr>
        <p:spPr>
          <a:xfrm>
            <a:off x="7019290" y="1320165"/>
            <a:ext cx="5172710" cy="39878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5" name="标题 1"/>
          <p:cNvSpPr txBox="1"/>
          <p:nvPr/>
        </p:nvSpPr>
        <p:spPr>
          <a:xfrm>
            <a:off x="8661835" y="1731943"/>
            <a:ext cx="3807527" cy="4445834"/>
          </a:xfrm>
          <a:prstGeom prst="roundRect">
            <a:avLst>
              <a:gd name="adj" fmla="val 8462"/>
            </a:avLst>
          </a:prstGeom>
          <a:gradFill>
            <a:gsLst>
              <a:gs pos="14000">
                <a:schemeClr val="accent1">
                  <a:alpha val="20000"/>
                </a:schemeClr>
              </a:gs>
              <a:gs pos="100000">
                <a:schemeClr val="accent2">
                  <a:alpha val="22000"/>
                </a:schemeClr>
              </a:gs>
            </a:gsLst>
            <a:lin ang="2700000" scaled="0"/>
          </a:gradFill>
          <a:ln w="12700" cap="sq">
            <a:gradFill>
              <a:gsLst>
                <a:gs pos="0">
                  <a:schemeClr val="bg1"/>
                </a:gs>
                <a:gs pos="98000">
                  <a:schemeClr val="bg1"/>
                </a:gs>
              </a:gsLst>
              <a:lin ang="5400000" scaled="0"/>
            </a:gradFill>
            <a:miter/>
          </a:ln>
          <a:effectLst>
            <a:outerShdw blurRad="88900" dist="76200" dir="3000000" algn="tl" rotWithShape="0">
              <a:schemeClr val="accent1">
                <a:lumMod val="75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7" name="标题 1"/>
          <p:cNvSpPr txBox="1"/>
          <p:nvPr/>
        </p:nvSpPr>
        <p:spPr>
          <a:xfrm rot="21000515">
            <a:off x="8450694" y="1343649"/>
            <a:ext cx="1916246" cy="1996085"/>
          </a:xfrm>
          <a:prstGeom prst="roundRect">
            <a:avLst>
              <a:gd name="adj" fmla="val 50000"/>
            </a:avLst>
          </a:prstGeom>
          <a:gradFill>
            <a:gsLst>
              <a:gs pos="14000">
                <a:schemeClr val="accent1"/>
              </a:gs>
              <a:gs pos="100000">
                <a:schemeClr val="accent1">
                  <a:lumMod val="75000"/>
                </a:schemeClr>
              </a:gs>
            </a:gsLst>
            <a:lin ang="2700000" scaled="0"/>
          </a:gradFill>
          <a:ln w="12700" cap="sq">
            <a:gradFill>
              <a:gsLst>
                <a:gs pos="0">
                  <a:schemeClr val="bg1"/>
                </a:gs>
                <a:gs pos="98000">
                  <a:schemeClr val="accent1">
                    <a:lumMod val="30000"/>
                    <a:lumOff val="70000"/>
                    <a:alpha val="0"/>
                  </a:schemeClr>
                </a:gs>
              </a:gsLst>
              <a:lin ang="5400000" scaled="0"/>
            </a:gradFill>
            <a:miter/>
          </a:ln>
          <a:effectLst>
            <a:outerShdw blurRad="88900" dist="76200" dir="3000000" algn="tl" rotWithShape="0">
              <a:schemeClr val="accent1">
                <a:lumMod val="75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8" name="标题 1"/>
          <p:cNvSpPr txBox="1"/>
          <p:nvPr/>
        </p:nvSpPr>
        <p:spPr>
          <a:xfrm rot="16997476">
            <a:off x="6165186" y="2912010"/>
            <a:ext cx="2580680" cy="2579682"/>
          </a:xfrm>
          <a:prstGeom prst="roundRect">
            <a:avLst>
              <a:gd name="adj" fmla="val 50000"/>
            </a:avLst>
          </a:prstGeom>
          <a:gradFill>
            <a:gsLst>
              <a:gs pos="0">
                <a:schemeClr val="accent4">
                  <a:lumMod val="40000"/>
                  <a:lumOff val="60000"/>
                </a:schemeClr>
              </a:gs>
              <a:gs pos="51000">
                <a:schemeClr val="bg1">
                  <a:alpha val="27000"/>
                </a:schemeClr>
              </a:gs>
              <a:gs pos="100000">
                <a:schemeClr val="accent2">
                  <a:alpha val="37000"/>
                </a:schemeClr>
              </a:gs>
            </a:gsLst>
            <a:path path="circle">
              <a:fillToRect l="100000" t="100000"/>
            </a:path>
            <a:tileRect r="-100000" b="-100000"/>
          </a:gradFill>
          <a:ln w="12700" cap="sq">
            <a:gradFill>
              <a:gsLst>
                <a:gs pos="0">
                  <a:schemeClr val="bg1"/>
                </a:gs>
                <a:gs pos="98000">
                  <a:schemeClr val="accent1">
                    <a:lumMod val="30000"/>
                    <a:lumOff val="70000"/>
                  </a:schemeClr>
                </a:gs>
              </a:gsLst>
              <a:lin ang="5400000" scaled="0"/>
            </a:gradFill>
            <a:miter/>
          </a:ln>
          <a:effectLst>
            <a:outerShdw blurRad="88900" dist="76200" dir="3000000" algn="tl" rotWithShape="0">
              <a:schemeClr val="accent1">
                <a:lumMod val="75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50" name="标题 1"/>
          <p:cNvSpPr txBox="1"/>
          <p:nvPr/>
        </p:nvSpPr>
        <p:spPr>
          <a:xfrm>
            <a:off x="9234308" y="191254"/>
            <a:ext cx="2582523" cy="1174553"/>
          </a:xfrm>
          <a:prstGeom prst="roundRect">
            <a:avLst>
              <a:gd name="adj" fmla="val 8462"/>
            </a:avLst>
          </a:prstGeom>
          <a:gradFill>
            <a:gsLst>
              <a:gs pos="0">
                <a:schemeClr val="accent2">
                  <a:alpha val="22000"/>
                </a:schemeClr>
              </a:gs>
              <a:gs pos="100000">
                <a:schemeClr val="accent1">
                  <a:alpha val="20000"/>
                </a:schemeClr>
              </a:gs>
            </a:gsLst>
            <a:lin ang="2700000" scaled="0"/>
          </a:gradFill>
          <a:ln w="12700" cap="sq">
            <a:gradFill>
              <a:gsLst>
                <a:gs pos="0">
                  <a:schemeClr val="bg1">
                    <a:alpha val="100000"/>
                  </a:schemeClr>
                </a:gs>
                <a:gs pos="98000">
                  <a:schemeClr val="accent1">
                    <a:lumMod val="30000"/>
                    <a:lumOff val="70000"/>
                    <a:alpha val="100000"/>
                  </a:schemeClr>
                </a:gs>
              </a:gsLst>
              <a:lin ang="5400000" scaled="0"/>
            </a:gradFill>
            <a:miter/>
          </a:ln>
          <a:effectLst>
            <a:outerShdw blurRad="88900" dist="76200" dir="3000000" algn="tl" rotWithShape="0">
              <a:schemeClr val="accent1">
                <a:lumMod val="75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51" name="标题 1"/>
          <p:cNvSpPr txBox="1"/>
          <p:nvPr/>
        </p:nvSpPr>
        <p:spPr>
          <a:xfrm>
            <a:off x="9648991" y="3758767"/>
            <a:ext cx="1753160" cy="1826205"/>
          </a:xfrm>
          <a:prstGeom prst="roundRect">
            <a:avLst>
              <a:gd name="adj" fmla="val 50000"/>
            </a:avLst>
          </a:prstGeom>
          <a:gradFill>
            <a:gsLst>
              <a:gs pos="0">
                <a:schemeClr val="accent1">
                  <a:lumMod val="75000"/>
                  <a:alpha val="100000"/>
                </a:schemeClr>
              </a:gs>
              <a:gs pos="66000">
                <a:schemeClr val="accent1">
                  <a:lumMod val="60000"/>
                  <a:lumOff val="40000"/>
                  <a:alpha val="100000"/>
                </a:schemeClr>
              </a:gs>
              <a:gs pos="100000">
                <a:schemeClr val="accent2">
                  <a:lumMod val="60000"/>
                  <a:lumOff val="40000"/>
                  <a:alpha val="100000"/>
                </a:schemeClr>
              </a:gs>
            </a:gsLst>
            <a:lin ang="2700000" scaled="0"/>
          </a:gradFill>
          <a:ln w="12700" cap="sq">
            <a:gradFill>
              <a:gsLst>
                <a:gs pos="0">
                  <a:schemeClr val="accent1">
                    <a:lumMod val="20000"/>
                    <a:lumOff val="80000"/>
                    <a:alpha val="100000"/>
                  </a:schemeClr>
                </a:gs>
                <a:gs pos="74000">
                  <a:schemeClr val="accent1">
                    <a:lumMod val="40000"/>
                    <a:lumOff val="60000"/>
                    <a:alpha val="100000"/>
                  </a:schemeClr>
                </a:gs>
                <a:gs pos="83000">
                  <a:schemeClr val="accent1">
                    <a:lumMod val="40000"/>
                    <a:lumOff val="60000"/>
                    <a:alpha val="100000"/>
                  </a:schemeClr>
                </a:gs>
                <a:gs pos="100000">
                  <a:schemeClr val="accent1">
                    <a:lumMod val="20000"/>
                    <a:lumOff val="80000"/>
                    <a:alpha val="100000"/>
                  </a:schemeClr>
                </a:gs>
              </a:gsLst>
              <a:lin ang="5400000" scaled="0"/>
            </a:gradFill>
            <a:miter/>
          </a:ln>
          <a:effectLst>
            <a:outerShdw blurRad="393700" dist="533400" dir="3000000" sx="85000" sy="85000" algn="tl" rotWithShape="0">
              <a:schemeClr val="accent1">
                <a:lumMod val="75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52" name="Text 15"/>
          <p:cNvSpPr/>
          <p:nvPr/>
        </p:nvSpPr>
        <p:spPr>
          <a:xfrm>
            <a:off x="310886" y="5356834"/>
            <a:ext cx="2876813" cy="521970"/>
          </a:xfrm>
          <a:prstGeom prst="rect">
            <a:avLst/>
          </a:prstGeom>
          <a:noFill/>
        </p:spPr>
        <p:txBody>
          <a:bodyPr wrap="square" lIns="91440" tIns="45720" rIns="91440" bIns="45720" rtlCol="0" anchor="t">
            <a:spAutoFit/>
          </a:bodyPr>
          <a:lstStyle/>
          <a:p>
            <a:pPr marL="0" indent="0" algn="ctr">
              <a:lnSpc>
                <a:spcPct val="100000"/>
              </a:lnSpc>
              <a:buNone/>
            </a:pPr>
            <a:r>
              <a:rPr lang="en-US" altLang="zh-CN" sz="2800" dirty="0" smtClean="0">
                <a:solidFill>
                  <a:srgbClr val="000000"/>
                </a:solidFill>
                <a:latin typeface="MiSans" pitchFamily="34" charset="-122"/>
                <a:ea typeface="MiSans" pitchFamily="34" charset="-122"/>
                <a:cs typeface="MiSans" pitchFamily="34" charset="-120"/>
              </a:rPr>
              <a:t>2025</a:t>
            </a:r>
            <a:r>
              <a:rPr lang="zh-CN" altLang="en-US" sz="2800" dirty="0" smtClean="0">
                <a:solidFill>
                  <a:srgbClr val="000000"/>
                </a:solidFill>
                <a:latin typeface="MiSans" pitchFamily="34" charset="-122"/>
                <a:ea typeface="MiSans" pitchFamily="34" charset="-122"/>
                <a:cs typeface="MiSans" pitchFamily="34" charset="-120"/>
              </a:rPr>
              <a:t>年</a:t>
            </a:r>
            <a:r>
              <a:rPr lang="en-US" altLang="zh-CN" sz="2800" dirty="0" smtClean="0">
                <a:solidFill>
                  <a:srgbClr val="000000"/>
                </a:solidFill>
                <a:latin typeface="MiSans" pitchFamily="34" charset="-122"/>
                <a:ea typeface="MiSans" pitchFamily="34" charset="-122"/>
                <a:cs typeface="MiSans" pitchFamily="34" charset="-120"/>
              </a:rPr>
              <a:t>7</a:t>
            </a:r>
            <a:r>
              <a:rPr lang="zh-CN" altLang="en-US" sz="2800" dirty="0" smtClean="0">
                <a:solidFill>
                  <a:srgbClr val="000000"/>
                </a:solidFill>
                <a:latin typeface="MiSans" pitchFamily="34" charset="-122"/>
                <a:ea typeface="MiSans" pitchFamily="34" charset="-122"/>
                <a:cs typeface="MiSans" pitchFamily="34" charset="-120"/>
              </a:rPr>
              <a:t>月</a:t>
            </a:r>
            <a:r>
              <a:rPr lang="en-US" altLang="zh-CN" sz="2800" dirty="0" smtClean="0">
                <a:solidFill>
                  <a:srgbClr val="000000"/>
                </a:solidFill>
                <a:latin typeface="MiSans" pitchFamily="34" charset="-122"/>
                <a:ea typeface="MiSans" pitchFamily="34" charset="-122"/>
                <a:cs typeface="MiSans" pitchFamily="34" charset="-120"/>
              </a:rPr>
              <a:t>13</a:t>
            </a:r>
            <a:r>
              <a:rPr lang="zh-CN" altLang="en-US" sz="2800" dirty="0" smtClean="0">
                <a:solidFill>
                  <a:srgbClr val="000000"/>
                </a:solidFill>
                <a:latin typeface="MiSans" pitchFamily="34" charset="-122"/>
                <a:ea typeface="MiSans" pitchFamily="34" charset="-122"/>
                <a:cs typeface="MiSans" pitchFamily="34" charset="-120"/>
              </a:rPr>
              <a:t>日</a:t>
            </a:r>
            <a:endParaRPr lang="en-US" sz="2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7" name="Shape 5"/>
          <p:cNvSpPr/>
          <p:nvPr/>
        </p:nvSpPr>
        <p:spPr>
          <a:xfrm>
            <a:off x="-14605" y="6308725"/>
            <a:ext cx="12221210" cy="548640"/>
          </a:xfrm>
          <a:prstGeom prst="roundRect">
            <a:avLst>
              <a:gd name="adj" fmla="val 0"/>
            </a:avLst>
          </a:prstGeom>
          <a:solidFill>
            <a:srgbClr val="004CC0"/>
          </a:solidFill>
        </p:spPr>
      </p:sp>
      <p:sp>
        <p:nvSpPr>
          <p:cNvPr id="8" name="Text 6"/>
          <p:cNvSpPr/>
          <p:nvPr/>
        </p:nvSpPr>
        <p:spPr>
          <a:xfrm>
            <a:off x="-14605" y="6308725"/>
            <a:ext cx="12221210" cy="54864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a:off x="754380" y="1522010"/>
            <a:ext cx="3212560" cy="4269096"/>
          </a:xfrm>
          <a:prstGeom prst="rect">
            <a:avLst/>
          </a:prstGeom>
          <a:solidFill>
            <a:srgbClr val="FFFFFF"/>
          </a:solidFill>
          <a:ln w="19050">
            <a:solidFill>
              <a:srgbClr val="004CC0"/>
            </a:solidFill>
            <a:prstDash val="solid"/>
          </a:ln>
        </p:spPr>
      </p:sp>
      <p:sp>
        <p:nvSpPr>
          <p:cNvPr id="10" name="Text 8"/>
          <p:cNvSpPr/>
          <p:nvPr/>
        </p:nvSpPr>
        <p:spPr>
          <a:xfrm>
            <a:off x="754380" y="1522010"/>
            <a:ext cx="3212560" cy="4269096"/>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1" name="Text 9"/>
          <p:cNvSpPr/>
          <p:nvPr/>
        </p:nvSpPr>
        <p:spPr>
          <a:xfrm>
            <a:off x="932628" y="3153003"/>
            <a:ext cx="2856064" cy="2243691"/>
          </a:xfrm>
          <a:prstGeom prst="rect">
            <a:avLst/>
          </a:prstGeom>
          <a:noFill/>
        </p:spPr>
        <p:txBody>
          <a:bodyPr wrap="square" lIns="91440" tIns="45720" rIns="91440" bIns="45720" rtlCol="0" anchor="t">
            <a:spAutoFit/>
          </a:bodyPr>
          <a:lstStyle/>
          <a:p>
            <a:pPr algn="just">
              <a:lnSpc>
                <a:spcPct val="110000"/>
              </a:lnSpc>
            </a:pPr>
            <a:r>
              <a:rPr lang="zh-CN" altLang="zh-CN" sz="1600" dirty="0">
                <a:solidFill>
                  <a:srgbClr val="333333"/>
                </a:solidFill>
                <a:latin typeface="MiSans" pitchFamily="34" charset="-122"/>
                <a:ea typeface="MiSans" pitchFamily="34" charset="-122"/>
                <a:cs typeface="MiSans" pitchFamily="34" charset="-120"/>
              </a:rPr>
              <a:t>燃气厂站具有爆炸危险的建（构）筑物不应存在燃气聚积和滞留的条件，并应采取有效通风、设置泄压面积等防爆</a:t>
            </a:r>
            <a:r>
              <a:rPr lang="zh-CN" altLang="zh-CN" sz="1600" dirty="0" smtClean="0">
                <a:solidFill>
                  <a:srgbClr val="333333"/>
                </a:solidFill>
                <a:latin typeface="MiSans" pitchFamily="34" charset="-122"/>
                <a:ea typeface="MiSans" pitchFamily="34" charset="-122"/>
                <a:cs typeface="MiSans" pitchFamily="34" charset="-120"/>
              </a:rPr>
              <a:t>措施</a:t>
            </a:r>
            <a:r>
              <a:rPr lang="zh-CN" altLang="en-US" sz="1600" dirty="0" smtClean="0">
                <a:solidFill>
                  <a:srgbClr val="333333"/>
                </a:solidFill>
                <a:latin typeface="MiSans" pitchFamily="34" charset="-122"/>
                <a:ea typeface="MiSans" pitchFamily="34" charset="-122"/>
                <a:cs typeface="MiSans" pitchFamily="34" charset="-120"/>
              </a:rPr>
              <a:t>。</a:t>
            </a:r>
            <a:endParaRPr lang="en-US" altLang="zh-CN" sz="1600" dirty="0">
              <a:solidFill>
                <a:srgbClr val="333333"/>
              </a:solidFill>
              <a:latin typeface="MiSans" pitchFamily="34" charset="-122"/>
              <a:ea typeface="MiSans" pitchFamily="34" charset="-122"/>
              <a:cs typeface="MiSans" pitchFamily="34" charset="-120"/>
            </a:endParaRPr>
          </a:p>
          <a:p>
            <a:pPr algn="just">
              <a:lnSpc>
                <a:spcPct val="110000"/>
              </a:lnSpc>
            </a:pPr>
            <a:r>
              <a:rPr lang="zh-CN" altLang="zh-CN" sz="1600" dirty="0">
                <a:solidFill>
                  <a:srgbClr val="333333"/>
                </a:solidFill>
                <a:latin typeface="MiSans" pitchFamily="34" charset="-122"/>
                <a:ea typeface="MiSans" pitchFamily="34" charset="-122"/>
                <a:cs typeface="MiSans" pitchFamily="34" charset="-120"/>
              </a:rPr>
              <a:t>《燃气工程项目规范》GB55009-2021第4.1.12条规定</a:t>
            </a:r>
            <a:endParaRPr lang="en-US" altLang="zh-CN" sz="1600" dirty="0">
              <a:solidFill>
                <a:srgbClr val="333333"/>
              </a:solidFill>
              <a:latin typeface="MiSans" pitchFamily="34" charset="-122"/>
              <a:ea typeface="MiSans" pitchFamily="34" charset="-122"/>
              <a:cs typeface="MiSans" pitchFamily="34" charset="-120"/>
            </a:endParaRPr>
          </a:p>
        </p:txBody>
      </p:sp>
      <p:sp>
        <p:nvSpPr>
          <p:cNvPr id="12" name="Text 10"/>
          <p:cNvSpPr/>
          <p:nvPr/>
        </p:nvSpPr>
        <p:spPr>
          <a:xfrm>
            <a:off x="931945" y="2320503"/>
            <a:ext cx="2857430" cy="311150"/>
          </a:xfrm>
          <a:prstGeom prst="rect">
            <a:avLst/>
          </a:prstGeom>
          <a:noFill/>
        </p:spPr>
        <p:txBody>
          <a:bodyPr wrap="square" lIns="91440" tIns="45720" rIns="91440" bIns="45720" rtlCol="0" anchor="t">
            <a:spAutoFit/>
          </a:bodyPr>
          <a:lstStyle/>
          <a:p>
            <a:pPr marL="0" indent="0" algn="just">
              <a:lnSpc>
                <a:spcPct val="100000"/>
              </a:lnSpc>
              <a:buNone/>
            </a:pPr>
            <a:r>
              <a:rPr lang="en-US" sz="2000" dirty="0">
                <a:solidFill>
                  <a:srgbClr val="1D3EBF"/>
                </a:solidFill>
                <a:latin typeface="MiSans" pitchFamily="34" charset="-122"/>
                <a:ea typeface="MiSans" pitchFamily="34" charset="-122"/>
                <a:cs typeface="MiSans" pitchFamily="34" charset="-120"/>
              </a:rPr>
              <a:t>建筑防火防爆设计</a:t>
            </a:r>
            <a:endParaRPr lang="en-US" sz="1600" dirty="0"/>
          </a:p>
        </p:txBody>
      </p:sp>
      <p:sp>
        <p:nvSpPr>
          <p:cNvPr id="13" name="Shape 11"/>
          <p:cNvSpPr/>
          <p:nvPr/>
        </p:nvSpPr>
        <p:spPr>
          <a:xfrm>
            <a:off x="1008434" y="3047060"/>
            <a:ext cx="2704451" cy="37276"/>
          </a:xfrm>
          <a:prstGeom prst="rect">
            <a:avLst/>
          </a:prstGeom>
          <a:solidFill>
            <a:srgbClr val="004CC0"/>
          </a:solidFill>
        </p:spPr>
      </p:sp>
      <p:sp>
        <p:nvSpPr>
          <p:cNvPr id="14" name="Text 12"/>
          <p:cNvSpPr/>
          <p:nvPr/>
        </p:nvSpPr>
        <p:spPr>
          <a:xfrm>
            <a:off x="1008434" y="3047060"/>
            <a:ext cx="2704451" cy="37276"/>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5" name="Text 13"/>
          <p:cNvSpPr/>
          <p:nvPr/>
        </p:nvSpPr>
        <p:spPr>
          <a:xfrm>
            <a:off x="964726" y="1682885"/>
            <a:ext cx="642649" cy="438150"/>
          </a:xfrm>
          <a:prstGeom prst="rect">
            <a:avLst/>
          </a:prstGeom>
          <a:solidFill>
            <a:srgbClr val="004CC0"/>
          </a:solidFill>
        </p:spPr>
        <p:txBody>
          <a:bodyPr wrap="square" lIns="91440" tIns="45720" rIns="91440" bIns="45720" rtlCol="0" anchor="t">
            <a:spAutoFit/>
          </a:bodyPr>
          <a:lstStyle/>
          <a:p>
            <a:pPr marL="0" indent="0" algn="ctr">
              <a:lnSpc>
                <a:spcPct val="100000"/>
              </a:lnSpc>
              <a:buNone/>
            </a:pPr>
            <a:r>
              <a:rPr lang="en-US" sz="2800" b="1" dirty="0">
                <a:solidFill>
                  <a:srgbClr val="FFFFFF"/>
                </a:solidFill>
                <a:latin typeface="MiSans" pitchFamily="34" charset="-122"/>
                <a:ea typeface="MiSans" pitchFamily="34" charset="-122"/>
                <a:cs typeface="MiSans" pitchFamily="34" charset="-120"/>
              </a:rPr>
              <a:t>01</a:t>
            </a:r>
            <a:endParaRPr lang="en-US" sz="1600" dirty="0"/>
          </a:p>
        </p:txBody>
      </p:sp>
      <p:sp>
        <p:nvSpPr>
          <p:cNvPr id="16" name="Shape 14"/>
          <p:cNvSpPr/>
          <p:nvPr/>
        </p:nvSpPr>
        <p:spPr>
          <a:xfrm>
            <a:off x="4480513" y="1262385"/>
            <a:ext cx="3212560" cy="4269096"/>
          </a:xfrm>
          <a:prstGeom prst="rect">
            <a:avLst/>
          </a:prstGeom>
          <a:solidFill>
            <a:srgbClr val="FFFFFF"/>
          </a:solidFill>
          <a:ln w="19050">
            <a:solidFill>
              <a:srgbClr val="004CC0"/>
            </a:solidFill>
            <a:prstDash val="solid"/>
          </a:ln>
        </p:spPr>
      </p:sp>
      <p:sp>
        <p:nvSpPr>
          <p:cNvPr id="17" name="Text 15"/>
          <p:cNvSpPr/>
          <p:nvPr/>
        </p:nvSpPr>
        <p:spPr>
          <a:xfrm>
            <a:off x="4480513" y="1262385"/>
            <a:ext cx="3212560" cy="4269096"/>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8" name="Text 16"/>
          <p:cNvSpPr/>
          <p:nvPr/>
        </p:nvSpPr>
        <p:spPr>
          <a:xfrm>
            <a:off x="4492121" y="2787436"/>
            <a:ext cx="3023385" cy="2516330"/>
          </a:xfrm>
          <a:prstGeom prst="rect">
            <a:avLst/>
          </a:prstGeom>
          <a:noFill/>
        </p:spPr>
        <p:txBody>
          <a:bodyPr wrap="square" lIns="91440" tIns="45720" rIns="91440" bIns="45720" rtlCol="0" anchor="t">
            <a:spAutoFit/>
          </a:bodyPr>
          <a:lstStyle/>
          <a:p>
            <a:pPr algn="just">
              <a:lnSpc>
                <a:spcPct val="110000"/>
              </a:lnSpc>
            </a:pPr>
            <a:r>
              <a:rPr lang="zh-CN" altLang="en-US" sz="1600" dirty="0" smtClean="0">
                <a:solidFill>
                  <a:srgbClr val="333333"/>
                </a:solidFill>
                <a:latin typeface="MiSans" pitchFamily="34" charset="-122"/>
                <a:ea typeface="MiSans" pitchFamily="34" charset="-122"/>
                <a:cs typeface="MiSans" pitchFamily="34" charset="-120"/>
              </a:rPr>
              <a:t>具有爆炸危险场所的建筑防火、防爆设计应符合下列规定：</a:t>
            </a:r>
            <a:endParaRPr lang="zh-CN" altLang="en-US" sz="1600" dirty="0" smtClean="0">
              <a:solidFill>
                <a:srgbClr val="333333"/>
              </a:solidFill>
              <a:latin typeface="MiSans" pitchFamily="34" charset="-122"/>
              <a:ea typeface="MiSans" pitchFamily="34" charset="-122"/>
              <a:cs typeface="MiSans" pitchFamily="34" charset="-120"/>
            </a:endParaRPr>
          </a:p>
          <a:p>
            <a:pPr algn="just">
              <a:lnSpc>
                <a:spcPct val="110000"/>
              </a:lnSpc>
            </a:pPr>
            <a:r>
              <a:rPr lang="zh-CN" altLang="en-US" sz="1600" dirty="0" smtClean="0">
                <a:solidFill>
                  <a:srgbClr val="333333"/>
                </a:solidFill>
                <a:latin typeface="MiSans" pitchFamily="34" charset="-122"/>
                <a:ea typeface="MiSans" pitchFamily="34" charset="-122"/>
                <a:cs typeface="MiSans" pitchFamily="34" charset="-120"/>
              </a:rPr>
              <a:t>（</a:t>
            </a:r>
            <a:r>
              <a:rPr lang="en-US" altLang="zh-CN" sz="1600" dirty="0" smtClean="0">
                <a:solidFill>
                  <a:srgbClr val="333333"/>
                </a:solidFill>
                <a:latin typeface="MiSans" pitchFamily="34" charset="-122"/>
                <a:ea typeface="MiSans" pitchFamily="34" charset="-122"/>
                <a:cs typeface="MiSans" pitchFamily="34" charset="-120"/>
              </a:rPr>
              <a:t>1</a:t>
            </a:r>
            <a:r>
              <a:rPr lang="zh-CN" altLang="en-US" sz="1600" dirty="0" smtClean="0">
                <a:solidFill>
                  <a:srgbClr val="333333"/>
                </a:solidFill>
                <a:latin typeface="MiSans" pitchFamily="34" charset="-122"/>
                <a:ea typeface="MiSans" pitchFamily="34" charset="-122"/>
                <a:cs typeface="MiSans" pitchFamily="34" charset="-120"/>
              </a:rPr>
              <a:t>）建筑物耐火等级不应低于二级</a:t>
            </a:r>
            <a:endParaRPr lang="en-US" sz="1600" dirty="0" smtClean="0">
              <a:solidFill>
                <a:srgbClr val="333333"/>
              </a:solidFill>
              <a:latin typeface="MiSans" pitchFamily="34" charset="-122"/>
              <a:ea typeface="MiSans" pitchFamily="34" charset="-122"/>
              <a:cs typeface="MiSans" pitchFamily="34" charset="-120"/>
            </a:endParaRPr>
          </a:p>
          <a:p>
            <a:pPr algn="just">
              <a:lnSpc>
                <a:spcPct val="110000"/>
              </a:lnSpc>
            </a:pPr>
            <a:r>
              <a:rPr lang="zh-CN" altLang="en-US" sz="1600" dirty="0" smtClean="0">
                <a:solidFill>
                  <a:srgbClr val="333333"/>
                </a:solidFill>
                <a:latin typeface="MiSans" pitchFamily="34" charset="-122"/>
                <a:ea typeface="MiSans" pitchFamily="34" charset="-122"/>
                <a:cs typeface="MiSans" pitchFamily="34" charset="-120"/>
              </a:rPr>
              <a:t>（</a:t>
            </a:r>
            <a:r>
              <a:rPr lang="en-US" altLang="zh-CN" sz="1600" dirty="0" smtClean="0">
                <a:solidFill>
                  <a:srgbClr val="333333"/>
                </a:solidFill>
                <a:latin typeface="MiSans" pitchFamily="34" charset="-122"/>
                <a:ea typeface="MiSans" pitchFamily="34" charset="-122"/>
                <a:cs typeface="MiSans" pitchFamily="34" charset="-120"/>
              </a:rPr>
              <a:t>2</a:t>
            </a:r>
            <a:r>
              <a:rPr lang="zh-CN" altLang="en-US" sz="1600" dirty="0" smtClean="0">
                <a:solidFill>
                  <a:srgbClr val="333333"/>
                </a:solidFill>
                <a:latin typeface="MiSans" pitchFamily="34" charset="-122"/>
                <a:ea typeface="MiSans" pitchFamily="34" charset="-122"/>
                <a:cs typeface="MiSans" pitchFamily="34" charset="-120"/>
              </a:rPr>
              <a:t>）门窗应向外开</a:t>
            </a:r>
            <a:endParaRPr lang="zh-CN" altLang="en-US" sz="1600" dirty="0" smtClean="0">
              <a:solidFill>
                <a:srgbClr val="333333"/>
              </a:solidFill>
              <a:latin typeface="MiSans" pitchFamily="34" charset="-122"/>
              <a:ea typeface="MiSans" pitchFamily="34" charset="-122"/>
              <a:cs typeface="MiSans" pitchFamily="34" charset="-120"/>
            </a:endParaRPr>
          </a:p>
          <a:p>
            <a:pPr algn="just">
              <a:lnSpc>
                <a:spcPct val="110000"/>
              </a:lnSpc>
            </a:pPr>
            <a:r>
              <a:rPr lang="zh-CN" altLang="en-US" sz="1600" dirty="0" smtClean="0">
                <a:solidFill>
                  <a:srgbClr val="333333"/>
                </a:solidFill>
                <a:latin typeface="MiSans" pitchFamily="34" charset="-122"/>
                <a:ea typeface="MiSans" pitchFamily="34" charset="-122"/>
                <a:cs typeface="MiSans" pitchFamily="34" charset="-120"/>
              </a:rPr>
              <a:t>（</a:t>
            </a:r>
            <a:r>
              <a:rPr lang="en-US" altLang="zh-CN" sz="1600" dirty="0" smtClean="0">
                <a:solidFill>
                  <a:srgbClr val="333333"/>
                </a:solidFill>
                <a:latin typeface="MiSans" pitchFamily="34" charset="-122"/>
                <a:ea typeface="MiSans" pitchFamily="34" charset="-122"/>
                <a:cs typeface="MiSans" pitchFamily="34" charset="-120"/>
              </a:rPr>
              <a:t>3</a:t>
            </a:r>
            <a:r>
              <a:rPr lang="zh-CN" altLang="en-US" sz="1600" dirty="0" smtClean="0">
                <a:solidFill>
                  <a:srgbClr val="333333"/>
                </a:solidFill>
                <a:latin typeface="MiSans" pitchFamily="34" charset="-122"/>
                <a:ea typeface="MiSans" pitchFamily="34" charset="-122"/>
                <a:cs typeface="MiSans" pitchFamily="34" charset="-120"/>
              </a:rPr>
              <a:t>）建筑应采取泄压措施</a:t>
            </a:r>
            <a:endParaRPr lang="en-US" altLang="zh-CN" sz="1600" dirty="0" smtClean="0">
              <a:solidFill>
                <a:srgbClr val="333333"/>
              </a:solidFill>
              <a:latin typeface="MiSans" pitchFamily="34" charset="-122"/>
              <a:ea typeface="MiSans" pitchFamily="34" charset="-122"/>
              <a:cs typeface="MiSans" pitchFamily="34" charset="-120"/>
            </a:endParaRPr>
          </a:p>
          <a:p>
            <a:pPr algn="just">
              <a:lnSpc>
                <a:spcPct val="110000"/>
              </a:lnSpc>
            </a:pPr>
            <a:r>
              <a:rPr lang="zh-CN" altLang="en-US" sz="1600" dirty="0" smtClean="0">
                <a:solidFill>
                  <a:srgbClr val="333333"/>
                </a:solidFill>
                <a:latin typeface="MiSans" pitchFamily="34" charset="-122"/>
                <a:ea typeface="MiSans" pitchFamily="34" charset="-122"/>
                <a:cs typeface="MiSans" pitchFamily="34" charset="-120"/>
              </a:rPr>
              <a:t>（</a:t>
            </a:r>
            <a:r>
              <a:rPr lang="en-US" altLang="zh-CN" sz="1600" dirty="0" smtClean="0">
                <a:solidFill>
                  <a:srgbClr val="333333"/>
                </a:solidFill>
                <a:latin typeface="MiSans" pitchFamily="34" charset="-122"/>
                <a:ea typeface="MiSans" pitchFamily="34" charset="-122"/>
                <a:cs typeface="MiSans" pitchFamily="34" charset="-120"/>
              </a:rPr>
              <a:t>4</a:t>
            </a:r>
            <a:r>
              <a:rPr lang="zh-CN" altLang="en-US" sz="1600" dirty="0" smtClean="0">
                <a:solidFill>
                  <a:srgbClr val="333333"/>
                </a:solidFill>
                <a:latin typeface="MiSans" pitchFamily="34" charset="-122"/>
                <a:ea typeface="MiSans" pitchFamily="34" charset="-122"/>
                <a:cs typeface="MiSans" pitchFamily="34" charset="-120"/>
              </a:rPr>
              <a:t>）地面面层应采用撞击时不产生火花的材料。</a:t>
            </a:r>
            <a:endParaRPr lang="zh-CN" altLang="en-US" sz="1600" dirty="0" smtClean="0">
              <a:solidFill>
                <a:srgbClr val="333333"/>
              </a:solidFill>
              <a:latin typeface="MiSans" pitchFamily="34" charset="-122"/>
              <a:ea typeface="MiSans" pitchFamily="34" charset="-122"/>
              <a:cs typeface="MiSans" pitchFamily="34" charset="-120"/>
            </a:endParaRPr>
          </a:p>
          <a:p>
            <a:pPr algn="just">
              <a:lnSpc>
                <a:spcPct val="110000"/>
              </a:lnSpc>
            </a:pPr>
            <a:endParaRPr lang="en-US" sz="1600" dirty="0"/>
          </a:p>
        </p:txBody>
      </p:sp>
      <p:sp>
        <p:nvSpPr>
          <p:cNvPr id="19" name="Text 17"/>
          <p:cNvSpPr/>
          <p:nvPr/>
        </p:nvSpPr>
        <p:spPr>
          <a:xfrm>
            <a:off x="4658077" y="2060878"/>
            <a:ext cx="2857430" cy="311150"/>
          </a:xfrm>
          <a:prstGeom prst="rect">
            <a:avLst/>
          </a:prstGeom>
          <a:noFill/>
        </p:spPr>
        <p:txBody>
          <a:bodyPr wrap="square" lIns="91440" tIns="45720" rIns="91440" bIns="45720" rtlCol="0" anchor="t">
            <a:spAutoFit/>
          </a:bodyPr>
          <a:lstStyle/>
          <a:p>
            <a:pPr marL="0" indent="0" algn="just">
              <a:lnSpc>
                <a:spcPct val="100000"/>
              </a:lnSpc>
              <a:buNone/>
            </a:pPr>
            <a:r>
              <a:rPr lang="en-US" sz="2000" dirty="0">
                <a:solidFill>
                  <a:srgbClr val="1D3EBF"/>
                </a:solidFill>
                <a:latin typeface="MiSans" pitchFamily="34" charset="-122"/>
                <a:ea typeface="MiSans" pitchFamily="34" charset="-122"/>
                <a:cs typeface="MiSans" pitchFamily="34" charset="-120"/>
              </a:rPr>
              <a:t>地面材料要求</a:t>
            </a:r>
            <a:endParaRPr lang="en-US" sz="1600" dirty="0"/>
          </a:p>
        </p:txBody>
      </p:sp>
      <p:sp>
        <p:nvSpPr>
          <p:cNvPr id="20" name="Shape 18"/>
          <p:cNvSpPr/>
          <p:nvPr/>
        </p:nvSpPr>
        <p:spPr>
          <a:xfrm>
            <a:off x="4734567" y="2787435"/>
            <a:ext cx="2704451" cy="37276"/>
          </a:xfrm>
          <a:prstGeom prst="rect">
            <a:avLst/>
          </a:prstGeom>
          <a:solidFill>
            <a:srgbClr val="004CC0"/>
          </a:solidFill>
        </p:spPr>
      </p:sp>
      <p:sp>
        <p:nvSpPr>
          <p:cNvPr id="21" name="Text 19"/>
          <p:cNvSpPr/>
          <p:nvPr/>
        </p:nvSpPr>
        <p:spPr>
          <a:xfrm>
            <a:off x="4734567" y="2787435"/>
            <a:ext cx="2704451" cy="37276"/>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2" name="Text 20"/>
          <p:cNvSpPr/>
          <p:nvPr/>
        </p:nvSpPr>
        <p:spPr>
          <a:xfrm>
            <a:off x="4690859" y="1423261"/>
            <a:ext cx="695918" cy="616691"/>
          </a:xfrm>
          <a:prstGeom prst="rect">
            <a:avLst/>
          </a:prstGeom>
          <a:solidFill>
            <a:srgbClr val="004CC0"/>
          </a:solidFill>
        </p:spPr>
        <p:txBody>
          <a:bodyPr wrap="square" lIns="91440" tIns="45720" rIns="91440" bIns="45720" rtlCol="0" anchor="t"/>
          <a:lstStyle/>
          <a:p>
            <a:pPr marL="0" indent="0" algn="ctr">
              <a:lnSpc>
                <a:spcPct val="100000"/>
              </a:lnSpc>
              <a:buNone/>
            </a:pPr>
            <a:r>
              <a:rPr lang="en-US" sz="2800" b="1" dirty="0">
                <a:solidFill>
                  <a:srgbClr val="FFFFFF"/>
                </a:solidFill>
                <a:latin typeface="MiSans" pitchFamily="34" charset="-122"/>
                <a:ea typeface="MiSans" pitchFamily="34" charset="-122"/>
                <a:cs typeface="MiSans" pitchFamily="34" charset="-120"/>
              </a:rPr>
              <a:t>02</a:t>
            </a:r>
            <a:endParaRPr lang="en-US" sz="1600" dirty="0"/>
          </a:p>
        </p:txBody>
      </p:sp>
      <p:sp>
        <p:nvSpPr>
          <p:cNvPr id="23" name="Shape 21"/>
          <p:cNvSpPr/>
          <p:nvPr/>
        </p:nvSpPr>
        <p:spPr>
          <a:xfrm>
            <a:off x="8218705" y="1038226"/>
            <a:ext cx="3212560" cy="4269096"/>
          </a:xfrm>
          <a:prstGeom prst="rect">
            <a:avLst/>
          </a:prstGeom>
          <a:solidFill>
            <a:srgbClr val="FFFFFF"/>
          </a:solidFill>
          <a:ln w="19050">
            <a:solidFill>
              <a:srgbClr val="004CC0"/>
            </a:solidFill>
            <a:prstDash val="solid"/>
          </a:ln>
        </p:spPr>
      </p:sp>
      <p:sp>
        <p:nvSpPr>
          <p:cNvPr id="24" name="Text 22"/>
          <p:cNvSpPr/>
          <p:nvPr/>
        </p:nvSpPr>
        <p:spPr>
          <a:xfrm>
            <a:off x="8206645" y="1002760"/>
            <a:ext cx="3212560" cy="4269096"/>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5" name="Text 23"/>
          <p:cNvSpPr/>
          <p:nvPr/>
        </p:nvSpPr>
        <p:spPr>
          <a:xfrm>
            <a:off x="8384210" y="2633753"/>
            <a:ext cx="3028166" cy="2259080"/>
          </a:xfrm>
          <a:prstGeom prst="rect">
            <a:avLst/>
          </a:prstGeom>
          <a:noFill/>
        </p:spPr>
        <p:txBody>
          <a:bodyPr wrap="square" lIns="91440" tIns="45720" rIns="91440" bIns="45720" rtlCol="0" anchor="t">
            <a:spAutoFit/>
          </a:bodyPr>
          <a:lstStyle/>
          <a:p>
            <a:pPr algn="just">
              <a:lnSpc>
                <a:spcPct val="110000"/>
              </a:lnSpc>
            </a:pPr>
            <a:r>
              <a:rPr lang="zh-CN" altLang="en-US" sz="1600" dirty="0" smtClean="0">
                <a:solidFill>
                  <a:srgbClr val="333333"/>
                </a:solidFill>
                <a:latin typeface="MiSans" pitchFamily="34" charset="-122"/>
                <a:ea typeface="MiSans" pitchFamily="34" charset="-122"/>
                <a:cs typeface="MiSans" pitchFamily="34" charset="-120"/>
              </a:rPr>
              <a:t>灌瓶间及附属瓶库、汽车槽车库、瓶装供应站的瓶库等可采用敞开或半敞开式建筑</a:t>
            </a:r>
            <a:r>
              <a:rPr lang="en-US" sz="1600" dirty="0" smtClean="0">
                <a:solidFill>
                  <a:srgbClr val="333333"/>
                </a:solidFill>
                <a:latin typeface="MiSans" pitchFamily="34" charset="-122"/>
                <a:ea typeface="MiSans" pitchFamily="34" charset="-122"/>
                <a:cs typeface="MiSans" pitchFamily="34" charset="-120"/>
              </a:rPr>
              <a:t>。</a:t>
            </a:r>
            <a:endParaRPr lang="en-US" sz="1600" dirty="0" smtClean="0">
              <a:solidFill>
                <a:srgbClr val="333333"/>
              </a:solidFill>
              <a:latin typeface="MiSans" pitchFamily="34" charset="-122"/>
              <a:ea typeface="MiSans" pitchFamily="34" charset="-122"/>
              <a:cs typeface="MiSans" pitchFamily="34" charset="-120"/>
            </a:endParaRPr>
          </a:p>
          <a:p>
            <a:pPr algn="just">
              <a:lnSpc>
                <a:spcPct val="110000"/>
              </a:lnSpc>
            </a:pPr>
            <a:endParaRPr lang="en-US" sz="1600" dirty="0" smtClean="0">
              <a:solidFill>
                <a:srgbClr val="333333"/>
              </a:solidFill>
              <a:latin typeface="MiSans" pitchFamily="34" charset="-122"/>
              <a:ea typeface="MiSans" pitchFamily="34" charset="-122"/>
              <a:cs typeface="MiSans" pitchFamily="34" charset="-120"/>
            </a:endParaRPr>
          </a:p>
          <a:p>
            <a:pPr algn="just">
              <a:lnSpc>
                <a:spcPct val="110000"/>
              </a:lnSpc>
            </a:pPr>
            <a:r>
              <a:rPr lang="zh-CN" altLang="en-US" sz="1600" dirty="0" smtClean="0">
                <a:solidFill>
                  <a:srgbClr val="333333"/>
                </a:solidFill>
                <a:latin typeface="MiSans" pitchFamily="34" charset="-122"/>
                <a:ea typeface="MiSans" pitchFamily="34" charset="-122"/>
                <a:cs typeface="MiSans" pitchFamily="34" charset="-120"/>
              </a:rPr>
              <a:t>具有爆炸危险场所的建筑，承重结构应采用钢筋混凝土或钢框架、钢排架结构。钢框架和钢排架应采用防火保护层</a:t>
            </a:r>
            <a:r>
              <a:rPr lang="en-US" sz="1600" dirty="0" smtClean="0">
                <a:solidFill>
                  <a:srgbClr val="333333"/>
                </a:solidFill>
                <a:latin typeface="MiSans" pitchFamily="34" charset="-122"/>
                <a:ea typeface="MiSans" pitchFamily="34" charset="-122"/>
                <a:cs typeface="MiSans" pitchFamily="34" charset="-120"/>
              </a:rPr>
              <a:t>。</a:t>
            </a:r>
            <a:endParaRPr lang="en-US" sz="1600" dirty="0"/>
          </a:p>
        </p:txBody>
      </p:sp>
      <p:sp>
        <p:nvSpPr>
          <p:cNvPr id="26" name="Text 24"/>
          <p:cNvSpPr/>
          <p:nvPr/>
        </p:nvSpPr>
        <p:spPr>
          <a:xfrm>
            <a:off x="8384210" y="1801253"/>
            <a:ext cx="2857430" cy="311150"/>
          </a:xfrm>
          <a:prstGeom prst="rect">
            <a:avLst/>
          </a:prstGeom>
          <a:noFill/>
        </p:spPr>
        <p:txBody>
          <a:bodyPr wrap="square" lIns="91440" tIns="45720" rIns="91440" bIns="45720" rtlCol="0" anchor="t">
            <a:spAutoFit/>
          </a:bodyPr>
          <a:lstStyle/>
          <a:p>
            <a:pPr marL="0" indent="0" algn="just">
              <a:lnSpc>
                <a:spcPct val="100000"/>
              </a:lnSpc>
              <a:buNone/>
            </a:pPr>
            <a:r>
              <a:rPr lang="en-US" sz="2000" dirty="0">
                <a:solidFill>
                  <a:srgbClr val="1D3EBF"/>
                </a:solidFill>
                <a:latin typeface="MiSans" pitchFamily="34" charset="-122"/>
                <a:ea typeface="MiSans" pitchFamily="34" charset="-122"/>
                <a:cs typeface="MiSans" pitchFamily="34" charset="-120"/>
              </a:rPr>
              <a:t>建筑结构要求</a:t>
            </a:r>
            <a:endParaRPr lang="en-US" sz="1600" dirty="0"/>
          </a:p>
        </p:txBody>
      </p:sp>
      <p:sp>
        <p:nvSpPr>
          <p:cNvPr id="27" name="Shape 25"/>
          <p:cNvSpPr/>
          <p:nvPr/>
        </p:nvSpPr>
        <p:spPr>
          <a:xfrm>
            <a:off x="8460699" y="2527811"/>
            <a:ext cx="2704451" cy="37276"/>
          </a:xfrm>
          <a:prstGeom prst="rect">
            <a:avLst/>
          </a:prstGeom>
          <a:solidFill>
            <a:srgbClr val="004CC0"/>
          </a:solidFill>
        </p:spPr>
      </p:sp>
      <p:sp>
        <p:nvSpPr>
          <p:cNvPr id="28" name="Text 26"/>
          <p:cNvSpPr/>
          <p:nvPr/>
        </p:nvSpPr>
        <p:spPr>
          <a:xfrm>
            <a:off x="8460699" y="2527811"/>
            <a:ext cx="2704451" cy="37276"/>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9" name="Text 27"/>
          <p:cNvSpPr/>
          <p:nvPr/>
        </p:nvSpPr>
        <p:spPr>
          <a:xfrm>
            <a:off x="8416991" y="1163636"/>
            <a:ext cx="695918" cy="616691"/>
          </a:xfrm>
          <a:prstGeom prst="rect">
            <a:avLst/>
          </a:prstGeom>
          <a:solidFill>
            <a:srgbClr val="004CC0"/>
          </a:solidFill>
        </p:spPr>
        <p:txBody>
          <a:bodyPr wrap="square" lIns="91440" tIns="45720" rIns="91440" bIns="45720" rtlCol="0" anchor="t"/>
          <a:lstStyle/>
          <a:p>
            <a:pPr marL="0" indent="0" algn="ctr">
              <a:lnSpc>
                <a:spcPct val="100000"/>
              </a:lnSpc>
              <a:buNone/>
            </a:pPr>
            <a:r>
              <a:rPr lang="en-US" sz="2800" b="1" dirty="0">
                <a:solidFill>
                  <a:srgbClr val="FFFFFF"/>
                </a:solidFill>
                <a:latin typeface="MiSans" pitchFamily="34" charset="-122"/>
                <a:ea typeface="MiSans" pitchFamily="34" charset="-122"/>
                <a:cs typeface="MiSans" pitchFamily="34" charset="-120"/>
              </a:rPr>
              <a:t>03</a:t>
            </a:r>
            <a:endParaRPr lang="en-US" sz="1600" dirty="0"/>
          </a:p>
        </p:txBody>
      </p:sp>
      <p:sp>
        <p:nvSpPr>
          <p:cNvPr id="30" name="Shape 28"/>
          <p:cNvSpPr/>
          <p:nvPr/>
        </p:nvSpPr>
        <p:spPr>
          <a:xfrm>
            <a:off x="3964208" y="1275464"/>
            <a:ext cx="527914" cy="4519565"/>
          </a:xfrm>
          <a:custGeom>
            <a:avLst/>
            <a:gdLst/>
            <a:ahLst/>
            <a:cxnLst/>
            <a:rect l="l" t="t" r="r" b="b"/>
            <a:pathLst>
              <a:path w="527914" h="4519565">
                <a:moveTo>
                  <a:pt x="527914" y="0"/>
                </a:moveTo>
                <a:lnTo>
                  <a:pt x="0" y="241314"/>
                </a:lnTo>
                <a:lnTo>
                  <a:pt x="0" y="4519565"/>
                </a:lnTo>
                <a:lnTo>
                  <a:pt x="518353" y="4254708"/>
                </a:lnTo>
                <a:lnTo>
                  <a:pt x="527914" y="0"/>
                </a:lnTo>
                <a:close/>
              </a:path>
            </a:pathLst>
          </a:custGeom>
          <a:solidFill>
            <a:srgbClr val="004CC0"/>
          </a:solidFill>
        </p:spPr>
      </p:sp>
      <p:sp>
        <p:nvSpPr>
          <p:cNvPr id="31" name="Text 29"/>
          <p:cNvSpPr/>
          <p:nvPr/>
        </p:nvSpPr>
        <p:spPr>
          <a:xfrm>
            <a:off x="3964208" y="1275464"/>
            <a:ext cx="527914" cy="451956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2" name="Shape 30"/>
          <p:cNvSpPr/>
          <p:nvPr/>
        </p:nvSpPr>
        <p:spPr>
          <a:xfrm>
            <a:off x="7688292" y="999490"/>
            <a:ext cx="527914" cy="4545724"/>
          </a:xfrm>
          <a:custGeom>
            <a:avLst/>
            <a:gdLst/>
            <a:ahLst/>
            <a:cxnLst/>
            <a:rect l="l" t="t" r="r" b="b"/>
            <a:pathLst>
              <a:path w="527914" h="4545724">
                <a:moveTo>
                  <a:pt x="527914" y="0"/>
                </a:moveTo>
                <a:lnTo>
                  <a:pt x="0" y="242710"/>
                </a:lnTo>
                <a:lnTo>
                  <a:pt x="0" y="4545724"/>
                </a:lnTo>
                <a:lnTo>
                  <a:pt x="518353" y="4279334"/>
                </a:lnTo>
                <a:lnTo>
                  <a:pt x="527914" y="0"/>
                </a:lnTo>
                <a:close/>
              </a:path>
            </a:pathLst>
          </a:custGeom>
          <a:solidFill>
            <a:srgbClr val="004CC0"/>
          </a:solidFill>
        </p:spPr>
      </p:sp>
      <p:sp>
        <p:nvSpPr>
          <p:cNvPr id="33" name="Text 31"/>
          <p:cNvSpPr/>
          <p:nvPr/>
        </p:nvSpPr>
        <p:spPr>
          <a:xfrm>
            <a:off x="7688292" y="999490"/>
            <a:ext cx="527914" cy="4545724"/>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4" name="Text 32"/>
          <p:cNvSpPr/>
          <p:nvPr/>
        </p:nvSpPr>
        <p:spPr>
          <a:xfrm>
            <a:off x="582930" y="211455"/>
            <a:ext cx="10151745" cy="495300"/>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00000"/>
                </a:solidFill>
                <a:latin typeface="MiSans" pitchFamily="34" charset="-122"/>
                <a:ea typeface="MiSans" pitchFamily="34" charset="-122"/>
                <a:cs typeface="MiSans" pitchFamily="34" charset="-120"/>
              </a:rPr>
              <a:t>建筑结构与材料</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04-d0tinu475iks2gau4i20.png"/>
          <p:cNvPicPr>
            <a:picLocks noChangeAspect="1"/>
          </p:cNvPicPr>
          <p:nvPr/>
        </p:nvPicPr>
        <p:blipFill>
          <a:blip r:embed="rId1"/>
          <a:stretch>
            <a:fillRect/>
          </a:stretch>
        </p:blipFill>
        <p:spPr>
          <a:xfrm>
            <a:off x="0" y="0"/>
            <a:ext cx="12203430" cy="6842760"/>
          </a:xfrm>
          <a:prstGeom prst="rect">
            <a:avLst/>
          </a:prstGeom>
        </p:spPr>
      </p:pic>
      <p:sp>
        <p:nvSpPr>
          <p:cNvPr id="8" name="Shape 5"/>
          <p:cNvSpPr/>
          <p:nvPr/>
        </p:nvSpPr>
        <p:spPr>
          <a:xfrm>
            <a:off x="-27940" y="-8890"/>
            <a:ext cx="12247880" cy="6875780"/>
          </a:xfrm>
          <a:prstGeom prst="rect">
            <a:avLst/>
          </a:prstGeom>
          <a:solidFill>
            <a:srgbClr val="1D3EBF">
              <a:alpha val="94902"/>
            </a:srgbClr>
          </a:solidFill>
        </p:spPr>
      </p:sp>
      <p:sp>
        <p:nvSpPr>
          <p:cNvPr id="9" name="Text 6"/>
          <p:cNvSpPr/>
          <p:nvPr/>
        </p:nvSpPr>
        <p:spPr>
          <a:xfrm>
            <a:off x="-27940" y="-8890"/>
            <a:ext cx="12247880" cy="68757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Text 7"/>
          <p:cNvSpPr/>
          <p:nvPr/>
        </p:nvSpPr>
        <p:spPr>
          <a:xfrm>
            <a:off x="4060825" y="2246630"/>
            <a:ext cx="6873875" cy="920750"/>
          </a:xfrm>
          <a:prstGeom prst="rect">
            <a:avLst/>
          </a:prstGeom>
          <a:noFill/>
        </p:spPr>
        <p:txBody>
          <a:bodyPr wrap="square" lIns="91440" tIns="45720" rIns="91440" bIns="45720" rtlCol="0" anchor="t">
            <a:spAutoFit/>
          </a:bodyPr>
          <a:lstStyle/>
          <a:p>
            <a:pPr marL="0" indent="0" algn="l">
              <a:lnSpc>
                <a:spcPct val="100000"/>
              </a:lnSpc>
              <a:buNone/>
            </a:pPr>
            <a:r>
              <a:rPr lang="en-US" sz="6000" dirty="0">
                <a:solidFill>
                  <a:srgbClr val="FFFFFF"/>
                </a:solidFill>
                <a:latin typeface="MiSans" pitchFamily="34" charset="-122"/>
                <a:ea typeface="MiSans" pitchFamily="34" charset="-122"/>
                <a:cs typeface="MiSans" pitchFamily="34" charset="-120"/>
              </a:rPr>
              <a:t>消防专业规定</a:t>
            </a:r>
            <a:endParaRPr lang="en-US" sz="1600" dirty="0"/>
          </a:p>
        </p:txBody>
      </p:sp>
      <p:sp>
        <p:nvSpPr>
          <p:cNvPr id="11" name="Shape 8"/>
          <p:cNvSpPr/>
          <p:nvPr/>
        </p:nvSpPr>
        <p:spPr>
          <a:xfrm>
            <a:off x="3870960" y="2246630"/>
            <a:ext cx="0" cy="1938020"/>
          </a:xfrm>
          <a:prstGeom prst="line">
            <a:avLst/>
          </a:prstGeom>
          <a:noFill/>
          <a:ln w="19050">
            <a:solidFill>
              <a:srgbClr val="FFFFFF"/>
            </a:solidFill>
            <a:prstDash val="solid"/>
            <a:headEnd type="none"/>
            <a:tailEnd type="none"/>
          </a:ln>
        </p:spPr>
      </p:sp>
      <p:sp>
        <p:nvSpPr>
          <p:cNvPr id="12" name="Text 9"/>
          <p:cNvSpPr/>
          <p:nvPr/>
        </p:nvSpPr>
        <p:spPr>
          <a:xfrm>
            <a:off x="941705" y="2068830"/>
            <a:ext cx="2804160" cy="2130425"/>
          </a:xfrm>
          <a:prstGeom prst="rect">
            <a:avLst/>
          </a:prstGeom>
          <a:noFill/>
        </p:spPr>
        <p:txBody>
          <a:bodyPr wrap="square" lIns="91440" tIns="45720" rIns="91440" bIns="45720" rtlCol="0" anchor="t">
            <a:spAutoFit/>
          </a:bodyPr>
          <a:lstStyle/>
          <a:p>
            <a:pPr marL="0" indent="0" algn="r">
              <a:lnSpc>
                <a:spcPct val="100000"/>
              </a:lnSpc>
              <a:buNone/>
            </a:pPr>
            <a:r>
              <a:rPr lang="en-US" sz="13800" dirty="0">
                <a:solidFill>
                  <a:srgbClr val="FFFFFF"/>
                </a:solidFill>
                <a:latin typeface="MiSans" pitchFamily="34" charset="-122"/>
                <a:ea typeface="MiSans" pitchFamily="34" charset="-122"/>
                <a:cs typeface="MiSans" pitchFamily="34" charset="-120"/>
              </a:rPr>
              <a:t>03</a:t>
            </a:r>
            <a:endParaRPr lang="en-US" sz="1600" dirty="0"/>
          </a:p>
        </p:txBody>
      </p:sp>
      <p:sp>
        <p:nvSpPr>
          <p:cNvPr id="13" name="Shape 10"/>
          <p:cNvSpPr/>
          <p:nvPr/>
        </p:nvSpPr>
        <p:spPr>
          <a:xfrm rot="2100000">
            <a:off x="9042400" y="3636645"/>
            <a:ext cx="3905250" cy="3905250"/>
          </a:xfrm>
          <a:custGeom>
            <a:avLst/>
            <a:gdLst/>
            <a:ahLst/>
            <a:cxnLst/>
            <a:rect l="l" t="t" r="r" b="b"/>
            <a:pathLst>
              <a:path w="3905250" h="3905250">
                <a:moveTo>
                  <a:pt x="1430788" y="3837117"/>
                </a:moveTo>
                <a:cubicBezTo>
                  <a:pt x="1430788" y="3837117"/>
                  <a:pt x="1430788" y="3837117"/>
                  <a:pt x="2474458" y="3837117"/>
                </a:cubicBezTo>
                <a:cubicBezTo>
                  <a:pt x="2310071" y="3882540"/>
                  <a:pt x="2134213" y="3905250"/>
                  <a:pt x="1950712" y="3905250"/>
                </a:cubicBezTo>
                <a:cubicBezTo>
                  <a:pt x="1771033" y="3905250"/>
                  <a:pt x="1595175" y="3882540"/>
                  <a:pt x="1430788" y="3837117"/>
                </a:cubicBezTo>
                <a:close/>
                <a:moveTo>
                  <a:pt x="972440" y="3642011"/>
                </a:moveTo>
                <a:lnTo>
                  <a:pt x="2929711" y="3642011"/>
                </a:lnTo>
                <a:cubicBezTo>
                  <a:pt x="2849588" y="3687305"/>
                  <a:pt x="2769465" y="3728823"/>
                  <a:pt x="2681713" y="3762792"/>
                </a:cubicBezTo>
                <a:cubicBezTo>
                  <a:pt x="2681713" y="3762792"/>
                  <a:pt x="2681713" y="3762792"/>
                  <a:pt x="1216621" y="3762792"/>
                </a:cubicBezTo>
                <a:cubicBezTo>
                  <a:pt x="1132685" y="3728823"/>
                  <a:pt x="1048746" y="3687305"/>
                  <a:pt x="972440" y="3642011"/>
                </a:cubicBezTo>
                <a:close/>
                <a:moveTo>
                  <a:pt x="696812" y="3450000"/>
                </a:moveTo>
                <a:lnTo>
                  <a:pt x="3205340" y="3450000"/>
                </a:lnTo>
                <a:cubicBezTo>
                  <a:pt x="3151885" y="3491759"/>
                  <a:pt x="3098432" y="3529723"/>
                  <a:pt x="3044977" y="3567684"/>
                </a:cubicBezTo>
                <a:cubicBezTo>
                  <a:pt x="3044977" y="3567684"/>
                  <a:pt x="3044977" y="3567684"/>
                  <a:pt x="857175" y="3567684"/>
                </a:cubicBezTo>
                <a:cubicBezTo>
                  <a:pt x="799902" y="3529723"/>
                  <a:pt x="746447" y="3491759"/>
                  <a:pt x="696812" y="3450000"/>
                </a:cubicBezTo>
                <a:close/>
                <a:moveTo>
                  <a:pt x="498608" y="3254891"/>
                </a:moveTo>
                <a:lnTo>
                  <a:pt x="3403544" y="3254891"/>
                </a:lnTo>
                <a:cubicBezTo>
                  <a:pt x="3365373" y="3297474"/>
                  <a:pt x="3327199" y="3340057"/>
                  <a:pt x="3285209" y="3378769"/>
                </a:cubicBezTo>
                <a:cubicBezTo>
                  <a:pt x="3285209" y="3378769"/>
                  <a:pt x="3285209" y="3378769"/>
                  <a:pt x="616943" y="3378769"/>
                </a:cubicBezTo>
                <a:cubicBezTo>
                  <a:pt x="574953" y="3340057"/>
                  <a:pt x="532964" y="3297474"/>
                  <a:pt x="498608" y="3254891"/>
                </a:cubicBezTo>
                <a:close/>
                <a:moveTo>
                  <a:pt x="346856" y="3065979"/>
                </a:moveTo>
                <a:lnTo>
                  <a:pt x="3558390" y="3065979"/>
                </a:lnTo>
                <a:cubicBezTo>
                  <a:pt x="3527840" y="3107736"/>
                  <a:pt x="3501110" y="3145699"/>
                  <a:pt x="3466742" y="3183663"/>
                </a:cubicBezTo>
                <a:cubicBezTo>
                  <a:pt x="3466742" y="3183663"/>
                  <a:pt x="3466742" y="3183663"/>
                  <a:pt x="434687" y="3183663"/>
                </a:cubicBezTo>
                <a:cubicBezTo>
                  <a:pt x="404137" y="3145699"/>
                  <a:pt x="373587" y="3107736"/>
                  <a:pt x="346856" y="3065979"/>
                </a:cubicBezTo>
                <a:close/>
                <a:moveTo>
                  <a:pt x="229172" y="2870870"/>
                </a:moveTo>
                <a:lnTo>
                  <a:pt x="3676074" y="2870870"/>
                </a:lnTo>
                <a:cubicBezTo>
                  <a:pt x="3653171" y="2912388"/>
                  <a:pt x="3630268" y="2953907"/>
                  <a:pt x="3603548" y="2991652"/>
                </a:cubicBezTo>
                <a:cubicBezTo>
                  <a:pt x="3603548" y="2991652"/>
                  <a:pt x="3603548" y="2991652"/>
                  <a:pt x="297881" y="2991652"/>
                </a:cubicBezTo>
                <a:cubicBezTo>
                  <a:pt x="274978" y="2953907"/>
                  <a:pt x="252075" y="2912388"/>
                  <a:pt x="229172" y="2870870"/>
                </a:cubicBezTo>
                <a:close/>
                <a:moveTo>
                  <a:pt x="136264" y="2678859"/>
                </a:moveTo>
                <a:lnTo>
                  <a:pt x="3762788" y="2678859"/>
                </a:lnTo>
                <a:cubicBezTo>
                  <a:pt x="3747519" y="2716821"/>
                  <a:pt x="3728432" y="2758580"/>
                  <a:pt x="3709345" y="2796543"/>
                </a:cubicBezTo>
                <a:cubicBezTo>
                  <a:pt x="3709345" y="2796543"/>
                  <a:pt x="3709345" y="2796543"/>
                  <a:pt x="189707" y="2796543"/>
                </a:cubicBezTo>
                <a:cubicBezTo>
                  <a:pt x="170620" y="2758580"/>
                  <a:pt x="155351" y="2716821"/>
                  <a:pt x="136264" y="2678859"/>
                </a:cubicBezTo>
                <a:close/>
                <a:moveTo>
                  <a:pt x="71229" y="2483753"/>
                </a:moveTo>
                <a:lnTo>
                  <a:pt x="3830923" y="2483753"/>
                </a:lnTo>
                <a:cubicBezTo>
                  <a:pt x="3819472" y="2526335"/>
                  <a:pt x="3804205" y="2568918"/>
                  <a:pt x="3788937" y="2607631"/>
                </a:cubicBezTo>
                <a:cubicBezTo>
                  <a:pt x="3788937" y="2607631"/>
                  <a:pt x="3788937" y="2607631"/>
                  <a:pt x="109399" y="2607631"/>
                </a:cubicBezTo>
                <a:cubicBezTo>
                  <a:pt x="94130" y="2568918"/>
                  <a:pt x="82680" y="2526335"/>
                  <a:pt x="71229" y="2483753"/>
                </a:cubicBezTo>
                <a:close/>
                <a:moveTo>
                  <a:pt x="24774" y="2294838"/>
                </a:moveTo>
                <a:lnTo>
                  <a:pt x="3874279" y="2294838"/>
                </a:lnTo>
                <a:cubicBezTo>
                  <a:pt x="3866641" y="2332799"/>
                  <a:pt x="3859004" y="2374559"/>
                  <a:pt x="3851364" y="2412522"/>
                </a:cubicBezTo>
                <a:cubicBezTo>
                  <a:pt x="3851364" y="2412522"/>
                  <a:pt x="3851364" y="2412522"/>
                  <a:pt x="51506" y="2412522"/>
                </a:cubicBezTo>
                <a:cubicBezTo>
                  <a:pt x="43868" y="2374559"/>
                  <a:pt x="32411" y="2332799"/>
                  <a:pt x="24774" y="2294838"/>
                </a:cubicBezTo>
                <a:close/>
                <a:moveTo>
                  <a:pt x="3096" y="2099731"/>
                </a:moveTo>
                <a:lnTo>
                  <a:pt x="3902152" y="2099731"/>
                </a:lnTo>
                <a:cubicBezTo>
                  <a:pt x="3898334" y="2141249"/>
                  <a:pt x="3894515" y="2182769"/>
                  <a:pt x="3886877" y="2220513"/>
                </a:cubicBezTo>
                <a:cubicBezTo>
                  <a:pt x="3886877" y="2220513"/>
                  <a:pt x="3886877" y="2220513"/>
                  <a:pt x="18371" y="2220513"/>
                </a:cubicBezTo>
                <a:cubicBezTo>
                  <a:pt x="10733" y="2182769"/>
                  <a:pt x="6916" y="2141249"/>
                  <a:pt x="3096" y="2099731"/>
                </a:cubicBezTo>
                <a:close/>
                <a:moveTo>
                  <a:pt x="0" y="1907721"/>
                </a:moveTo>
                <a:cubicBezTo>
                  <a:pt x="0" y="1907721"/>
                  <a:pt x="0" y="1907721"/>
                  <a:pt x="3905250" y="1907721"/>
                </a:cubicBezTo>
                <a:cubicBezTo>
                  <a:pt x="3905250" y="1923204"/>
                  <a:pt x="3905250" y="1934818"/>
                  <a:pt x="3905250" y="1950304"/>
                </a:cubicBezTo>
                <a:cubicBezTo>
                  <a:pt x="3905250" y="1977403"/>
                  <a:pt x="3905250" y="2004500"/>
                  <a:pt x="3905250" y="2031599"/>
                </a:cubicBezTo>
                <a:cubicBezTo>
                  <a:pt x="3905250" y="2031599"/>
                  <a:pt x="3905250" y="2031599"/>
                  <a:pt x="0" y="2031599"/>
                </a:cubicBezTo>
                <a:cubicBezTo>
                  <a:pt x="0" y="2004500"/>
                  <a:pt x="0" y="1977403"/>
                  <a:pt x="0" y="1950304"/>
                </a:cubicBezTo>
                <a:cubicBezTo>
                  <a:pt x="0" y="1934818"/>
                  <a:pt x="0" y="1923204"/>
                  <a:pt x="0" y="1907721"/>
                </a:cubicBezTo>
                <a:close/>
                <a:moveTo>
                  <a:pt x="10733" y="1712612"/>
                </a:moveTo>
                <a:lnTo>
                  <a:pt x="3890695" y="1712612"/>
                </a:lnTo>
                <a:cubicBezTo>
                  <a:pt x="3898334" y="1755195"/>
                  <a:pt x="3898334" y="1793907"/>
                  <a:pt x="3902152" y="1836490"/>
                </a:cubicBezTo>
                <a:cubicBezTo>
                  <a:pt x="3902152" y="1836490"/>
                  <a:pt x="3902152" y="1836490"/>
                  <a:pt x="3096" y="1836490"/>
                </a:cubicBezTo>
                <a:cubicBezTo>
                  <a:pt x="3096" y="1793907"/>
                  <a:pt x="6916" y="1755195"/>
                  <a:pt x="10733" y="1712612"/>
                </a:cubicBezTo>
                <a:close/>
                <a:moveTo>
                  <a:pt x="44578" y="1523699"/>
                </a:moveTo>
                <a:lnTo>
                  <a:pt x="3857574" y="1523699"/>
                </a:lnTo>
                <a:cubicBezTo>
                  <a:pt x="3865207" y="1561444"/>
                  <a:pt x="3872841" y="1602962"/>
                  <a:pt x="3880474" y="1644481"/>
                </a:cubicBezTo>
                <a:cubicBezTo>
                  <a:pt x="3880474" y="1644481"/>
                  <a:pt x="3880474" y="1644481"/>
                  <a:pt x="21678" y="1644481"/>
                </a:cubicBezTo>
                <a:cubicBezTo>
                  <a:pt x="29311" y="1602962"/>
                  <a:pt x="36945" y="1561444"/>
                  <a:pt x="44578" y="1523699"/>
                </a:cubicBezTo>
                <a:close/>
                <a:moveTo>
                  <a:pt x="99389" y="1328591"/>
                </a:moveTo>
                <a:lnTo>
                  <a:pt x="3805859" y="1328591"/>
                </a:lnTo>
                <a:cubicBezTo>
                  <a:pt x="3817310" y="1370108"/>
                  <a:pt x="3828762" y="1407853"/>
                  <a:pt x="3840213" y="1449373"/>
                </a:cubicBezTo>
                <a:cubicBezTo>
                  <a:pt x="3840213" y="1449373"/>
                  <a:pt x="3840213" y="1449373"/>
                  <a:pt x="65035" y="1449373"/>
                </a:cubicBezTo>
                <a:cubicBezTo>
                  <a:pt x="72669" y="1407853"/>
                  <a:pt x="87938" y="1370108"/>
                  <a:pt x="99389" y="1328591"/>
                </a:cubicBezTo>
                <a:close/>
                <a:moveTo>
                  <a:pt x="173517" y="1136580"/>
                </a:moveTo>
                <a:lnTo>
                  <a:pt x="3724814" y="1136580"/>
                </a:lnTo>
                <a:cubicBezTo>
                  <a:pt x="3743906" y="1175293"/>
                  <a:pt x="3762999" y="1217875"/>
                  <a:pt x="3778274" y="1260458"/>
                </a:cubicBezTo>
                <a:cubicBezTo>
                  <a:pt x="3778274" y="1260458"/>
                  <a:pt x="3778274" y="1260458"/>
                  <a:pt x="123876" y="1260458"/>
                </a:cubicBezTo>
                <a:cubicBezTo>
                  <a:pt x="139151" y="1217875"/>
                  <a:pt x="154424" y="1175293"/>
                  <a:pt x="173517" y="1136580"/>
                </a:cubicBezTo>
                <a:close/>
                <a:moveTo>
                  <a:pt x="279293" y="941474"/>
                </a:moveTo>
                <a:lnTo>
                  <a:pt x="3626673" y="941474"/>
                </a:lnTo>
                <a:cubicBezTo>
                  <a:pt x="3649574" y="984056"/>
                  <a:pt x="3672475" y="1022769"/>
                  <a:pt x="3691560" y="1065351"/>
                </a:cubicBezTo>
                <a:cubicBezTo>
                  <a:pt x="3691560" y="1065351"/>
                  <a:pt x="3691560" y="1065351"/>
                  <a:pt x="210590" y="1065351"/>
                </a:cubicBezTo>
                <a:cubicBezTo>
                  <a:pt x="233491" y="1022769"/>
                  <a:pt x="256392" y="984056"/>
                  <a:pt x="279293" y="941474"/>
                </a:cubicBezTo>
                <a:close/>
                <a:moveTo>
                  <a:pt x="412943" y="752559"/>
                </a:moveTo>
                <a:lnTo>
                  <a:pt x="3492305" y="752559"/>
                </a:lnTo>
                <a:cubicBezTo>
                  <a:pt x="3522832" y="790304"/>
                  <a:pt x="3553359" y="831821"/>
                  <a:pt x="3580070" y="873341"/>
                </a:cubicBezTo>
                <a:cubicBezTo>
                  <a:pt x="3580070" y="873341"/>
                  <a:pt x="3580070" y="873341"/>
                  <a:pt x="325179" y="873341"/>
                </a:cubicBezTo>
                <a:cubicBezTo>
                  <a:pt x="351889" y="831821"/>
                  <a:pt x="382416" y="790304"/>
                  <a:pt x="412943" y="752559"/>
                </a:cubicBezTo>
                <a:close/>
                <a:moveTo>
                  <a:pt x="582189" y="560548"/>
                </a:moveTo>
                <a:cubicBezTo>
                  <a:pt x="582189" y="560548"/>
                  <a:pt x="582189" y="560548"/>
                  <a:pt x="3319963" y="560548"/>
                </a:cubicBezTo>
                <a:cubicBezTo>
                  <a:pt x="3358147" y="598509"/>
                  <a:pt x="3396330" y="636473"/>
                  <a:pt x="3434514" y="678232"/>
                </a:cubicBezTo>
                <a:cubicBezTo>
                  <a:pt x="3434514" y="678232"/>
                  <a:pt x="3434514" y="678232"/>
                  <a:pt x="467638" y="678232"/>
                </a:cubicBezTo>
                <a:cubicBezTo>
                  <a:pt x="502004" y="636473"/>
                  <a:pt x="540188" y="598509"/>
                  <a:pt x="582189" y="560548"/>
                </a:cubicBezTo>
                <a:close/>
                <a:moveTo>
                  <a:pt x="808618" y="365442"/>
                </a:moveTo>
                <a:lnTo>
                  <a:pt x="3092810" y="365442"/>
                </a:lnTo>
                <a:cubicBezTo>
                  <a:pt x="3146286" y="404154"/>
                  <a:pt x="3195943" y="446737"/>
                  <a:pt x="3245599" y="489319"/>
                </a:cubicBezTo>
                <a:cubicBezTo>
                  <a:pt x="3245599" y="489319"/>
                  <a:pt x="3245599" y="489319"/>
                  <a:pt x="659649" y="489319"/>
                </a:cubicBezTo>
                <a:cubicBezTo>
                  <a:pt x="705486" y="446737"/>
                  <a:pt x="758962" y="404154"/>
                  <a:pt x="808618" y="365442"/>
                </a:cubicBezTo>
                <a:close/>
                <a:moveTo>
                  <a:pt x="1141891" y="176527"/>
                </a:moveTo>
                <a:lnTo>
                  <a:pt x="2760259" y="176527"/>
                </a:lnTo>
                <a:cubicBezTo>
                  <a:pt x="2840413" y="210692"/>
                  <a:pt x="2912935" y="248655"/>
                  <a:pt x="2985456" y="294211"/>
                </a:cubicBezTo>
                <a:cubicBezTo>
                  <a:pt x="2985456" y="294211"/>
                  <a:pt x="2985456" y="294211"/>
                  <a:pt x="916695" y="294211"/>
                </a:cubicBezTo>
                <a:cubicBezTo>
                  <a:pt x="989215" y="248655"/>
                  <a:pt x="1065553" y="210692"/>
                  <a:pt x="1141891" y="176527"/>
                </a:cubicBezTo>
                <a:close/>
                <a:moveTo>
                  <a:pt x="1949526" y="0"/>
                </a:moveTo>
                <a:cubicBezTo>
                  <a:pt x="2171061" y="0"/>
                  <a:pt x="2381136" y="34067"/>
                  <a:pt x="2579754" y="102200"/>
                </a:cubicBezTo>
                <a:cubicBezTo>
                  <a:pt x="2579754" y="102200"/>
                  <a:pt x="2579754" y="102200"/>
                  <a:pt x="1319298" y="102200"/>
                </a:cubicBezTo>
                <a:cubicBezTo>
                  <a:pt x="1517916" y="34067"/>
                  <a:pt x="1731811" y="0"/>
                  <a:pt x="1949526" y="0"/>
                </a:cubicBezTo>
                <a:close/>
              </a:path>
            </a:pathLst>
          </a:custGeom>
          <a:gradFill flip="none" rotWithShape="1">
            <a:gsLst>
              <a:gs pos="0">
                <a:srgbClr val="00B0F0">
                  <a:alpha val="34000"/>
                </a:srgbClr>
              </a:gs>
              <a:gs pos="76000">
                <a:srgbClr val="00B0F0">
                  <a:alpha val="3000"/>
                </a:srgbClr>
              </a:gs>
            </a:gsLst>
            <a:lin ang="0" scaled="1"/>
          </a:gradFill>
        </p:spPr>
      </p:sp>
      <p:sp>
        <p:nvSpPr>
          <p:cNvPr id="14" name="Text 11"/>
          <p:cNvSpPr/>
          <p:nvPr/>
        </p:nvSpPr>
        <p:spPr>
          <a:xfrm rot="2100000">
            <a:off x="9042400" y="3636645"/>
            <a:ext cx="3905250" cy="390525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5" name="Shape 12"/>
          <p:cNvSpPr/>
          <p:nvPr/>
        </p:nvSpPr>
        <p:spPr>
          <a:xfrm rot="16680000">
            <a:off x="-121920" y="-71120"/>
            <a:ext cx="2160270" cy="1989455"/>
          </a:xfrm>
          <a:custGeom>
            <a:avLst/>
            <a:gdLst/>
            <a:ahLst/>
            <a:cxnLst/>
            <a:rect l="l" t="t" r="r" b="b"/>
            <a:pathLst>
              <a:path w="2160270" h="1989455">
                <a:moveTo>
                  <a:pt x="0" y="404000"/>
                </a:moveTo>
                <a:cubicBezTo>
                  <a:pt x="-4270" y="299551"/>
                  <a:pt x="25291" y="106748"/>
                  <a:pt x="30218" y="95252"/>
                </a:cubicBezTo>
                <a:lnTo>
                  <a:pt x="672683" y="0"/>
                </a:lnTo>
                <a:cubicBezTo>
                  <a:pt x="623742" y="90325"/>
                  <a:pt x="580057" y="311376"/>
                  <a:pt x="587283" y="404000"/>
                </a:cubicBezTo>
                <a:cubicBezTo>
                  <a:pt x="570204" y="964345"/>
                  <a:pt x="1083255" y="1415972"/>
                  <a:pt x="1585468" y="1402177"/>
                </a:cubicBezTo>
                <a:cubicBezTo>
                  <a:pt x="1754953" y="1415643"/>
                  <a:pt x="2006223" y="1319406"/>
                  <a:pt x="2070272" y="1276707"/>
                </a:cubicBezTo>
                <a:lnTo>
                  <a:pt x="2160270" y="1882050"/>
                </a:lnTo>
                <a:cubicBezTo>
                  <a:pt x="2022974" y="1946756"/>
                  <a:pt x="1709297" y="1997995"/>
                  <a:pt x="1585468" y="1989455"/>
                </a:cubicBezTo>
                <a:cubicBezTo>
                  <a:pt x="695675" y="2016717"/>
                  <a:pt x="-21678" y="1202147"/>
                  <a:pt x="0" y="404000"/>
                </a:cubicBezTo>
                <a:close/>
              </a:path>
            </a:pathLst>
          </a:custGeom>
          <a:gradFill flip="none" rotWithShape="1">
            <a:gsLst>
              <a:gs pos="0">
                <a:srgbClr val="00B0F0">
                  <a:alpha val="34000"/>
                </a:srgbClr>
              </a:gs>
              <a:gs pos="76000">
                <a:srgbClr val="00B0F0">
                  <a:alpha val="0"/>
                </a:srgbClr>
              </a:gs>
            </a:gsLst>
            <a:lin ang="16200000" scaled="1"/>
          </a:gradFill>
        </p:spPr>
      </p:sp>
      <p:sp>
        <p:nvSpPr>
          <p:cNvPr id="16" name="Text 13"/>
          <p:cNvSpPr/>
          <p:nvPr/>
        </p:nvSpPr>
        <p:spPr>
          <a:xfrm rot="16680000">
            <a:off x="-121920" y="-71120"/>
            <a:ext cx="2160270" cy="198945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7" name="Shape 14"/>
          <p:cNvSpPr/>
          <p:nvPr/>
        </p:nvSpPr>
        <p:spPr>
          <a:xfrm rot="17460000">
            <a:off x="10614660" y="325120"/>
            <a:ext cx="1136650" cy="1136650"/>
          </a:xfrm>
          <a:prstGeom prst="ellipse">
            <a:avLst/>
          </a:prstGeom>
          <a:gradFill flip="none" rotWithShape="1">
            <a:gsLst>
              <a:gs pos="0">
                <a:srgbClr val="00B0F0">
                  <a:alpha val="34000"/>
                </a:srgbClr>
              </a:gs>
              <a:gs pos="76000">
                <a:srgbClr val="00B0F0">
                  <a:alpha val="3000"/>
                </a:srgbClr>
              </a:gs>
            </a:gsLst>
            <a:lin ang="0" scaled="1"/>
          </a:gradFill>
        </p:spPr>
      </p:sp>
      <p:sp>
        <p:nvSpPr>
          <p:cNvPr id="18" name="Text 15"/>
          <p:cNvSpPr/>
          <p:nvPr/>
        </p:nvSpPr>
        <p:spPr>
          <a:xfrm rot="17460000">
            <a:off x="10614660" y="325120"/>
            <a:ext cx="1136650" cy="113665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9" name="Shape 16"/>
          <p:cNvSpPr/>
          <p:nvPr/>
        </p:nvSpPr>
        <p:spPr>
          <a:xfrm rot="17460000" flipH="1" flipV="1">
            <a:off x="811530" y="5401945"/>
            <a:ext cx="3069590" cy="3069590"/>
          </a:xfrm>
          <a:prstGeom prst="ellipse">
            <a:avLst/>
          </a:prstGeom>
          <a:gradFill flip="none" rotWithShape="1">
            <a:gsLst>
              <a:gs pos="0">
                <a:srgbClr val="00B0F0">
                  <a:alpha val="34000"/>
                </a:srgbClr>
              </a:gs>
              <a:gs pos="76000">
                <a:srgbClr val="00B0F0">
                  <a:alpha val="3000"/>
                </a:srgbClr>
              </a:gs>
            </a:gsLst>
            <a:lin ang="0" scaled="1"/>
          </a:gradFill>
        </p:spPr>
      </p:sp>
      <p:sp>
        <p:nvSpPr>
          <p:cNvPr id="20" name="Text 17"/>
          <p:cNvSpPr/>
          <p:nvPr/>
        </p:nvSpPr>
        <p:spPr>
          <a:xfrm rot="17460000">
            <a:off x="811530" y="5401945"/>
            <a:ext cx="3069590" cy="3069590"/>
          </a:xfrm>
          <a:prstGeom prst="rect">
            <a:avLst/>
          </a:prstGeom>
          <a:noFill/>
        </p:spPr>
        <p:txBody>
          <a:bodyPr wrap="square" lIns="45720" tIns="91440" rIns="91440" bIns="45720" rtlCol="0" anchor="t"/>
          <a:lstStyle/>
          <a:p>
            <a:pPr marL="0" indent="0">
              <a:lnSpc>
                <a:spcPct val="100000"/>
              </a:lnSpc>
              <a:buNone/>
            </a:pPr>
            <a:endParaRPr lang="en-US" sz="1600" dirty="0"/>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7" name="Shape 5"/>
          <p:cNvSpPr/>
          <p:nvPr/>
        </p:nvSpPr>
        <p:spPr>
          <a:xfrm>
            <a:off x="-15875" y="3006725"/>
            <a:ext cx="12222480" cy="1402080"/>
          </a:xfrm>
          <a:prstGeom prst="roundRect">
            <a:avLst>
              <a:gd name="adj" fmla="val 0"/>
            </a:avLst>
          </a:prstGeom>
          <a:solidFill>
            <a:srgbClr val="004CC0"/>
          </a:solidFill>
        </p:spPr>
      </p:sp>
      <p:sp>
        <p:nvSpPr>
          <p:cNvPr id="8" name="Text 6"/>
          <p:cNvSpPr/>
          <p:nvPr/>
        </p:nvSpPr>
        <p:spPr>
          <a:xfrm>
            <a:off x="-15875" y="3006725"/>
            <a:ext cx="12222480" cy="14020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a:off x="1073150" y="1256665"/>
            <a:ext cx="10044430" cy="4902200"/>
          </a:xfrm>
          <a:custGeom>
            <a:avLst/>
            <a:gdLst/>
            <a:ahLst/>
            <a:cxnLst/>
            <a:rect l="l" t="t" r="r" b="b"/>
            <a:pathLst>
              <a:path w="10044430" h="4902200">
                <a:moveTo>
                  <a:pt x="0" y="424857"/>
                </a:moveTo>
                <a:cubicBezTo>
                  <a:pt x="-7308" y="186556"/>
                  <a:pt x="205951" y="-6128"/>
                  <a:pt x="414559" y="0"/>
                </a:cubicBezTo>
                <a:lnTo>
                  <a:pt x="4982021" y="0"/>
                </a:lnTo>
                <a:lnTo>
                  <a:pt x="4982021" y="2410248"/>
                </a:lnTo>
                <a:lnTo>
                  <a:pt x="0" y="2410248"/>
                </a:lnTo>
                <a:lnTo>
                  <a:pt x="0" y="424857"/>
                </a:lnTo>
                <a:close/>
                <a:moveTo>
                  <a:pt x="5062409" y="0"/>
                </a:moveTo>
                <a:lnTo>
                  <a:pt x="9629871" y="0"/>
                </a:lnTo>
                <a:cubicBezTo>
                  <a:pt x="9862396" y="-7489"/>
                  <a:pt x="10050409" y="211067"/>
                  <a:pt x="10044430" y="424857"/>
                </a:cubicBezTo>
                <a:lnTo>
                  <a:pt x="10044430" y="2410248"/>
                </a:lnTo>
                <a:lnTo>
                  <a:pt x="5062409" y="2410248"/>
                </a:lnTo>
                <a:lnTo>
                  <a:pt x="5062409" y="0"/>
                </a:lnTo>
                <a:close/>
                <a:moveTo>
                  <a:pt x="10044430" y="2492633"/>
                </a:moveTo>
                <a:lnTo>
                  <a:pt x="10044430" y="4477343"/>
                </a:lnTo>
                <a:cubicBezTo>
                  <a:pt x="10051738" y="4715644"/>
                  <a:pt x="9838479" y="4908328"/>
                  <a:pt x="9629871" y="4902200"/>
                </a:cubicBezTo>
                <a:lnTo>
                  <a:pt x="5062409" y="4902200"/>
                </a:lnTo>
                <a:lnTo>
                  <a:pt x="5062409" y="2492633"/>
                </a:lnTo>
                <a:lnTo>
                  <a:pt x="10044430" y="2492633"/>
                </a:lnTo>
                <a:close/>
                <a:moveTo>
                  <a:pt x="4982021" y="4902200"/>
                </a:moveTo>
                <a:lnTo>
                  <a:pt x="414559" y="4902200"/>
                </a:lnTo>
                <a:cubicBezTo>
                  <a:pt x="182034" y="4909689"/>
                  <a:pt x="-5979" y="4691133"/>
                  <a:pt x="0" y="4477343"/>
                </a:cubicBezTo>
                <a:lnTo>
                  <a:pt x="0" y="2492633"/>
                </a:lnTo>
                <a:lnTo>
                  <a:pt x="4982021" y="2492633"/>
                </a:lnTo>
                <a:lnTo>
                  <a:pt x="4982021" y="4902200"/>
                </a:lnTo>
                <a:close/>
              </a:path>
            </a:pathLst>
          </a:custGeom>
          <a:solidFill>
            <a:srgbClr val="FFFFFF"/>
          </a:solidFill>
          <a:ln w="19050">
            <a:solidFill>
              <a:srgbClr val="004CC0"/>
            </a:solidFill>
            <a:prstDash val="solid"/>
          </a:ln>
        </p:spPr>
      </p:sp>
      <p:sp>
        <p:nvSpPr>
          <p:cNvPr id="10" name="Text 8"/>
          <p:cNvSpPr/>
          <p:nvPr/>
        </p:nvSpPr>
        <p:spPr>
          <a:xfrm>
            <a:off x="1073150" y="1256665"/>
            <a:ext cx="10044430" cy="49022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1" name="Text 9"/>
          <p:cNvSpPr/>
          <p:nvPr/>
        </p:nvSpPr>
        <p:spPr>
          <a:xfrm>
            <a:off x="1280160" y="1776730"/>
            <a:ext cx="4115270" cy="1346394"/>
          </a:xfrm>
          <a:prstGeom prst="rect">
            <a:avLst/>
          </a:prstGeom>
          <a:noFill/>
        </p:spPr>
        <p:txBody>
          <a:bodyPr wrap="square" lIns="91440" tIns="45720" rIns="91440" bIns="45720" rtlCol="0" anchor="t">
            <a:spAutoFit/>
          </a:bodyPr>
          <a:lstStyle/>
          <a:p>
            <a:pPr algn="just">
              <a:lnSpc>
                <a:spcPct val="130000"/>
              </a:lnSpc>
            </a:pPr>
            <a:r>
              <a:rPr lang="zh-CN" altLang="en-US" sz="1600" dirty="0" smtClean="0">
                <a:solidFill>
                  <a:srgbClr val="333333"/>
                </a:solidFill>
                <a:latin typeface="MiSans" pitchFamily="34" charset="-122"/>
                <a:ea typeface="MiSans" pitchFamily="34" charset="-122"/>
                <a:cs typeface="MiSans" pitchFamily="34" charset="-120"/>
              </a:rPr>
              <a:t>室外消火栓的设置间距、室外消火栓与建（构）筑物外墙、外边缘和道路路沿的距离，应满足消防车在消防救援时安全、方便取水和供水的要求</a:t>
            </a:r>
            <a:r>
              <a:rPr lang="en-US" sz="1600" dirty="0" smtClean="0">
                <a:solidFill>
                  <a:srgbClr val="333333"/>
                </a:solidFill>
                <a:latin typeface="MiSans" pitchFamily="34" charset="-122"/>
                <a:ea typeface="MiSans" pitchFamily="34" charset="-122"/>
                <a:cs typeface="MiSans" pitchFamily="34" charset="-120"/>
              </a:rPr>
              <a:t>。</a:t>
            </a:r>
            <a:endParaRPr lang="en-US" dirty="0"/>
          </a:p>
        </p:txBody>
      </p:sp>
      <p:sp>
        <p:nvSpPr>
          <p:cNvPr id="12" name="Text 10"/>
          <p:cNvSpPr/>
          <p:nvPr/>
        </p:nvSpPr>
        <p:spPr>
          <a:xfrm>
            <a:off x="1280160" y="1374775"/>
            <a:ext cx="4116070" cy="276225"/>
          </a:xfrm>
          <a:prstGeom prst="rect">
            <a:avLst/>
          </a:prstGeom>
          <a:noFill/>
        </p:spPr>
        <p:txBody>
          <a:bodyPr wrap="square" lIns="91440" tIns="45720" rIns="91440" bIns="45720" rtlCol="0" anchor="t">
            <a:spAutoFit/>
          </a:bodyPr>
          <a:lstStyle/>
          <a:p>
            <a:pPr marL="0" indent="0" algn="just">
              <a:lnSpc>
                <a:spcPct val="100000"/>
              </a:lnSpc>
              <a:buNone/>
            </a:pPr>
            <a:r>
              <a:rPr lang="en-US" sz="1800" dirty="0" err="1" smtClean="0">
                <a:solidFill>
                  <a:srgbClr val="1D3EBF"/>
                </a:solidFill>
                <a:latin typeface="MiSans" pitchFamily="34" charset="-122"/>
                <a:ea typeface="MiSans" pitchFamily="34" charset="-122"/>
                <a:cs typeface="MiSans" pitchFamily="34" charset="-120"/>
              </a:rPr>
              <a:t>设置间距与距离要求</a:t>
            </a:r>
            <a:endParaRPr lang="en-US" sz="1600" dirty="0"/>
          </a:p>
        </p:txBody>
      </p:sp>
      <p:sp>
        <p:nvSpPr>
          <p:cNvPr id="13" name="Text 11"/>
          <p:cNvSpPr/>
          <p:nvPr/>
        </p:nvSpPr>
        <p:spPr>
          <a:xfrm>
            <a:off x="1280160" y="4354830"/>
            <a:ext cx="4115270" cy="1026307"/>
          </a:xfrm>
          <a:prstGeom prst="rect">
            <a:avLst/>
          </a:prstGeom>
          <a:noFill/>
        </p:spPr>
        <p:txBody>
          <a:bodyPr wrap="square" lIns="91440" tIns="45720" rIns="91440" bIns="45720" rtlCol="0" anchor="t">
            <a:spAutoFit/>
          </a:bodyPr>
          <a:lstStyle/>
          <a:p>
            <a:pPr algn="just">
              <a:lnSpc>
                <a:spcPct val="130000"/>
              </a:lnSpc>
            </a:pPr>
            <a:r>
              <a:rPr lang="zh-CN" altLang="en-US" sz="1600" dirty="0" smtClean="0">
                <a:solidFill>
                  <a:srgbClr val="333333"/>
                </a:solidFill>
                <a:latin typeface="MiSans" pitchFamily="34" charset="-122"/>
                <a:ea typeface="MiSans" pitchFamily="34" charset="-122"/>
                <a:cs typeface="MiSans" pitchFamily="34" charset="-120"/>
              </a:rPr>
              <a:t>当室外消火栓系统的室外消防给水引入管设置倒流防止器时，应在该倒流防止器前增设</a:t>
            </a:r>
            <a:r>
              <a:rPr lang="en-US" altLang="zh-CN" sz="1600" dirty="0" smtClean="0">
                <a:solidFill>
                  <a:srgbClr val="333333"/>
                </a:solidFill>
                <a:latin typeface="MiSans" pitchFamily="34" charset="-122"/>
                <a:ea typeface="MiSans" pitchFamily="34" charset="-122"/>
                <a:cs typeface="MiSans" pitchFamily="34" charset="-120"/>
              </a:rPr>
              <a:t>1</a:t>
            </a:r>
            <a:r>
              <a:rPr lang="zh-CN" altLang="en-US" sz="1600" dirty="0" smtClean="0">
                <a:solidFill>
                  <a:srgbClr val="333333"/>
                </a:solidFill>
                <a:latin typeface="MiSans" pitchFamily="34" charset="-122"/>
                <a:ea typeface="MiSans" pitchFamily="34" charset="-122"/>
                <a:cs typeface="MiSans" pitchFamily="34" charset="-120"/>
              </a:rPr>
              <a:t>个室外消火栓</a:t>
            </a:r>
            <a:r>
              <a:rPr lang="en-US" sz="1600" dirty="0" smtClean="0">
                <a:solidFill>
                  <a:srgbClr val="333333"/>
                </a:solidFill>
                <a:latin typeface="MiSans" pitchFamily="34" charset="-122"/>
                <a:ea typeface="MiSans" pitchFamily="34" charset="-122"/>
                <a:cs typeface="MiSans" pitchFamily="34" charset="-120"/>
              </a:rPr>
              <a:t>。</a:t>
            </a:r>
            <a:endParaRPr lang="en-US" dirty="0"/>
          </a:p>
        </p:txBody>
      </p:sp>
      <p:sp>
        <p:nvSpPr>
          <p:cNvPr id="14" name="Text 12"/>
          <p:cNvSpPr/>
          <p:nvPr/>
        </p:nvSpPr>
        <p:spPr>
          <a:xfrm>
            <a:off x="1280160" y="3952875"/>
            <a:ext cx="4116070" cy="276225"/>
          </a:xfrm>
          <a:prstGeom prst="rect">
            <a:avLst/>
          </a:prstGeom>
          <a:noFill/>
        </p:spPr>
        <p:txBody>
          <a:bodyPr wrap="square" lIns="91440" tIns="45720" rIns="91440" bIns="45720" rtlCol="0" anchor="t">
            <a:spAutoFit/>
          </a:bodyPr>
          <a:lstStyle/>
          <a:p>
            <a:pPr marL="0" indent="0" algn="just">
              <a:lnSpc>
                <a:spcPct val="100000"/>
              </a:lnSpc>
              <a:buNone/>
            </a:pPr>
            <a:r>
              <a:rPr lang="en-US" sz="1800" dirty="0">
                <a:solidFill>
                  <a:srgbClr val="1D3EBF"/>
                </a:solidFill>
                <a:latin typeface="MiSans" pitchFamily="34" charset="-122"/>
                <a:ea typeface="MiSans" pitchFamily="34" charset="-122"/>
                <a:cs typeface="MiSans" pitchFamily="34" charset="-120"/>
              </a:rPr>
              <a:t>倒流防止器设置</a:t>
            </a:r>
            <a:endParaRPr lang="en-US" sz="1600" dirty="0"/>
          </a:p>
        </p:txBody>
      </p:sp>
      <p:sp>
        <p:nvSpPr>
          <p:cNvPr id="15" name="Text 13"/>
          <p:cNvSpPr/>
          <p:nvPr/>
        </p:nvSpPr>
        <p:spPr>
          <a:xfrm>
            <a:off x="6804660" y="1776730"/>
            <a:ext cx="4115270" cy="1026307"/>
          </a:xfrm>
          <a:prstGeom prst="rect">
            <a:avLst/>
          </a:prstGeom>
          <a:noFill/>
        </p:spPr>
        <p:txBody>
          <a:bodyPr wrap="square" lIns="91440" tIns="45720" rIns="91440" bIns="45720" rtlCol="0" anchor="t">
            <a:spAutoFit/>
          </a:bodyPr>
          <a:lstStyle/>
          <a:p>
            <a:pPr>
              <a:lnSpc>
                <a:spcPct val="130000"/>
              </a:lnSpc>
            </a:pPr>
            <a:r>
              <a:rPr lang="zh-CN" altLang="en-US" sz="1600" dirty="0" smtClean="0">
                <a:solidFill>
                  <a:srgbClr val="333333"/>
                </a:solidFill>
                <a:latin typeface="MiSans" pitchFamily="34" charset="-122"/>
                <a:ea typeface="MiSans" pitchFamily="34" charset="-122"/>
                <a:cs typeface="MiSans" pitchFamily="34" charset="-120"/>
              </a:rPr>
              <a:t>室外消火栓的流量应满足相应建（构）筑物在火灾延续时间内灭火、控火、冷却和防火分隔的要求</a:t>
            </a:r>
            <a:r>
              <a:rPr lang="en-US" sz="1600" dirty="0" smtClean="0">
                <a:solidFill>
                  <a:srgbClr val="333333"/>
                </a:solidFill>
                <a:latin typeface="MiSans" pitchFamily="34" charset="-122"/>
                <a:ea typeface="MiSans" pitchFamily="34" charset="-122"/>
                <a:cs typeface="MiSans" pitchFamily="34" charset="-120"/>
              </a:rPr>
              <a:t>。</a:t>
            </a:r>
            <a:endParaRPr lang="en-US" dirty="0"/>
          </a:p>
        </p:txBody>
      </p:sp>
      <p:sp>
        <p:nvSpPr>
          <p:cNvPr id="16" name="Text 14"/>
          <p:cNvSpPr/>
          <p:nvPr/>
        </p:nvSpPr>
        <p:spPr>
          <a:xfrm>
            <a:off x="6804660" y="1374775"/>
            <a:ext cx="4116070" cy="276225"/>
          </a:xfrm>
          <a:prstGeom prst="rect">
            <a:avLst/>
          </a:prstGeom>
          <a:noFill/>
        </p:spPr>
        <p:txBody>
          <a:bodyPr wrap="square" lIns="91440" tIns="45720" rIns="91440" bIns="45720" rtlCol="0" anchor="t">
            <a:spAutoFit/>
          </a:bodyPr>
          <a:lstStyle/>
          <a:p>
            <a:pPr marL="0" indent="0" algn="r">
              <a:lnSpc>
                <a:spcPct val="100000"/>
              </a:lnSpc>
              <a:buNone/>
            </a:pPr>
            <a:r>
              <a:rPr lang="en-US" sz="1800" dirty="0">
                <a:solidFill>
                  <a:srgbClr val="1D3EBF"/>
                </a:solidFill>
                <a:latin typeface="MiSans" pitchFamily="34" charset="-122"/>
                <a:ea typeface="MiSans" pitchFamily="34" charset="-122"/>
                <a:cs typeface="MiSans" pitchFamily="34" charset="-120"/>
              </a:rPr>
              <a:t>流量要求</a:t>
            </a:r>
            <a:endParaRPr lang="en-US" sz="1600" dirty="0"/>
          </a:p>
        </p:txBody>
      </p:sp>
      <p:sp>
        <p:nvSpPr>
          <p:cNvPr id="17" name="Text 15"/>
          <p:cNvSpPr/>
          <p:nvPr/>
        </p:nvSpPr>
        <p:spPr>
          <a:xfrm>
            <a:off x="6804660" y="4354830"/>
            <a:ext cx="4115270" cy="1026307"/>
          </a:xfrm>
          <a:prstGeom prst="rect">
            <a:avLst/>
          </a:prstGeom>
          <a:noFill/>
        </p:spPr>
        <p:txBody>
          <a:bodyPr wrap="square" lIns="91440" tIns="45720" rIns="91440" bIns="45720" rtlCol="0" anchor="t">
            <a:spAutoFit/>
          </a:bodyPr>
          <a:lstStyle/>
          <a:p>
            <a:pPr>
              <a:lnSpc>
                <a:spcPct val="130000"/>
              </a:lnSpc>
            </a:pPr>
            <a:r>
              <a:rPr lang="zh-CN" altLang="en-US" sz="1600" dirty="0" smtClean="0">
                <a:solidFill>
                  <a:srgbClr val="333333"/>
                </a:solidFill>
                <a:latin typeface="MiSans" pitchFamily="34" charset="-122"/>
                <a:ea typeface="MiSans" pitchFamily="34" charset="-122"/>
                <a:cs typeface="MiSans" pitchFamily="34" charset="-120"/>
              </a:rPr>
              <a:t>当室外消火栓直接用于灭火且室外消防给水设计流量大于</a:t>
            </a:r>
            <a:r>
              <a:rPr lang="en-US" altLang="zh-CN" sz="1600" dirty="0" smtClean="0">
                <a:solidFill>
                  <a:srgbClr val="333333"/>
                </a:solidFill>
                <a:latin typeface="MiSans" pitchFamily="34" charset="-122"/>
                <a:ea typeface="MiSans" pitchFamily="34" charset="-122"/>
                <a:cs typeface="MiSans" pitchFamily="34" charset="-120"/>
              </a:rPr>
              <a:t>30L/s</a:t>
            </a:r>
            <a:r>
              <a:rPr lang="zh-CN" altLang="en-US" sz="1600" dirty="0" smtClean="0">
                <a:solidFill>
                  <a:srgbClr val="333333"/>
                </a:solidFill>
                <a:latin typeface="MiSans" pitchFamily="34" charset="-122"/>
                <a:ea typeface="MiSans" pitchFamily="34" charset="-122"/>
                <a:cs typeface="MiSans" pitchFamily="34" charset="-120"/>
              </a:rPr>
              <a:t>时，应采用高压或临时高压消防给水系统</a:t>
            </a:r>
            <a:r>
              <a:rPr lang="en-US" sz="1600" dirty="0" smtClean="0">
                <a:solidFill>
                  <a:srgbClr val="333333"/>
                </a:solidFill>
                <a:latin typeface="MiSans" pitchFamily="34" charset="-122"/>
                <a:ea typeface="MiSans" pitchFamily="34" charset="-122"/>
                <a:cs typeface="MiSans" pitchFamily="34" charset="-120"/>
              </a:rPr>
              <a:t>。</a:t>
            </a:r>
            <a:endParaRPr lang="en-US" dirty="0"/>
          </a:p>
        </p:txBody>
      </p:sp>
      <p:sp>
        <p:nvSpPr>
          <p:cNvPr id="18" name="Text 16"/>
          <p:cNvSpPr/>
          <p:nvPr/>
        </p:nvSpPr>
        <p:spPr>
          <a:xfrm>
            <a:off x="6804660" y="3952875"/>
            <a:ext cx="4116070" cy="276225"/>
          </a:xfrm>
          <a:prstGeom prst="rect">
            <a:avLst/>
          </a:prstGeom>
          <a:noFill/>
        </p:spPr>
        <p:txBody>
          <a:bodyPr wrap="square" lIns="91440" tIns="45720" rIns="91440" bIns="45720" rtlCol="0" anchor="t">
            <a:spAutoFit/>
          </a:bodyPr>
          <a:lstStyle/>
          <a:p>
            <a:pPr marL="0" indent="0" algn="r">
              <a:lnSpc>
                <a:spcPct val="100000"/>
              </a:lnSpc>
              <a:buNone/>
            </a:pPr>
            <a:r>
              <a:rPr lang="en-US" sz="1800" dirty="0">
                <a:solidFill>
                  <a:srgbClr val="1D3EBF"/>
                </a:solidFill>
                <a:latin typeface="MiSans" pitchFamily="34" charset="-122"/>
                <a:ea typeface="MiSans" pitchFamily="34" charset="-122"/>
                <a:cs typeface="MiSans" pitchFamily="34" charset="-120"/>
              </a:rPr>
              <a:t>给水系统要求</a:t>
            </a:r>
            <a:endParaRPr lang="en-US" sz="1600" dirty="0"/>
          </a:p>
        </p:txBody>
      </p:sp>
      <p:pic>
        <p:nvPicPr>
          <p:cNvPr id="19" name="Image 0" descr="https://kimi-img.moonshot.cn/pub/slides/slides_tmpl/image/25-06-01-00:19:34-d0tio5k75iks2gau4ic0.png"/>
          <p:cNvPicPr>
            <a:picLocks noChangeAspect="1"/>
          </p:cNvPicPr>
          <p:nvPr/>
        </p:nvPicPr>
        <p:blipFill>
          <a:blip r:embed="rId1"/>
          <a:stretch>
            <a:fillRect/>
          </a:stretch>
        </p:blipFill>
        <p:spPr>
          <a:xfrm>
            <a:off x="5135563" y="2747328"/>
            <a:ext cx="1926590" cy="1920240"/>
          </a:xfrm>
          <a:prstGeom prst="rect">
            <a:avLst/>
          </a:prstGeom>
        </p:spPr>
      </p:pic>
      <p:sp>
        <p:nvSpPr>
          <p:cNvPr id="20" name="Shape 17"/>
          <p:cNvSpPr/>
          <p:nvPr/>
        </p:nvSpPr>
        <p:spPr>
          <a:xfrm>
            <a:off x="848360" y="6346190"/>
            <a:ext cx="163338" cy="153035"/>
          </a:xfrm>
          <a:prstGeom prst="rect">
            <a:avLst/>
          </a:prstGeom>
          <a:solidFill>
            <a:srgbClr val="004CC0"/>
          </a:solidFill>
        </p:spPr>
      </p:sp>
      <p:sp>
        <p:nvSpPr>
          <p:cNvPr id="21" name="Text 18"/>
          <p:cNvSpPr/>
          <p:nvPr/>
        </p:nvSpPr>
        <p:spPr>
          <a:xfrm>
            <a:off x="848360"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2" name="Shape 19"/>
          <p:cNvSpPr/>
          <p:nvPr/>
        </p:nvSpPr>
        <p:spPr>
          <a:xfrm>
            <a:off x="1122291" y="6346190"/>
            <a:ext cx="163338" cy="153035"/>
          </a:xfrm>
          <a:prstGeom prst="rect">
            <a:avLst/>
          </a:prstGeom>
          <a:solidFill>
            <a:srgbClr val="004CC0"/>
          </a:solidFill>
        </p:spPr>
      </p:sp>
      <p:sp>
        <p:nvSpPr>
          <p:cNvPr id="23" name="Text 20"/>
          <p:cNvSpPr/>
          <p:nvPr/>
        </p:nvSpPr>
        <p:spPr>
          <a:xfrm>
            <a:off x="1122291"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4" name="Shape 21"/>
          <p:cNvSpPr/>
          <p:nvPr/>
        </p:nvSpPr>
        <p:spPr>
          <a:xfrm>
            <a:off x="1396222" y="6346190"/>
            <a:ext cx="163338" cy="153035"/>
          </a:xfrm>
          <a:prstGeom prst="rect">
            <a:avLst/>
          </a:prstGeom>
          <a:solidFill>
            <a:srgbClr val="004CC0"/>
          </a:solidFill>
        </p:spPr>
      </p:sp>
      <p:sp>
        <p:nvSpPr>
          <p:cNvPr id="25" name="Text 22"/>
          <p:cNvSpPr/>
          <p:nvPr/>
        </p:nvSpPr>
        <p:spPr>
          <a:xfrm>
            <a:off x="1396222"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6" name="Text 23"/>
          <p:cNvSpPr/>
          <p:nvPr/>
        </p:nvSpPr>
        <p:spPr>
          <a:xfrm>
            <a:off x="582930" y="211455"/>
            <a:ext cx="10151745" cy="495300"/>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00000"/>
                </a:solidFill>
                <a:latin typeface="MiSans" pitchFamily="34" charset="-122"/>
                <a:ea typeface="MiSans" pitchFamily="34" charset="-122"/>
                <a:cs typeface="MiSans" pitchFamily="34" charset="-120"/>
              </a:rPr>
              <a:t>室外消火栓系统</a:t>
            </a:r>
            <a:endParaRPr lang="en-US" sz="1600" dirty="0"/>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7" name="Shape 5"/>
          <p:cNvSpPr/>
          <p:nvPr/>
        </p:nvSpPr>
        <p:spPr>
          <a:xfrm>
            <a:off x="632616" y="1320165"/>
            <a:ext cx="138276" cy="997745"/>
          </a:xfrm>
          <a:prstGeom prst="roundRect">
            <a:avLst>
              <a:gd name="adj" fmla="val 34788"/>
            </a:avLst>
          </a:prstGeom>
          <a:solidFill>
            <a:srgbClr val="004CC0"/>
          </a:solidFill>
        </p:spPr>
      </p:sp>
      <p:sp>
        <p:nvSpPr>
          <p:cNvPr id="8" name="Text 6"/>
          <p:cNvSpPr/>
          <p:nvPr/>
        </p:nvSpPr>
        <p:spPr>
          <a:xfrm>
            <a:off x="632616" y="1320165"/>
            <a:ext cx="138276" cy="9977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a:off x="814458" y="1320165"/>
            <a:ext cx="10585356" cy="997745"/>
          </a:xfrm>
          <a:prstGeom prst="roundRect">
            <a:avLst>
              <a:gd name="adj" fmla="val 3843"/>
            </a:avLst>
          </a:prstGeom>
          <a:solidFill>
            <a:srgbClr val="FFFFFF"/>
          </a:solidFill>
          <a:ln w="19050">
            <a:solidFill>
              <a:srgbClr val="004CC0"/>
            </a:solidFill>
            <a:prstDash val="solid"/>
          </a:ln>
        </p:spPr>
      </p:sp>
      <p:sp>
        <p:nvSpPr>
          <p:cNvPr id="10" name="Text 8"/>
          <p:cNvSpPr/>
          <p:nvPr/>
        </p:nvSpPr>
        <p:spPr>
          <a:xfrm>
            <a:off x="814458" y="1320165"/>
            <a:ext cx="10585356" cy="9977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1" name="Text 9"/>
          <p:cNvSpPr/>
          <p:nvPr/>
        </p:nvSpPr>
        <p:spPr>
          <a:xfrm>
            <a:off x="895277" y="1670724"/>
            <a:ext cx="10428138" cy="386131"/>
          </a:xfrm>
          <a:prstGeom prst="rect">
            <a:avLst/>
          </a:prstGeom>
          <a:noFill/>
        </p:spPr>
        <p:txBody>
          <a:bodyPr wrap="square" lIns="91440" tIns="45720" rIns="91440" bIns="45720" rtlCol="0" anchor="t">
            <a:spAutoFit/>
          </a:bodyPr>
          <a:lstStyle/>
          <a:p>
            <a:pPr algn="just">
              <a:lnSpc>
                <a:spcPct val="130000"/>
              </a:lnSpc>
            </a:pPr>
            <a:r>
              <a:rPr lang="zh-CN" altLang="en-US" sz="1600" dirty="0" smtClean="0">
                <a:solidFill>
                  <a:srgbClr val="333333"/>
                </a:solidFill>
                <a:latin typeface="MiSans" pitchFamily="34" charset="-122"/>
                <a:ea typeface="MiSans" pitchFamily="34" charset="-122"/>
                <a:cs typeface="MiSans" pitchFamily="34" charset="-120"/>
              </a:rPr>
              <a:t>室内消火栓的流量和压力应满足相应建（构）筑物在火灾延续时间内灭火、控火的要求</a:t>
            </a:r>
            <a:r>
              <a:rPr lang="en-US" sz="1600" dirty="0" smtClean="0">
                <a:solidFill>
                  <a:srgbClr val="333333"/>
                </a:solidFill>
                <a:latin typeface="MiSans" pitchFamily="34" charset="-122"/>
                <a:ea typeface="MiSans" pitchFamily="34" charset="-122"/>
                <a:cs typeface="MiSans" pitchFamily="34" charset="-120"/>
              </a:rPr>
              <a:t>。</a:t>
            </a:r>
            <a:endParaRPr lang="en-US" dirty="0"/>
          </a:p>
        </p:txBody>
      </p:sp>
      <p:sp>
        <p:nvSpPr>
          <p:cNvPr id="12" name="Text 10"/>
          <p:cNvSpPr/>
          <p:nvPr/>
        </p:nvSpPr>
        <p:spPr>
          <a:xfrm>
            <a:off x="895277" y="1372259"/>
            <a:ext cx="10426244" cy="254000"/>
          </a:xfrm>
          <a:prstGeom prst="rect">
            <a:avLst/>
          </a:prstGeom>
          <a:noFill/>
        </p:spPr>
        <p:txBody>
          <a:bodyPr wrap="square" lIns="91440" tIns="45720" rIns="91440" bIns="45720" rtlCol="0" anchor="t">
            <a:spAutoFit/>
          </a:bodyPr>
          <a:lstStyle/>
          <a:p>
            <a:pPr marL="0" indent="0" algn="just">
              <a:lnSpc>
                <a:spcPct val="100000"/>
              </a:lnSpc>
              <a:buNone/>
            </a:pPr>
            <a:r>
              <a:rPr lang="en-US" sz="1600" b="1" dirty="0">
                <a:solidFill>
                  <a:srgbClr val="004CC0"/>
                </a:solidFill>
                <a:latin typeface="MiSans" pitchFamily="34" charset="-122"/>
                <a:ea typeface="MiSans" pitchFamily="34" charset="-122"/>
                <a:cs typeface="MiSans" pitchFamily="34" charset="-120"/>
              </a:rPr>
              <a:t>流量与压力要求</a:t>
            </a:r>
            <a:endParaRPr lang="en-US" sz="1600" dirty="0"/>
          </a:p>
        </p:txBody>
      </p:sp>
      <p:sp>
        <p:nvSpPr>
          <p:cNvPr id="13" name="Shape 11"/>
          <p:cNvSpPr/>
          <p:nvPr/>
        </p:nvSpPr>
        <p:spPr>
          <a:xfrm>
            <a:off x="848360" y="6346190"/>
            <a:ext cx="163338" cy="153035"/>
          </a:xfrm>
          <a:prstGeom prst="rect">
            <a:avLst/>
          </a:prstGeom>
          <a:solidFill>
            <a:srgbClr val="004CC0"/>
          </a:solidFill>
        </p:spPr>
      </p:sp>
      <p:sp>
        <p:nvSpPr>
          <p:cNvPr id="14" name="Text 12"/>
          <p:cNvSpPr/>
          <p:nvPr/>
        </p:nvSpPr>
        <p:spPr>
          <a:xfrm>
            <a:off x="848360"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5" name="Shape 13"/>
          <p:cNvSpPr/>
          <p:nvPr/>
        </p:nvSpPr>
        <p:spPr>
          <a:xfrm>
            <a:off x="1122291" y="6346190"/>
            <a:ext cx="163338" cy="153035"/>
          </a:xfrm>
          <a:prstGeom prst="rect">
            <a:avLst/>
          </a:prstGeom>
          <a:solidFill>
            <a:srgbClr val="004CC0"/>
          </a:solidFill>
        </p:spPr>
      </p:sp>
      <p:sp>
        <p:nvSpPr>
          <p:cNvPr id="16" name="Text 14"/>
          <p:cNvSpPr/>
          <p:nvPr/>
        </p:nvSpPr>
        <p:spPr>
          <a:xfrm>
            <a:off x="1122291"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7" name="Shape 15"/>
          <p:cNvSpPr/>
          <p:nvPr/>
        </p:nvSpPr>
        <p:spPr>
          <a:xfrm>
            <a:off x="1396222" y="6346190"/>
            <a:ext cx="163338" cy="153035"/>
          </a:xfrm>
          <a:prstGeom prst="rect">
            <a:avLst/>
          </a:prstGeom>
          <a:solidFill>
            <a:srgbClr val="004CC0"/>
          </a:solidFill>
        </p:spPr>
      </p:sp>
      <p:sp>
        <p:nvSpPr>
          <p:cNvPr id="18" name="Text 16"/>
          <p:cNvSpPr/>
          <p:nvPr/>
        </p:nvSpPr>
        <p:spPr>
          <a:xfrm>
            <a:off x="1396222"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9" name="Shape 17"/>
          <p:cNvSpPr/>
          <p:nvPr/>
        </p:nvSpPr>
        <p:spPr>
          <a:xfrm flipH="1">
            <a:off x="4526280" y="4739640"/>
            <a:ext cx="7665720" cy="2118360"/>
          </a:xfrm>
          <a:prstGeom prst="rtTriangle">
            <a:avLst/>
          </a:prstGeom>
          <a:solidFill>
            <a:srgbClr val="004CC0"/>
          </a:solidFill>
        </p:spPr>
      </p:sp>
      <p:sp>
        <p:nvSpPr>
          <p:cNvPr id="20" name="Text 18"/>
          <p:cNvSpPr/>
          <p:nvPr/>
        </p:nvSpPr>
        <p:spPr>
          <a:xfrm>
            <a:off x="4526280" y="4739640"/>
            <a:ext cx="7665720" cy="21183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1" name="Shape 19"/>
          <p:cNvSpPr/>
          <p:nvPr/>
        </p:nvSpPr>
        <p:spPr>
          <a:xfrm>
            <a:off x="632616" y="2497615"/>
            <a:ext cx="138276" cy="997585"/>
          </a:xfrm>
          <a:prstGeom prst="roundRect">
            <a:avLst>
              <a:gd name="adj" fmla="val 34788"/>
            </a:avLst>
          </a:prstGeom>
          <a:solidFill>
            <a:srgbClr val="004CC0"/>
          </a:solidFill>
        </p:spPr>
      </p:sp>
      <p:sp>
        <p:nvSpPr>
          <p:cNvPr id="22" name="Text 20"/>
          <p:cNvSpPr/>
          <p:nvPr/>
        </p:nvSpPr>
        <p:spPr>
          <a:xfrm>
            <a:off x="632616" y="2497615"/>
            <a:ext cx="138276" cy="9975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3" name="Shape 21"/>
          <p:cNvSpPr/>
          <p:nvPr/>
        </p:nvSpPr>
        <p:spPr>
          <a:xfrm>
            <a:off x="814458" y="2470846"/>
            <a:ext cx="10585356" cy="1091504"/>
          </a:xfrm>
          <a:prstGeom prst="roundRect">
            <a:avLst>
              <a:gd name="adj" fmla="val 3843"/>
            </a:avLst>
          </a:prstGeom>
          <a:solidFill>
            <a:srgbClr val="FFFFFF"/>
          </a:solidFill>
          <a:ln w="19050">
            <a:solidFill>
              <a:srgbClr val="004CC0"/>
            </a:solidFill>
            <a:prstDash val="solid"/>
          </a:ln>
        </p:spPr>
      </p:sp>
      <p:sp>
        <p:nvSpPr>
          <p:cNvPr id="24" name="Text 22"/>
          <p:cNvSpPr/>
          <p:nvPr/>
        </p:nvSpPr>
        <p:spPr>
          <a:xfrm>
            <a:off x="814458" y="2497615"/>
            <a:ext cx="10585356" cy="9975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5" name="Text 23"/>
          <p:cNvSpPr/>
          <p:nvPr/>
        </p:nvSpPr>
        <p:spPr>
          <a:xfrm>
            <a:off x="770892" y="2848118"/>
            <a:ext cx="10628921" cy="706219"/>
          </a:xfrm>
          <a:prstGeom prst="rect">
            <a:avLst/>
          </a:prstGeom>
          <a:noFill/>
        </p:spPr>
        <p:txBody>
          <a:bodyPr wrap="square" lIns="91440" tIns="45720" rIns="91440" bIns="45720" rtlCol="0" anchor="t">
            <a:spAutoFit/>
          </a:bodyPr>
          <a:lstStyle/>
          <a:p>
            <a:pPr algn="just">
              <a:lnSpc>
                <a:spcPct val="130000"/>
              </a:lnSpc>
            </a:pPr>
            <a:r>
              <a:rPr lang="zh-CN" altLang="en-US" sz="1600" dirty="0" smtClean="0">
                <a:solidFill>
                  <a:srgbClr val="333333"/>
                </a:solidFill>
                <a:latin typeface="MiSans" pitchFamily="34" charset="-122"/>
                <a:ea typeface="MiSans" pitchFamily="34" charset="-122"/>
                <a:cs typeface="MiSans" pitchFamily="34" charset="-120"/>
              </a:rPr>
              <a:t>环状消防给水管道应至少有</a:t>
            </a:r>
            <a:r>
              <a:rPr lang="en-US" altLang="zh-CN" sz="1600" dirty="0" smtClean="0">
                <a:solidFill>
                  <a:srgbClr val="333333"/>
                </a:solidFill>
                <a:latin typeface="MiSans" pitchFamily="34" charset="-122"/>
                <a:ea typeface="MiSans" pitchFamily="34" charset="-122"/>
                <a:cs typeface="MiSans" pitchFamily="34" charset="-120"/>
              </a:rPr>
              <a:t>2</a:t>
            </a:r>
            <a:r>
              <a:rPr lang="zh-CN" altLang="en-US" sz="1600" dirty="0" smtClean="0">
                <a:solidFill>
                  <a:srgbClr val="333333"/>
                </a:solidFill>
                <a:latin typeface="MiSans" pitchFamily="34" charset="-122"/>
                <a:ea typeface="MiSans" pitchFamily="34" charset="-122"/>
                <a:cs typeface="MiSans" pitchFamily="34" charset="-120"/>
              </a:rPr>
              <a:t>条进水管与室外供水管网连接，当其中一条进水管关闭时，其余进水管应仍能保证全部室内消防用水量</a:t>
            </a:r>
            <a:r>
              <a:rPr lang="en-US" sz="1600" dirty="0" smtClean="0">
                <a:solidFill>
                  <a:srgbClr val="333333"/>
                </a:solidFill>
                <a:latin typeface="MiSans" pitchFamily="34" charset="-122"/>
                <a:ea typeface="MiSans" pitchFamily="34" charset="-122"/>
                <a:cs typeface="MiSans" pitchFamily="34" charset="-120"/>
              </a:rPr>
              <a:t>。</a:t>
            </a:r>
            <a:endParaRPr lang="en-US" dirty="0"/>
          </a:p>
        </p:txBody>
      </p:sp>
      <p:sp>
        <p:nvSpPr>
          <p:cNvPr id="26" name="Text 24"/>
          <p:cNvSpPr/>
          <p:nvPr/>
        </p:nvSpPr>
        <p:spPr>
          <a:xfrm>
            <a:off x="895277" y="2549700"/>
            <a:ext cx="10426244" cy="254000"/>
          </a:xfrm>
          <a:prstGeom prst="rect">
            <a:avLst/>
          </a:prstGeom>
          <a:noFill/>
        </p:spPr>
        <p:txBody>
          <a:bodyPr wrap="square" lIns="91440" tIns="45720" rIns="91440" bIns="45720" rtlCol="0" anchor="t">
            <a:spAutoFit/>
          </a:bodyPr>
          <a:lstStyle/>
          <a:p>
            <a:pPr marL="0" indent="0" algn="just">
              <a:lnSpc>
                <a:spcPct val="100000"/>
              </a:lnSpc>
              <a:buNone/>
            </a:pPr>
            <a:r>
              <a:rPr lang="en-US" sz="1600" b="1" dirty="0">
                <a:solidFill>
                  <a:srgbClr val="004CC0"/>
                </a:solidFill>
                <a:latin typeface="MiSans" pitchFamily="34" charset="-122"/>
                <a:ea typeface="MiSans" pitchFamily="34" charset="-122"/>
                <a:cs typeface="MiSans" pitchFamily="34" charset="-120"/>
              </a:rPr>
              <a:t>管道连接要求</a:t>
            </a:r>
            <a:endParaRPr lang="en-US" sz="1600" dirty="0"/>
          </a:p>
        </p:txBody>
      </p:sp>
      <p:sp>
        <p:nvSpPr>
          <p:cNvPr id="27" name="Shape 25"/>
          <p:cNvSpPr/>
          <p:nvPr/>
        </p:nvSpPr>
        <p:spPr>
          <a:xfrm>
            <a:off x="632616" y="3674905"/>
            <a:ext cx="138276" cy="997585"/>
          </a:xfrm>
          <a:prstGeom prst="roundRect">
            <a:avLst>
              <a:gd name="adj" fmla="val 34788"/>
            </a:avLst>
          </a:prstGeom>
          <a:solidFill>
            <a:srgbClr val="004CC0"/>
          </a:solidFill>
        </p:spPr>
      </p:sp>
      <p:sp>
        <p:nvSpPr>
          <p:cNvPr id="28" name="Text 26"/>
          <p:cNvSpPr/>
          <p:nvPr/>
        </p:nvSpPr>
        <p:spPr>
          <a:xfrm>
            <a:off x="632616" y="3674905"/>
            <a:ext cx="138276" cy="9975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9" name="Shape 27"/>
          <p:cNvSpPr/>
          <p:nvPr/>
        </p:nvSpPr>
        <p:spPr>
          <a:xfrm>
            <a:off x="814458" y="3685777"/>
            <a:ext cx="10585356" cy="997585"/>
          </a:xfrm>
          <a:prstGeom prst="roundRect">
            <a:avLst>
              <a:gd name="adj" fmla="val 3843"/>
            </a:avLst>
          </a:prstGeom>
          <a:solidFill>
            <a:srgbClr val="FFFFFF"/>
          </a:solidFill>
          <a:ln w="19050">
            <a:solidFill>
              <a:srgbClr val="004CC0"/>
            </a:solidFill>
            <a:prstDash val="solid"/>
          </a:ln>
        </p:spPr>
      </p:sp>
      <p:sp>
        <p:nvSpPr>
          <p:cNvPr id="30" name="Text 28"/>
          <p:cNvSpPr/>
          <p:nvPr/>
        </p:nvSpPr>
        <p:spPr>
          <a:xfrm>
            <a:off x="814458" y="3674905"/>
            <a:ext cx="10585356" cy="9975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1" name="Text 29"/>
          <p:cNvSpPr/>
          <p:nvPr/>
        </p:nvSpPr>
        <p:spPr>
          <a:xfrm>
            <a:off x="895277" y="4025408"/>
            <a:ext cx="10428138" cy="386131"/>
          </a:xfrm>
          <a:prstGeom prst="rect">
            <a:avLst/>
          </a:prstGeom>
          <a:noFill/>
        </p:spPr>
        <p:txBody>
          <a:bodyPr wrap="square" lIns="91440" tIns="45720" rIns="91440" bIns="45720" rtlCol="0" anchor="t">
            <a:spAutoFit/>
          </a:bodyPr>
          <a:lstStyle/>
          <a:p>
            <a:pPr algn="just">
              <a:lnSpc>
                <a:spcPct val="130000"/>
              </a:lnSpc>
            </a:pPr>
            <a:r>
              <a:rPr lang="zh-CN" altLang="en-US" sz="1600" dirty="0" smtClean="0">
                <a:solidFill>
                  <a:srgbClr val="333333"/>
                </a:solidFill>
                <a:latin typeface="MiSans" pitchFamily="34" charset="-122"/>
                <a:ea typeface="MiSans" pitchFamily="34" charset="-122"/>
                <a:cs typeface="MiSans" pitchFamily="34" charset="-120"/>
              </a:rPr>
              <a:t>在设置室内消火栓的场所内，包括设备层在内的各层均应设置消火栓</a:t>
            </a:r>
            <a:r>
              <a:rPr lang="en-US" sz="1600" dirty="0" smtClean="0">
                <a:solidFill>
                  <a:srgbClr val="333333"/>
                </a:solidFill>
                <a:latin typeface="MiSans" pitchFamily="34" charset="-122"/>
                <a:ea typeface="MiSans" pitchFamily="34" charset="-122"/>
                <a:cs typeface="MiSans" pitchFamily="34" charset="-120"/>
              </a:rPr>
              <a:t>。</a:t>
            </a:r>
            <a:endParaRPr lang="en-US" dirty="0"/>
          </a:p>
        </p:txBody>
      </p:sp>
      <p:sp>
        <p:nvSpPr>
          <p:cNvPr id="32" name="Text 30"/>
          <p:cNvSpPr/>
          <p:nvPr/>
        </p:nvSpPr>
        <p:spPr>
          <a:xfrm>
            <a:off x="895277" y="3726990"/>
            <a:ext cx="10426244" cy="254000"/>
          </a:xfrm>
          <a:prstGeom prst="rect">
            <a:avLst/>
          </a:prstGeom>
          <a:noFill/>
        </p:spPr>
        <p:txBody>
          <a:bodyPr wrap="square" lIns="91440" tIns="45720" rIns="91440" bIns="45720" rtlCol="0" anchor="t">
            <a:spAutoFit/>
          </a:bodyPr>
          <a:lstStyle/>
          <a:p>
            <a:pPr marL="0" indent="0" algn="just">
              <a:lnSpc>
                <a:spcPct val="100000"/>
              </a:lnSpc>
              <a:buNone/>
            </a:pPr>
            <a:r>
              <a:rPr lang="en-US" sz="1600" b="1" dirty="0">
                <a:solidFill>
                  <a:srgbClr val="004CC0"/>
                </a:solidFill>
                <a:latin typeface="MiSans" pitchFamily="34" charset="-122"/>
                <a:ea typeface="MiSans" pitchFamily="34" charset="-122"/>
                <a:cs typeface="MiSans" pitchFamily="34" charset="-120"/>
              </a:rPr>
              <a:t>设置位置要求</a:t>
            </a:r>
            <a:endParaRPr lang="en-US" sz="1600" dirty="0"/>
          </a:p>
        </p:txBody>
      </p:sp>
      <p:sp>
        <p:nvSpPr>
          <p:cNvPr id="33" name="Shape 31"/>
          <p:cNvSpPr/>
          <p:nvPr/>
        </p:nvSpPr>
        <p:spPr>
          <a:xfrm>
            <a:off x="632616" y="4852195"/>
            <a:ext cx="138276" cy="997585"/>
          </a:xfrm>
          <a:prstGeom prst="roundRect">
            <a:avLst>
              <a:gd name="adj" fmla="val 34788"/>
            </a:avLst>
          </a:prstGeom>
          <a:solidFill>
            <a:srgbClr val="004CC0"/>
          </a:solidFill>
        </p:spPr>
      </p:sp>
      <p:sp>
        <p:nvSpPr>
          <p:cNvPr id="34" name="Text 32"/>
          <p:cNvSpPr/>
          <p:nvPr/>
        </p:nvSpPr>
        <p:spPr>
          <a:xfrm>
            <a:off x="632616" y="4852195"/>
            <a:ext cx="138276" cy="9975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5" name="Shape 33"/>
          <p:cNvSpPr/>
          <p:nvPr/>
        </p:nvSpPr>
        <p:spPr>
          <a:xfrm>
            <a:off x="814458" y="4841323"/>
            <a:ext cx="10585356" cy="997585"/>
          </a:xfrm>
          <a:prstGeom prst="roundRect">
            <a:avLst>
              <a:gd name="adj" fmla="val 3843"/>
            </a:avLst>
          </a:prstGeom>
          <a:solidFill>
            <a:srgbClr val="FFFFFF"/>
          </a:solidFill>
          <a:ln w="19050">
            <a:solidFill>
              <a:srgbClr val="004CC0"/>
            </a:solidFill>
            <a:prstDash val="solid"/>
          </a:ln>
        </p:spPr>
      </p:sp>
      <p:sp>
        <p:nvSpPr>
          <p:cNvPr id="36" name="Text 34"/>
          <p:cNvSpPr/>
          <p:nvPr/>
        </p:nvSpPr>
        <p:spPr>
          <a:xfrm>
            <a:off x="814458" y="4852195"/>
            <a:ext cx="10585356" cy="9975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7" name="Text 35"/>
          <p:cNvSpPr/>
          <p:nvPr/>
        </p:nvSpPr>
        <p:spPr>
          <a:xfrm>
            <a:off x="895277" y="5202698"/>
            <a:ext cx="10428138" cy="386131"/>
          </a:xfrm>
          <a:prstGeom prst="rect">
            <a:avLst/>
          </a:prstGeom>
          <a:noFill/>
        </p:spPr>
        <p:txBody>
          <a:bodyPr wrap="square" lIns="91440" tIns="45720" rIns="91440" bIns="45720" rtlCol="0" anchor="t">
            <a:spAutoFit/>
          </a:bodyPr>
          <a:lstStyle/>
          <a:p>
            <a:pPr algn="just">
              <a:lnSpc>
                <a:spcPct val="130000"/>
              </a:lnSpc>
            </a:pPr>
            <a:r>
              <a:rPr lang="zh-CN" altLang="en-US" sz="1600" dirty="0" smtClean="0">
                <a:solidFill>
                  <a:srgbClr val="333333"/>
                </a:solidFill>
                <a:latin typeface="MiSans" pitchFamily="34" charset="-122"/>
                <a:ea typeface="MiSans" pitchFamily="34" charset="-122"/>
                <a:cs typeface="MiSans" pitchFamily="34" charset="-120"/>
              </a:rPr>
              <a:t>室内消火栓的设置应方便使用和维护</a:t>
            </a:r>
            <a:r>
              <a:rPr lang="en-US" sz="1600" dirty="0" smtClean="0">
                <a:solidFill>
                  <a:srgbClr val="333333"/>
                </a:solidFill>
                <a:latin typeface="MiSans" pitchFamily="34" charset="-122"/>
                <a:ea typeface="MiSans" pitchFamily="34" charset="-122"/>
                <a:cs typeface="MiSans" pitchFamily="34" charset="-120"/>
              </a:rPr>
              <a:t>。</a:t>
            </a:r>
            <a:endParaRPr lang="en-US" dirty="0"/>
          </a:p>
        </p:txBody>
      </p:sp>
      <p:sp>
        <p:nvSpPr>
          <p:cNvPr id="38" name="Text 36"/>
          <p:cNvSpPr/>
          <p:nvPr/>
        </p:nvSpPr>
        <p:spPr>
          <a:xfrm>
            <a:off x="895277" y="4904280"/>
            <a:ext cx="10426244" cy="254000"/>
          </a:xfrm>
          <a:prstGeom prst="rect">
            <a:avLst/>
          </a:prstGeom>
          <a:noFill/>
        </p:spPr>
        <p:txBody>
          <a:bodyPr wrap="square" lIns="91440" tIns="45720" rIns="91440" bIns="45720" rtlCol="0" anchor="t">
            <a:spAutoFit/>
          </a:bodyPr>
          <a:lstStyle/>
          <a:p>
            <a:pPr marL="0" indent="0" algn="just">
              <a:lnSpc>
                <a:spcPct val="100000"/>
              </a:lnSpc>
              <a:buNone/>
            </a:pPr>
            <a:r>
              <a:rPr lang="en-US" sz="1600" b="1" dirty="0">
                <a:solidFill>
                  <a:srgbClr val="004CC0"/>
                </a:solidFill>
                <a:latin typeface="MiSans" pitchFamily="34" charset="-122"/>
                <a:ea typeface="MiSans" pitchFamily="34" charset="-122"/>
                <a:cs typeface="MiSans" pitchFamily="34" charset="-120"/>
              </a:rPr>
              <a:t>设置便利性要求</a:t>
            </a:r>
            <a:endParaRPr lang="en-US" sz="1600" dirty="0"/>
          </a:p>
        </p:txBody>
      </p:sp>
      <p:sp>
        <p:nvSpPr>
          <p:cNvPr id="39" name="Text 37"/>
          <p:cNvSpPr/>
          <p:nvPr/>
        </p:nvSpPr>
        <p:spPr>
          <a:xfrm>
            <a:off x="582930" y="211455"/>
            <a:ext cx="10151745" cy="495300"/>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00000"/>
                </a:solidFill>
                <a:latin typeface="MiSans" pitchFamily="34" charset="-122"/>
                <a:ea typeface="MiSans" pitchFamily="34" charset="-122"/>
                <a:cs typeface="MiSans" pitchFamily="34" charset="-120"/>
              </a:rPr>
              <a:t>室内消火栓系统</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7" name="Shape 5"/>
          <p:cNvSpPr/>
          <p:nvPr/>
        </p:nvSpPr>
        <p:spPr>
          <a:xfrm rot="16200000">
            <a:off x="9295765" y="1900873"/>
            <a:ext cx="2637155" cy="1113155"/>
          </a:xfrm>
          <a:prstGeom prst="round2DiagRect">
            <a:avLst/>
          </a:prstGeom>
          <a:solidFill>
            <a:srgbClr val="004CC0"/>
          </a:solidFill>
        </p:spPr>
      </p:sp>
      <p:sp>
        <p:nvSpPr>
          <p:cNvPr id="8" name="Text 6"/>
          <p:cNvSpPr/>
          <p:nvPr/>
        </p:nvSpPr>
        <p:spPr>
          <a:xfrm rot="16200000">
            <a:off x="9295765" y="1900873"/>
            <a:ext cx="2637155" cy="111315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rot="5400000" flipV="1">
            <a:off x="9295765" y="4527233"/>
            <a:ext cx="2637155" cy="1113155"/>
          </a:xfrm>
          <a:prstGeom prst="round2DiagRect">
            <a:avLst/>
          </a:prstGeom>
          <a:solidFill>
            <a:srgbClr val="004CC0"/>
          </a:solidFill>
        </p:spPr>
      </p:sp>
      <p:sp>
        <p:nvSpPr>
          <p:cNvPr id="10" name="Text 8"/>
          <p:cNvSpPr/>
          <p:nvPr/>
        </p:nvSpPr>
        <p:spPr>
          <a:xfrm rot="5400000">
            <a:off x="9295765" y="4527233"/>
            <a:ext cx="2637155" cy="111315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1" name="Shape 9"/>
          <p:cNvSpPr/>
          <p:nvPr/>
        </p:nvSpPr>
        <p:spPr>
          <a:xfrm>
            <a:off x="572135" y="1053621"/>
            <a:ext cx="8854440" cy="5263200"/>
          </a:xfrm>
          <a:prstGeom prst="rect">
            <a:avLst/>
          </a:prstGeom>
          <a:solidFill>
            <a:srgbClr val="000000">
              <a:alpha val="0"/>
            </a:srgbClr>
          </a:solidFill>
          <a:ln w="19050">
            <a:solidFill>
              <a:srgbClr val="004CC0"/>
            </a:solidFill>
            <a:prstDash val="solid"/>
          </a:ln>
        </p:spPr>
      </p:sp>
      <p:sp>
        <p:nvSpPr>
          <p:cNvPr id="12" name="Text 10"/>
          <p:cNvSpPr/>
          <p:nvPr/>
        </p:nvSpPr>
        <p:spPr>
          <a:xfrm>
            <a:off x="1111885" y="1138712"/>
            <a:ext cx="8854440" cy="52632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3" name="Text 11"/>
          <p:cNvSpPr/>
          <p:nvPr/>
        </p:nvSpPr>
        <p:spPr>
          <a:xfrm>
            <a:off x="654816" y="1569941"/>
            <a:ext cx="8689077" cy="3933384"/>
          </a:xfrm>
          <a:prstGeom prst="rect">
            <a:avLst/>
          </a:prstGeom>
          <a:noFill/>
        </p:spPr>
        <p:txBody>
          <a:bodyPr wrap="square" lIns="91440" tIns="45720" rIns="91440" bIns="45720" rtlCol="0" anchor="t">
            <a:spAutoFit/>
          </a:bodyPr>
          <a:lstStyle/>
          <a:p>
            <a:pPr algn="just">
              <a:lnSpc>
                <a:spcPct val="130000"/>
              </a:lnSpc>
            </a:pPr>
            <a:r>
              <a:rPr lang="zh-CN" altLang="en-US" sz="2400" dirty="0" smtClean="0">
                <a:solidFill>
                  <a:srgbClr val="333333"/>
                </a:solidFill>
                <a:latin typeface="MiSans" pitchFamily="34" charset="-122"/>
                <a:ea typeface="MiSans" pitchFamily="34" charset="-122"/>
                <a:cs typeface="MiSans" pitchFamily="34" charset="-120"/>
              </a:rPr>
              <a:t>（</a:t>
            </a:r>
            <a:r>
              <a:rPr lang="en-US" altLang="zh-CN" sz="2400" dirty="0" smtClean="0">
                <a:solidFill>
                  <a:srgbClr val="333333"/>
                </a:solidFill>
                <a:latin typeface="MiSans" pitchFamily="34" charset="-122"/>
                <a:ea typeface="MiSans" pitchFamily="34" charset="-122"/>
                <a:cs typeface="MiSans" pitchFamily="34" charset="-120"/>
              </a:rPr>
              <a:t>1</a:t>
            </a:r>
            <a:r>
              <a:rPr lang="zh-CN" altLang="en-US" sz="2400" dirty="0" smtClean="0">
                <a:solidFill>
                  <a:srgbClr val="333333"/>
                </a:solidFill>
                <a:latin typeface="MiSans" pitchFamily="34" charset="-122"/>
                <a:ea typeface="MiSans" pitchFamily="34" charset="-122"/>
                <a:cs typeface="MiSans" pitchFamily="34" charset="-120"/>
              </a:rPr>
              <a:t>）水质应满足水基消防设施的功能要求；</a:t>
            </a:r>
            <a:endParaRPr lang="zh-CN" altLang="en-US" sz="2400" dirty="0" smtClean="0">
              <a:solidFill>
                <a:srgbClr val="333333"/>
              </a:solidFill>
              <a:latin typeface="MiSans" pitchFamily="34" charset="-122"/>
              <a:ea typeface="MiSans" pitchFamily="34" charset="-122"/>
              <a:cs typeface="MiSans" pitchFamily="34" charset="-120"/>
            </a:endParaRPr>
          </a:p>
          <a:p>
            <a:pPr algn="just">
              <a:lnSpc>
                <a:spcPct val="130000"/>
              </a:lnSpc>
            </a:pPr>
            <a:r>
              <a:rPr lang="zh-CN" altLang="en-US" sz="2400" dirty="0" smtClean="0">
                <a:solidFill>
                  <a:srgbClr val="333333"/>
                </a:solidFill>
                <a:latin typeface="MiSans" pitchFamily="34" charset="-122"/>
                <a:ea typeface="MiSans" pitchFamily="34" charset="-122"/>
                <a:cs typeface="MiSans" pitchFamily="34" charset="-120"/>
              </a:rPr>
              <a:t>（</a:t>
            </a:r>
            <a:r>
              <a:rPr lang="en-US" altLang="zh-CN" sz="2400" dirty="0" smtClean="0">
                <a:solidFill>
                  <a:srgbClr val="333333"/>
                </a:solidFill>
                <a:latin typeface="MiSans" pitchFamily="34" charset="-122"/>
                <a:ea typeface="MiSans" pitchFamily="34" charset="-122"/>
                <a:cs typeface="MiSans" pitchFamily="34" charset="-120"/>
              </a:rPr>
              <a:t>2</a:t>
            </a:r>
            <a:r>
              <a:rPr lang="zh-CN" altLang="en-US" sz="2400" dirty="0" smtClean="0">
                <a:solidFill>
                  <a:srgbClr val="333333"/>
                </a:solidFill>
                <a:latin typeface="MiSans" pitchFamily="34" charset="-122"/>
                <a:ea typeface="MiSans" pitchFamily="34" charset="-122"/>
                <a:cs typeface="MiSans" pitchFamily="34" charset="-120"/>
              </a:rPr>
              <a:t>）水量应满足水基消防设施在设计持续供水时间内的最大用水量要求；</a:t>
            </a:r>
            <a:endParaRPr lang="zh-CN" altLang="en-US" sz="2400" dirty="0" smtClean="0">
              <a:solidFill>
                <a:srgbClr val="333333"/>
              </a:solidFill>
              <a:latin typeface="MiSans" pitchFamily="34" charset="-122"/>
              <a:ea typeface="MiSans" pitchFamily="34" charset="-122"/>
              <a:cs typeface="MiSans" pitchFamily="34" charset="-120"/>
            </a:endParaRPr>
          </a:p>
          <a:p>
            <a:pPr algn="just">
              <a:lnSpc>
                <a:spcPct val="130000"/>
              </a:lnSpc>
            </a:pPr>
            <a:r>
              <a:rPr lang="zh-CN" altLang="en-US" sz="2400" dirty="0" smtClean="0">
                <a:solidFill>
                  <a:srgbClr val="333333"/>
                </a:solidFill>
                <a:latin typeface="MiSans" pitchFamily="34" charset="-122"/>
                <a:ea typeface="MiSans" pitchFamily="34" charset="-122"/>
                <a:cs typeface="MiSans" pitchFamily="34" charset="-120"/>
              </a:rPr>
              <a:t>（</a:t>
            </a:r>
            <a:r>
              <a:rPr lang="en-US" altLang="zh-CN" sz="2400" dirty="0" smtClean="0">
                <a:solidFill>
                  <a:srgbClr val="333333"/>
                </a:solidFill>
                <a:latin typeface="MiSans" pitchFamily="34" charset="-122"/>
                <a:ea typeface="MiSans" pitchFamily="34" charset="-122"/>
                <a:cs typeface="MiSans" pitchFamily="34" charset="-120"/>
              </a:rPr>
              <a:t>3</a:t>
            </a:r>
            <a:r>
              <a:rPr lang="zh-CN" altLang="en-US" sz="2400" dirty="0" smtClean="0">
                <a:solidFill>
                  <a:srgbClr val="333333"/>
                </a:solidFill>
                <a:latin typeface="MiSans" pitchFamily="34" charset="-122"/>
                <a:ea typeface="MiSans" pitchFamily="34" charset="-122"/>
                <a:cs typeface="MiSans" pitchFamily="34" charset="-120"/>
              </a:rPr>
              <a:t>）供消防车取水的消防水池和用作消防水源的天然水体、水井或人工水池、水塔等，应采取保障消防车安全取水与通行的技术措施，消防车取水的最大吸水高度应满足消防车可靠吸水的要求。</a:t>
            </a:r>
            <a:endParaRPr lang="zh-CN" altLang="en-US" sz="2400" dirty="0" smtClean="0">
              <a:solidFill>
                <a:srgbClr val="333333"/>
              </a:solidFill>
              <a:latin typeface="MiSans" pitchFamily="34" charset="-122"/>
              <a:ea typeface="MiSans" pitchFamily="34" charset="-122"/>
              <a:cs typeface="MiSans" pitchFamily="34" charset="-120"/>
            </a:endParaRPr>
          </a:p>
          <a:p>
            <a:pPr algn="just">
              <a:lnSpc>
                <a:spcPct val="130000"/>
              </a:lnSpc>
            </a:pPr>
            <a:r>
              <a:rPr lang="zh-CN" altLang="zh-CN" sz="2400" dirty="0" smtClean="0">
                <a:solidFill>
                  <a:srgbClr val="333333"/>
                </a:solidFill>
                <a:latin typeface="MiSans" pitchFamily="34" charset="-122"/>
                <a:ea typeface="MiSans" pitchFamily="34" charset="-122"/>
                <a:cs typeface="MiSans" pitchFamily="34" charset="-120"/>
              </a:rPr>
              <a:t>依据：《消防设施通用规范》GB55036-2022第3.0.7条规定</a:t>
            </a:r>
            <a:endParaRPr lang="zh-CN" altLang="en-US" sz="2400" dirty="0">
              <a:solidFill>
                <a:srgbClr val="333333"/>
              </a:solidFill>
              <a:latin typeface="MiSans" pitchFamily="34" charset="-122"/>
              <a:ea typeface="MiSans" pitchFamily="34" charset="-122"/>
              <a:cs typeface="MiSans" pitchFamily="34" charset="-120"/>
            </a:endParaRPr>
          </a:p>
        </p:txBody>
      </p:sp>
      <p:sp>
        <p:nvSpPr>
          <p:cNvPr id="16" name="Text 14"/>
          <p:cNvSpPr/>
          <p:nvPr/>
        </p:nvSpPr>
        <p:spPr>
          <a:xfrm>
            <a:off x="1477645" y="2925445"/>
            <a:ext cx="167640" cy="16764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5" name="Text 23"/>
          <p:cNvSpPr/>
          <p:nvPr/>
        </p:nvSpPr>
        <p:spPr>
          <a:xfrm>
            <a:off x="582930" y="211455"/>
            <a:ext cx="10151745" cy="584775"/>
          </a:xfrm>
          <a:prstGeom prst="rect">
            <a:avLst/>
          </a:prstGeom>
          <a:noFill/>
        </p:spPr>
        <p:txBody>
          <a:bodyPr wrap="square" lIns="91440" tIns="45720" rIns="91440" bIns="45720" rtlCol="0" anchor="t">
            <a:spAutoFit/>
          </a:bodyPr>
          <a:lstStyle/>
          <a:p>
            <a:pPr marL="0" indent="0" algn="l">
              <a:lnSpc>
                <a:spcPct val="100000"/>
              </a:lnSpc>
              <a:buNone/>
            </a:pPr>
            <a:r>
              <a:rPr lang="en-US" sz="3200" b="1" dirty="0" err="1" smtClean="0">
                <a:solidFill>
                  <a:srgbClr val="000000"/>
                </a:solidFill>
                <a:latin typeface="MiSans" pitchFamily="34" charset="-122"/>
                <a:ea typeface="MiSans" pitchFamily="34" charset="-122"/>
                <a:cs typeface="MiSans" pitchFamily="34" charset="-120"/>
              </a:rPr>
              <a:t>消防水源</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7" name="Shape 5"/>
          <p:cNvSpPr/>
          <p:nvPr/>
        </p:nvSpPr>
        <p:spPr>
          <a:xfrm flipH="1">
            <a:off x="6098239" y="0"/>
            <a:ext cx="6087733" cy="1800860"/>
          </a:xfrm>
          <a:prstGeom prst="round1Rect">
            <a:avLst>
              <a:gd name="adj" fmla="val 27449"/>
            </a:avLst>
          </a:prstGeom>
          <a:solidFill>
            <a:srgbClr val="004CC0"/>
          </a:solidFill>
          <a:ln w="19050">
            <a:solidFill>
              <a:srgbClr val="004CC0"/>
            </a:solidFill>
            <a:prstDash val="solid"/>
          </a:ln>
        </p:spPr>
      </p:sp>
      <p:sp>
        <p:nvSpPr>
          <p:cNvPr id="8" name="Text 6"/>
          <p:cNvSpPr/>
          <p:nvPr/>
        </p:nvSpPr>
        <p:spPr>
          <a:xfrm>
            <a:off x="6098239" y="0"/>
            <a:ext cx="6087733" cy="18008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a:off x="6668" y="0"/>
            <a:ext cx="6087733" cy="1800860"/>
          </a:xfrm>
          <a:prstGeom prst="round1Rect">
            <a:avLst>
              <a:gd name="adj" fmla="val 27414"/>
            </a:avLst>
          </a:prstGeom>
          <a:solidFill>
            <a:srgbClr val="004CC0"/>
          </a:solidFill>
          <a:ln w="19050">
            <a:solidFill>
              <a:srgbClr val="004CC0"/>
            </a:solidFill>
            <a:prstDash val="solid"/>
          </a:ln>
        </p:spPr>
      </p:sp>
      <p:sp>
        <p:nvSpPr>
          <p:cNvPr id="10" name="Text 8"/>
          <p:cNvSpPr/>
          <p:nvPr/>
        </p:nvSpPr>
        <p:spPr>
          <a:xfrm>
            <a:off x="6668" y="0"/>
            <a:ext cx="6087733" cy="1800860"/>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11" name="Image 0" descr="https://kimi-img.moonshot.cn/pub/slides/slides_tmpl/image/25-06-01-00:19:25-d0tio3c75iks2gau4i80.png"/>
          <p:cNvPicPr>
            <a:picLocks noChangeAspect="1"/>
          </p:cNvPicPr>
          <p:nvPr/>
        </p:nvPicPr>
        <p:blipFill>
          <a:blip r:embed="rId1"/>
          <a:stretch>
            <a:fillRect/>
          </a:stretch>
        </p:blipFill>
        <p:spPr>
          <a:xfrm>
            <a:off x="606425" y="293370"/>
            <a:ext cx="1395730" cy="450850"/>
          </a:xfrm>
          <a:prstGeom prst="rect">
            <a:avLst/>
          </a:prstGeom>
        </p:spPr>
      </p:pic>
      <p:sp>
        <p:nvSpPr>
          <p:cNvPr id="12" name="Shape 9"/>
          <p:cNvSpPr/>
          <p:nvPr/>
        </p:nvSpPr>
        <p:spPr>
          <a:xfrm>
            <a:off x="848360" y="6346190"/>
            <a:ext cx="163338" cy="153035"/>
          </a:xfrm>
          <a:prstGeom prst="rect">
            <a:avLst/>
          </a:prstGeom>
          <a:solidFill>
            <a:srgbClr val="004CC0"/>
          </a:solidFill>
        </p:spPr>
      </p:sp>
      <p:sp>
        <p:nvSpPr>
          <p:cNvPr id="13" name="Text 10"/>
          <p:cNvSpPr/>
          <p:nvPr/>
        </p:nvSpPr>
        <p:spPr>
          <a:xfrm>
            <a:off x="848360"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Shape 11"/>
          <p:cNvSpPr/>
          <p:nvPr/>
        </p:nvSpPr>
        <p:spPr>
          <a:xfrm>
            <a:off x="1122291" y="6346190"/>
            <a:ext cx="163338" cy="153035"/>
          </a:xfrm>
          <a:prstGeom prst="rect">
            <a:avLst/>
          </a:prstGeom>
          <a:solidFill>
            <a:srgbClr val="004CC0"/>
          </a:solidFill>
        </p:spPr>
      </p:sp>
      <p:sp>
        <p:nvSpPr>
          <p:cNvPr id="15" name="Text 12"/>
          <p:cNvSpPr/>
          <p:nvPr/>
        </p:nvSpPr>
        <p:spPr>
          <a:xfrm>
            <a:off x="1122291"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6" name="Shape 13"/>
          <p:cNvSpPr/>
          <p:nvPr/>
        </p:nvSpPr>
        <p:spPr>
          <a:xfrm>
            <a:off x="1396222" y="6346190"/>
            <a:ext cx="163338" cy="153035"/>
          </a:xfrm>
          <a:prstGeom prst="rect">
            <a:avLst/>
          </a:prstGeom>
          <a:solidFill>
            <a:srgbClr val="004CC0"/>
          </a:solidFill>
        </p:spPr>
      </p:sp>
      <p:sp>
        <p:nvSpPr>
          <p:cNvPr id="17" name="Text 14"/>
          <p:cNvSpPr/>
          <p:nvPr/>
        </p:nvSpPr>
        <p:spPr>
          <a:xfrm>
            <a:off x="1396222"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8" name="Text 15"/>
          <p:cNvSpPr/>
          <p:nvPr/>
        </p:nvSpPr>
        <p:spPr>
          <a:xfrm>
            <a:off x="443865" y="756920"/>
            <a:ext cx="9567545" cy="495300"/>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FFFFFF"/>
                </a:solidFill>
                <a:latin typeface="MiSans" pitchFamily="34" charset="-122"/>
                <a:ea typeface="MiSans" pitchFamily="34" charset="-122"/>
                <a:cs typeface="MiSans" pitchFamily="34" charset="-120"/>
              </a:rPr>
              <a:t>消防水泵与储罐消防</a:t>
            </a:r>
            <a:endParaRPr lang="en-US" sz="1600" dirty="0"/>
          </a:p>
        </p:txBody>
      </p:sp>
      <p:sp>
        <p:nvSpPr>
          <p:cNvPr id="19" name="Shape 16"/>
          <p:cNvSpPr/>
          <p:nvPr/>
        </p:nvSpPr>
        <p:spPr>
          <a:xfrm>
            <a:off x="351790" y="191770"/>
            <a:ext cx="76200" cy="1282065"/>
          </a:xfrm>
          <a:prstGeom prst="rect">
            <a:avLst/>
          </a:prstGeom>
          <a:solidFill>
            <a:srgbClr val="FFFFFF"/>
          </a:solidFill>
        </p:spPr>
      </p:sp>
      <p:sp>
        <p:nvSpPr>
          <p:cNvPr id="20" name="Text 17"/>
          <p:cNvSpPr/>
          <p:nvPr/>
        </p:nvSpPr>
        <p:spPr>
          <a:xfrm>
            <a:off x="351790" y="191770"/>
            <a:ext cx="76200" cy="128206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1" name="Shape 18"/>
          <p:cNvSpPr/>
          <p:nvPr/>
        </p:nvSpPr>
        <p:spPr>
          <a:xfrm>
            <a:off x="915670" y="2287905"/>
            <a:ext cx="10361295" cy="3719830"/>
          </a:xfrm>
          <a:prstGeom prst="roundRect">
            <a:avLst>
              <a:gd name="adj" fmla="val 6943"/>
            </a:avLst>
          </a:prstGeom>
          <a:solidFill>
            <a:srgbClr val="004CC0"/>
          </a:solidFill>
        </p:spPr>
      </p:sp>
      <p:sp>
        <p:nvSpPr>
          <p:cNvPr id="22" name="Text 19"/>
          <p:cNvSpPr/>
          <p:nvPr/>
        </p:nvSpPr>
        <p:spPr>
          <a:xfrm>
            <a:off x="915670" y="2287905"/>
            <a:ext cx="10361295" cy="371983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4" name="Text 21"/>
          <p:cNvSpPr/>
          <p:nvPr/>
        </p:nvSpPr>
        <p:spPr>
          <a:xfrm>
            <a:off x="4453255" y="2034540"/>
            <a:ext cx="3286760" cy="428117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5" name="Text 22"/>
          <p:cNvSpPr/>
          <p:nvPr/>
        </p:nvSpPr>
        <p:spPr>
          <a:xfrm>
            <a:off x="1011698" y="3014345"/>
            <a:ext cx="9405621" cy="3267305"/>
          </a:xfrm>
          <a:prstGeom prst="rect">
            <a:avLst/>
          </a:prstGeom>
          <a:noFill/>
        </p:spPr>
        <p:txBody>
          <a:bodyPr wrap="square" lIns="91440" tIns="45720" rIns="91440" bIns="45720" rtlCol="0" anchor="t">
            <a:spAutoFit/>
          </a:bodyPr>
          <a:lstStyle/>
          <a:p>
            <a:pPr algn="just">
              <a:lnSpc>
                <a:spcPct val="130000"/>
              </a:lnSpc>
            </a:pPr>
            <a:r>
              <a:rPr lang="zh-CN" altLang="en-US" dirty="0" smtClean="0">
                <a:solidFill>
                  <a:srgbClr val="FFFFFF"/>
                </a:solidFill>
                <a:latin typeface="MiSans" pitchFamily="34" charset="-122"/>
                <a:ea typeface="MiSans" pitchFamily="34" charset="-122"/>
                <a:cs typeface="MiSans" pitchFamily="34" charset="-120"/>
              </a:rPr>
              <a:t>（</a:t>
            </a:r>
            <a:r>
              <a:rPr lang="en-US" altLang="zh-CN" dirty="0" smtClean="0">
                <a:solidFill>
                  <a:srgbClr val="FFFFFF"/>
                </a:solidFill>
                <a:latin typeface="MiSans" pitchFamily="34" charset="-122"/>
                <a:ea typeface="MiSans" pitchFamily="34" charset="-122"/>
                <a:cs typeface="MiSans" pitchFamily="34" charset="-120"/>
              </a:rPr>
              <a:t>1</a:t>
            </a:r>
            <a:r>
              <a:rPr lang="zh-CN" altLang="en-US" dirty="0" smtClean="0">
                <a:solidFill>
                  <a:srgbClr val="FFFFFF"/>
                </a:solidFill>
                <a:latin typeface="MiSans" pitchFamily="34" charset="-122"/>
                <a:ea typeface="MiSans" pitchFamily="34" charset="-122"/>
                <a:cs typeface="MiSans" pitchFamily="34" charset="-120"/>
              </a:rPr>
              <a:t>）消防水泵应确保在火灾时能及时启动；停泵应由人工控制，不应自动停泵。</a:t>
            </a:r>
            <a:endParaRPr lang="en-US" altLang="zh-CN" dirty="0" smtClean="0">
              <a:solidFill>
                <a:srgbClr val="FFFFFF"/>
              </a:solidFill>
              <a:latin typeface="MiSans" pitchFamily="34" charset="-122"/>
              <a:ea typeface="MiSans" pitchFamily="34" charset="-122"/>
              <a:cs typeface="MiSans" pitchFamily="34" charset="-120"/>
            </a:endParaRPr>
          </a:p>
          <a:p>
            <a:pPr algn="just">
              <a:lnSpc>
                <a:spcPct val="130000"/>
              </a:lnSpc>
            </a:pPr>
            <a:r>
              <a:rPr lang="zh-CN" altLang="en-US" dirty="0" smtClean="0">
                <a:solidFill>
                  <a:srgbClr val="FFFFFF"/>
                </a:solidFill>
                <a:latin typeface="MiSans" pitchFamily="34" charset="-122"/>
                <a:ea typeface="MiSans" pitchFamily="34" charset="-122"/>
                <a:cs typeface="MiSans" pitchFamily="34" charset="-120"/>
              </a:rPr>
              <a:t>（</a:t>
            </a:r>
            <a:r>
              <a:rPr lang="en-US" altLang="zh-CN" dirty="0" smtClean="0">
                <a:solidFill>
                  <a:srgbClr val="FFFFFF"/>
                </a:solidFill>
                <a:latin typeface="MiSans" pitchFamily="34" charset="-122"/>
                <a:ea typeface="MiSans" pitchFamily="34" charset="-122"/>
                <a:cs typeface="MiSans" pitchFamily="34" charset="-120"/>
              </a:rPr>
              <a:t>2</a:t>
            </a:r>
            <a:r>
              <a:rPr lang="zh-CN" altLang="en-US" dirty="0" smtClean="0">
                <a:solidFill>
                  <a:srgbClr val="FFFFFF"/>
                </a:solidFill>
                <a:latin typeface="MiSans" pitchFamily="34" charset="-122"/>
                <a:ea typeface="MiSans" pitchFamily="34" charset="-122"/>
                <a:cs typeface="MiSans" pitchFamily="34" charset="-120"/>
              </a:rPr>
              <a:t>）消防水泵的性能应满足消防给水系统所需流量和压力的要求。</a:t>
            </a:r>
            <a:endParaRPr lang="en-US" altLang="zh-CN" dirty="0" smtClean="0">
              <a:solidFill>
                <a:srgbClr val="FFFFFF"/>
              </a:solidFill>
              <a:latin typeface="MiSans" pitchFamily="34" charset="-122"/>
              <a:ea typeface="MiSans" pitchFamily="34" charset="-122"/>
              <a:cs typeface="MiSans" pitchFamily="34" charset="-120"/>
            </a:endParaRPr>
          </a:p>
          <a:p>
            <a:pPr algn="just">
              <a:lnSpc>
                <a:spcPct val="130000"/>
              </a:lnSpc>
            </a:pPr>
            <a:r>
              <a:rPr lang="zh-CN" altLang="en-US" dirty="0" smtClean="0">
                <a:solidFill>
                  <a:srgbClr val="FFFFFF"/>
                </a:solidFill>
                <a:latin typeface="MiSans" pitchFamily="34" charset="-122"/>
                <a:ea typeface="MiSans" pitchFamily="34" charset="-122"/>
                <a:cs typeface="MiSans" pitchFamily="34" charset="-120"/>
              </a:rPr>
              <a:t>（</a:t>
            </a:r>
            <a:r>
              <a:rPr lang="en-US" altLang="zh-CN" dirty="0" smtClean="0">
                <a:solidFill>
                  <a:srgbClr val="FFFFFF"/>
                </a:solidFill>
                <a:latin typeface="MiSans" pitchFamily="34" charset="-122"/>
                <a:ea typeface="MiSans" pitchFamily="34" charset="-122"/>
                <a:cs typeface="MiSans" pitchFamily="34" charset="-120"/>
              </a:rPr>
              <a:t>3</a:t>
            </a:r>
            <a:r>
              <a:rPr lang="zh-CN" altLang="en-US" dirty="0" smtClean="0">
                <a:solidFill>
                  <a:srgbClr val="FFFFFF"/>
                </a:solidFill>
                <a:latin typeface="MiSans" pitchFamily="34" charset="-122"/>
                <a:ea typeface="MiSans" pitchFamily="34" charset="-122"/>
                <a:cs typeface="MiSans" pitchFamily="34" charset="-120"/>
              </a:rPr>
              <a:t>）消防水泵所配驱动器的功率应满足所选水泵流量扬程性能曲线上任何一点运行所需功率的要求</a:t>
            </a:r>
            <a:r>
              <a:rPr lang="en-US" dirty="0" smtClean="0">
                <a:solidFill>
                  <a:srgbClr val="FFFFFF"/>
                </a:solidFill>
                <a:latin typeface="MiSans" pitchFamily="34" charset="-122"/>
                <a:ea typeface="MiSans" pitchFamily="34" charset="-122"/>
                <a:cs typeface="MiSans" pitchFamily="34" charset="-120"/>
              </a:rPr>
              <a:t>。</a:t>
            </a:r>
            <a:endParaRPr lang="en-US" dirty="0" smtClean="0">
              <a:solidFill>
                <a:srgbClr val="FFFFFF"/>
              </a:solidFill>
              <a:latin typeface="MiSans" pitchFamily="34" charset="-122"/>
              <a:ea typeface="MiSans" pitchFamily="34" charset="-122"/>
              <a:cs typeface="MiSans" pitchFamily="34" charset="-120"/>
            </a:endParaRPr>
          </a:p>
          <a:p>
            <a:pPr algn="just">
              <a:lnSpc>
                <a:spcPct val="130000"/>
              </a:lnSpc>
            </a:pPr>
            <a:r>
              <a:rPr lang="zh-CN" altLang="en-US" dirty="0">
                <a:solidFill>
                  <a:srgbClr val="FFFFFF"/>
                </a:solidFill>
                <a:latin typeface="MiSans" pitchFamily="34" charset="-122"/>
                <a:ea typeface="MiSans" pitchFamily="34" charset="-122"/>
                <a:cs typeface="MiSans" pitchFamily="34" charset="-120"/>
              </a:rPr>
              <a:t>（</a:t>
            </a:r>
            <a:r>
              <a:rPr lang="en-US" altLang="zh-CN" dirty="0">
                <a:solidFill>
                  <a:srgbClr val="FFFFFF"/>
                </a:solidFill>
                <a:latin typeface="MiSans" pitchFamily="34" charset="-122"/>
                <a:ea typeface="MiSans" pitchFamily="34" charset="-122"/>
                <a:cs typeface="MiSans" pitchFamily="34" charset="-120"/>
              </a:rPr>
              <a:t>4</a:t>
            </a:r>
            <a:r>
              <a:rPr lang="zh-CN" altLang="en-US" dirty="0">
                <a:solidFill>
                  <a:srgbClr val="FFFFFF"/>
                </a:solidFill>
                <a:latin typeface="MiSans" pitchFamily="34" charset="-122"/>
                <a:ea typeface="MiSans" pitchFamily="34" charset="-122"/>
                <a:cs typeface="MiSans" pitchFamily="34" charset="-120"/>
              </a:rPr>
              <a:t>）消防水泵应采取自灌式吸水。从市政给水管网直接吸水的消防水泵，在其出水管上应设置有空气隔断的倒流防止器。</a:t>
            </a:r>
            <a:endParaRPr lang="zh-CN" altLang="en-US" dirty="0">
              <a:solidFill>
                <a:srgbClr val="FFFFFF"/>
              </a:solidFill>
              <a:latin typeface="MiSans" pitchFamily="34" charset="-122"/>
              <a:ea typeface="MiSans" pitchFamily="34" charset="-122"/>
              <a:cs typeface="MiSans" pitchFamily="34" charset="-120"/>
            </a:endParaRPr>
          </a:p>
          <a:p>
            <a:pPr algn="just">
              <a:lnSpc>
                <a:spcPct val="130000"/>
              </a:lnSpc>
            </a:pPr>
            <a:r>
              <a:rPr lang="zh-CN" altLang="en-US" dirty="0">
                <a:solidFill>
                  <a:srgbClr val="FFFFFF"/>
                </a:solidFill>
                <a:latin typeface="MiSans" pitchFamily="34" charset="-122"/>
                <a:ea typeface="MiSans" pitchFamily="34" charset="-122"/>
                <a:cs typeface="MiSans" pitchFamily="34" charset="-120"/>
              </a:rPr>
              <a:t>（</a:t>
            </a:r>
            <a:r>
              <a:rPr lang="en-US" altLang="zh-CN" dirty="0">
                <a:solidFill>
                  <a:srgbClr val="FFFFFF"/>
                </a:solidFill>
                <a:latin typeface="MiSans" pitchFamily="34" charset="-122"/>
                <a:ea typeface="MiSans" pitchFamily="34" charset="-122"/>
                <a:cs typeface="MiSans" pitchFamily="34" charset="-120"/>
              </a:rPr>
              <a:t>5</a:t>
            </a:r>
            <a:r>
              <a:rPr lang="zh-CN" altLang="en-US" dirty="0">
                <a:solidFill>
                  <a:srgbClr val="FFFFFF"/>
                </a:solidFill>
                <a:latin typeface="MiSans" pitchFamily="34" charset="-122"/>
                <a:ea typeface="MiSans" pitchFamily="34" charset="-122"/>
                <a:cs typeface="MiSans" pitchFamily="34" charset="-120"/>
              </a:rPr>
              <a:t>）柴油机消防水泵应具备连续工作的性能，其应急电源应满足消防水泵随时自动启泵和在设计持续供水时间内持续运行的要求。</a:t>
            </a:r>
            <a:endParaRPr lang="zh-CN" altLang="en-US" dirty="0">
              <a:solidFill>
                <a:srgbClr val="FFFFFF"/>
              </a:solidFill>
              <a:latin typeface="MiSans" pitchFamily="34" charset="-122"/>
              <a:ea typeface="MiSans" pitchFamily="34" charset="-122"/>
              <a:cs typeface="MiSans" pitchFamily="34" charset="-120"/>
            </a:endParaRPr>
          </a:p>
          <a:p>
            <a:pPr algn="just">
              <a:lnSpc>
                <a:spcPct val="130000"/>
              </a:lnSpc>
            </a:pPr>
            <a:endParaRPr lang="en-US" sz="1600" dirty="0"/>
          </a:p>
        </p:txBody>
      </p:sp>
      <p:sp>
        <p:nvSpPr>
          <p:cNvPr id="26" name="Text 23"/>
          <p:cNvSpPr/>
          <p:nvPr/>
        </p:nvSpPr>
        <p:spPr>
          <a:xfrm>
            <a:off x="1224280" y="2650490"/>
            <a:ext cx="2782570" cy="311150"/>
          </a:xfrm>
          <a:prstGeom prst="rect">
            <a:avLst/>
          </a:prstGeom>
          <a:noFill/>
        </p:spPr>
        <p:txBody>
          <a:bodyPr wrap="square" lIns="91440" tIns="45720" rIns="91440" bIns="45720" rtlCol="0" anchor="t">
            <a:spAutoFit/>
          </a:bodyPr>
          <a:lstStyle/>
          <a:p>
            <a:pPr marL="0" indent="0" algn="just">
              <a:lnSpc>
                <a:spcPct val="100000"/>
              </a:lnSpc>
              <a:buNone/>
            </a:pPr>
            <a:r>
              <a:rPr lang="en-US" sz="2000" dirty="0">
                <a:solidFill>
                  <a:srgbClr val="FFFFFF"/>
                </a:solidFill>
                <a:latin typeface="MiSans" pitchFamily="34" charset="-122"/>
                <a:ea typeface="MiSans" pitchFamily="34" charset="-122"/>
                <a:cs typeface="MiSans" pitchFamily="34" charset="-120"/>
              </a:rPr>
              <a:t>消防水泵要求</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7" name="Shape 5"/>
          <p:cNvSpPr/>
          <p:nvPr/>
        </p:nvSpPr>
        <p:spPr>
          <a:xfrm rot="16200000">
            <a:off x="9295765" y="1900873"/>
            <a:ext cx="2637155" cy="1113155"/>
          </a:xfrm>
          <a:prstGeom prst="round2DiagRect">
            <a:avLst/>
          </a:prstGeom>
          <a:solidFill>
            <a:srgbClr val="004CC0"/>
          </a:solidFill>
        </p:spPr>
      </p:sp>
      <p:sp>
        <p:nvSpPr>
          <p:cNvPr id="8" name="Text 6"/>
          <p:cNvSpPr/>
          <p:nvPr/>
        </p:nvSpPr>
        <p:spPr>
          <a:xfrm rot="16200000">
            <a:off x="9295765" y="1900873"/>
            <a:ext cx="2637155" cy="111315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rot="5400000" flipV="1">
            <a:off x="9295765" y="4527233"/>
            <a:ext cx="2637155" cy="1113155"/>
          </a:xfrm>
          <a:prstGeom prst="round2DiagRect">
            <a:avLst/>
          </a:prstGeom>
          <a:solidFill>
            <a:srgbClr val="004CC0"/>
          </a:solidFill>
        </p:spPr>
      </p:sp>
      <p:sp>
        <p:nvSpPr>
          <p:cNvPr id="10" name="Text 8"/>
          <p:cNvSpPr/>
          <p:nvPr/>
        </p:nvSpPr>
        <p:spPr>
          <a:xfrm rot="5400000">
            <a:off x="9295765" y="4527233"/>
            <a:ext cx="2637155" cy="111315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1" name="Shape 9"/>
          <p:cNvSpPr/>
          <p:nvPr/>
        </p:nvSpPr>
        <p:spPr>
          <a:xfrm>
            <a:off x="572135" y="1053621"/>
            <a:ext cx="8854440" cy="5263200"/>
          </a:xfrm>
          <a:prstGeom prst="rect">
            <a:avLst/>
          </a:prstGeom>
          <a:solidFill>
            <a:srgbClr val="000000">
              <a:alpha val="0"/>
            </a:srgbClr>
          </a:solidFill>
          <a:ln w="19050">
            <a:solidFill>
              <a:srgbClr val="004CC0"/>
            </a:solidFill>
            <a:prstDash val="solid"/>
          </a:ln>
        </p:spPr>
      </p:sp>
      <p:sp>
        <p:nvSpPr>
          <p:cNvPr id="12" name="Text 10"/>
          <p:cNvSpPr/>
          <p:nvPr/>
        </p:nvSpPr>
        <p:spPr>
          <a:xfrm>
            <a:off x="1111885" y="1138712"/>
            <a:ext cx="8854440" cy="52632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3" name="Text 11"/>
          <p:cNvSpPr/>
          <p:nvPr/>
        </p:nvSpPr>
        <p:spPr>
          <a:xfrm>
            <a:off x="654816" y="1798541"/>
            <a:ext cx="8689077" cy="2973122"/>
          </a:xfrm>
          <a:prstGeom prst="rect">
            <a:avLst/>
          </a:prstGeom>
          <a:noFill/>
        </p:spPr>
        <p:txBody>
          <a:bodyPr wrap="square" lIns="91440" tIns="45720" rIns="91440" bIns="45720" rtlCol="0" anchor="t">
            <a:spAutoFit/>
          </a:bodyPr>
          <a:lstStyle/>
          <a:p>
            <a:pPr algn="just">
              <a:lnSpc>
                <a:spcPct val="130000"/>
              </a:lnSpc>
            </a:pPr>
            <a:r>
              <a:rPr lang="zh-CN" altLang="en-US" sz="2400" dirty="0" smtClean="0">
                <a:solidFill>
                  <a:srgbClr val="333333"/>
                </a:solidFill>
                <a:latin typeface="MiSans" pitchFamily="34" charset="-122"/>
                <a:ea typeface="MiSans" pitchFamily="34" charset="-122"/>
                <a:cs typeface="MiSans" pitchFamily="34" charset="-120"/>
              </a:rPr>
              <a:t>液化石油气球形储罐固定喷水冷却装置宜采用水雾喷头。储罐固定喷水冷却装置的水雾喷头的布置，应在喷水冷却时将储罐表面及液位计、阀门等重要部位全覆盖。卧式储罐喷水冷却装置可采用喷淋管。</a:t>
            </a:r>
            <a:endParaRPr lang="en-US" altLang="zh-CN" sz="2400" dirty="0" smtClean="0">
              <a:solidFill>
                <a:srgbClr val="333333"/>
              </a:solidFill>
              <a:latin typeface="MiSans" pitchFamily="34" charset="-122"/>
              <a:ea typeface="MiSans" pitchFamily="34" charset="-122"/>
              <a:cs typeface="MiSans" pitchFamily="34" charset="-120"/>
            </a:endParaRPr>
          </a:p>
          <a:p>
            <a:pPr algn="just">
              <a:lnSpc>
                <a:spcPct val="130000"/>
              </a:lnSpc>
            </a:pPr>
            <a:endParaRPr lang="en-US" altLang="zh-CN" sz="2400" dirty="0" smtClean="0">
              <a:solidFill>
                <a:srgbClr val="333333"/>
              </a:solidFill>
              <a:latin typeface="MiSans" pitchFamily="34" charset="-122"/>
              <a:ea typeface="MiSans" pitchFamily="34" charset="-122"/>
              <a:cs typeface="MiSans" pitchFamily="34" charset="-120"/>
            </a:endParaRPr>
          </a:p>
          <a:p>
            <a:pPr algn="just">
              <a:lnSpc>
                <a:spcPct val="130000"/>
              </a:lnSpc>
            </a:pPr>
            <a:r>
              <a:rPr lang="en-US" altLang="zh-CN" sz="2400" dirty="0" smtClean="0">
                <a:solidFill>
                  <a:srgbClr val="333333"/>
                </a:solidFill>
                <a:latin typeface="MiSans" pitchFamily="34" charset="-122"/>
                <a:ea typeface="MiSans" pitchFamily="34" charset="-122"/>
                <a:cs typeface="MiSans" pitchFamily="34" charset="-120"/>
              </a:rPr>
              <a:t>《</a:t>
            </a:r>
            <a:r>
              <a:rPr lang="zh-CN" altLang="en-US" sz="2400" dirty="0" smtClean="0">
                <a:solidFill>
                  <a:srgbClr val="333333"/>
                </a:solidFill>
                <a:latin typeface="MiSans" pitchFamily="34" charset="-122"/>
                <a:ea typeface="MiSans" pitchFamily="34" charset="-122"/>
                <a:cs typeface="MiSans" pitchFamily="34" charset="-120"/>
              </a:rPr>
              <a:t>液化石油气供应工程设计规范</a:t>
            </a:r>
            <a:r>
              <a:rPr lang="en-US" altLang="zh-CN" sz="2400" dirty="0" smtClean="0">
                <a:solidFill>
                  <a:srgbClr val="333333"/>
                </a:solidFill>
                <a:latin typeface="MiSans" pitchFamily="34" charset="-122"/>
                <a:ea typeface="MiSans" pitchFamily="34" charset="-122"/>
                <a:cs typeface="MiSans" pitchFamily="34" charset="-120"/>
              </a:rPr>
              <a:t>》GB51142-2015</a:t>
            </a:r>
            <a:r>
              <a:rPr lang="zh-CN" altLang="en-US" sz="2400" dirty="0" smtClean="0">
                <a:solidFill>
                  <a:srgbClr val="333333"/>
                </a:solidFill>
                <a:latin typeface="MiSans" pitchFamily="34" charset="-122"/>
                <a:ea typeface="MiSans" pitchFamily="34" charset="-122"/>
                <a:cs typeface="MiSans" pitchFamily="34" charset="-120"/>
              </a:rPr>
              <a:t>第</a:t>
            </a:r>
            <a:r>
              <a:rPr lang="en-US" altLang="zh-CN" sz="2400" dirty="0" smtClean="0">
                <a:solidFill>
                  <a:srgbClr val="333333"/>
                </a:solidFill>
                <a:latin typeface="MiSans" pitchFamily="34" charset="-122"/>
                <a:ea typeface="MiSans" pitchFamily="34" charset="-122"/>
                <a:cs typeface="MiSans" pitchFamily="34" charset="-120"/>
              </a:rPr>
              <a:t>11.1.7</a:t>
            </a:r>
            <a:r>
              <a:rPr lang="zh-CN" altLang="en-US" sz="2400" dirty="0" smtClean="0">
                <a:solidFill>
                  <a:srgbClr val="333333"/>
                </a:solidFill>
                <a:latin typeface="MiSans" pitchFamily="34" charset="-122"/>
                <a:ea typeface="MiSans" pitchFamily="34" charset="-122"/>
                <a:cs typeface="MiSans" pitchFamily="34" charset="-120"/>
              </a:rPr>
              <a:t>条规定</a:t>
            </a:r>
            <a:endParaRPr lang="zh-CN" altLang="en-US" sz="2400" dirty="0">
              <a:solidFill>
                <a:srgbClr val="333333"/>
              </a:solidFill>
              <a:latin typeface="MiSans" pitchFamily="34" charset="-122"/>
              <a:ea typeface="MiSans" pitchFamily="34" charset="-122"/>
              <a:cs typeface="MiSans" pitchFamily="34" charset="-120"/>
            </a:endParaRPr>
          </a:p>
        </p:txBody>
      </p:sp>
      <p:sp>
        <p:nvSpPr>
          <p:cNvPr id="16" name="Text 14"/>
          <p:cNvSpPr/>
          <p:nvPr/>
        </p:nvSpPr>
        <p:spPr>
          <a:xfrm>
            <a:off x="1477645" y="2925445"/>
            <a:ext cx="167640" cy="16764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5" name="Text 23"/>
          <p:cNvSpPr/>
          <p:nvPr/>
        </p:nvSpPr>
        <p:spPr>
          <a:xfrm>
            <a:off x="582930" y="211455"/>
            <a:ext cx="10151745" cy="58477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smtClean="0">
                <a:solidFill>
                  <a:srgbClr val="000000"/>
                </a:solidFill>
                <a:latin typeface="MiSans" pitchFamily="34" charset="-122"/>
                <a:ea typeface="MiSans" pitchFamily="34" charset="-122"/>
                <a:cs typeface="MiSans" pitchFamily="34" charset="-120"/>
              </a:rPr>
              <a:t>储罐冷却装置</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34-d0tio5k75iks2gau4ibg.png"/>
          <p:cNvPicPr>
            <a:picLocks noChangeAspect="1"/>
          </p:cNvPicPr>
          <p:nvPr/>
        </p:nvPicPr>
        <p:blipFill>
          <a:blip r:embed="rId1"/>
          <a:stretch>
            <a:fillRect/>
          </a:stretch>
        </p:blipFill>
        <p:spPr>
          <a:xfrm>
            <a:off x="0" y="1542415"/>
            <a:ext cx="12192000" cy="5315585"/>
          </a:xfrm>
          <a:prstGeom prst="rect">
            <a:avLst/>
          </a:prstGeom>
        </p:spPr>
      </p:pic>
      <p:sp>
        <p:nvSpPr>
          <p:cNvPr id="8" name="Shape 5"/>
          <p:cNvSpPr/>
          <p:nvPr/>
        </p:nvSpPr>
        <p:spPr>
          <a:xfrm>
            <a:off x="8699503" y="3837334"/>
            <a:ext cx="2575045" cy="2495876"/>
          </a:xfrm>
          <a:prstGeom prst="rect">
            <a:avLst/>
          </a:prstGeom>
          <a:solidFill>
            <a:srgbClr val="000000">
              <a:alpha val="0"/>
            </a:srgbClr>
          </a:solidFill>
        </p:spPr>
      </p:sp>
      <p:sp>
        <p:nvSpPr>
          <p:cNvPr id="9" name="Text 6"/>
          <p:cNvSpPr/>
          <p:nvPr/>
        </p:nvSpPr>
        <p:spPr>
          <a:xfrm>
            <a:off x="8374291" y="3837334"/>
            <a:ext cx="2900258" cy="2495876"/>
          </a:xfrm>
          <a:prstGeom prst="rect">
            <a:avLst/>
          </a:prstGeom>
          <a:noFill/>
        </p:spPr>
        <p:txBody>
          <a:bodyPr wrap="square" lIns="0" tIns="0" rIns="0" bIns="0" rtlCol="0" anchor="t"/>
          <a:lstStyle/>
          <a:p>
            <a:pPr algn="just">
              <a:lnSpc>
                <a:spcPct val="130000"/>
              </a:lnSpc>
            </a:pPr>
            <a:r>
              <a:rPr lang="zh-CN" altLang="en-US" sz="1400" dirty="0" smtClean="0">
                <a:solidFill>
                  <a:srgbClr val="FFFFFF"/>
                </a:solidFill>
                <a:latin typeface="MiSans" pitchFamily="34" charset="-122"/>
                <a:ea typeface="MiSans" pitchFamily="34" charset="-122"/>
                <a:cs typeface="MiSans" pitchFamily="34" charset="-120"/>
              </a:rPr>
              <a:t>任何单位、个人不得损坏、挪用或者擅自拆除、停用消防设施、器材，不得埋压、圈占、遮挡消火栓或者占用防火间距，不得占用、堵塞、封闭疏散通道、安全出口、消防车通道。人员密集场所的门窗不得设置影响逃生和灭火救援的障碍物</a:t>
            </a:r>
            <a:r>
              <a:rPr lang="en-US" sz="1400" dirty="0" smtClean="0">
                <a:solidFill>
                  <a:srgbClr val="FFFFFF"/>
                </a:solidFill>
                <a:latin typeface="MiSans" pitchFamily="34" charset="-122"/>
                <a:ea typeface="MiSans" pitchFamily="34" charset="-122"/>
                <a:cs typeface="MiSans" pitchFamily="34" charset="-120"/>
              </a:rPr>
              <a:t>。</a:t>
            </a:r>
            <a:endParaRPr lang="en-US" sz="1600" dirty="0"/>
          </a:p>
        </p:txBody>
      </p:sp>
      <p:sp>
        <p:nvSpPr>
          <p:cNvPr id="10" name="Shape 7"/>
          <p:cNvSpPr/>
          <p:nvPr/>
        </p:nvSpPr>
        <p:spPr>
          <a:xfrm>
            <a:off x="6291731" y="8722360"/>
            <a:ext cx="287989" cy="6985"/>
          </a:xfrm>
          <a:custGeom>
            <a:avLst/>
            <a:gdLst/>
            <a:ahLst/>
            <a:cxnLst/>
            <a:rect l="l" t="t" r="r" b="b"/>
            <a:pathLst>
              <a:path w="287989" h="6985">
                <a:moveTo>
                  <a:pt x="287989" y="0"/>
                </a:moveTo>
                <a:lnTo>
                  <a:pt x="260078" y="2540"/>
                </a:lnTo>
                <a:lnTo>
                  <a:pt x="221384" y="5080"/>
                </a:lnTo>
                <a:lnTo>
                  <a:pt x="182689" y="6350"/>
                </a:lnTo>
                <a:lnTo>
                  <a:pt x="143995" y="6985"/>
                </a:lnTo>
                <a:lnTo>
                  <a:pt x="104666" y="6350"/>
                </a:lnTo>
                <a:lnTo>
                  <a:pt x="65971" y="5080"/>
                </a:lnTo>
                <a:lnTo>
                  <a:pt x="27911" y="2540"/>
                </a:lnTo>
                <a:lnTo>
                  <a:pt x="0" y="0"/>
                </a:lnTo>
                <a:lnTo>
                  <a:pt x="287989" y="0"/>
                </a:lnTo>
                <a:close/>
              </a:path>
            </a:pathLst>
          </a:custGeom>
          <a:solidFill>
            <a:srgbClr val="FFFFFF"/>
          </a:solidFill>
        </p:spPr>
      </p:sp>
      <p:sp>
        <p:nvSpPr>
          <p:cNvPr id="11" name="Text 8"/>
          <p:cNvSpPr/>
          <p:nvPr/>
        </p:nvSpPr>
        <p:spPr>
          <a:xfrm>
            <a:off x="6291731" y="8722360"/>
            <a:ext cx="287989" cy="69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Text 9"/>
          <p:cNvSpPr/>
          <p:nvPr/>
        </p:nvSpPr>
        <p:spPr>
          <a:xfrm>
            <a:off x="1679598" y="2715638"/>
            <a:ext cx="1148388" cy="475441"/>
          </a:xfrm>
          <a:prstGeom prst="rect">
            <a:avLst/>
          </a:prstGeom>
          <a:noFill/>
        </p:spPr>
        <p:txBody>
          <a:bodyPr wrap="square" lIns="0" tIns="0" rIns="0" bIns="0" rtlCol="0" anchor="t"/>
          <a:lstStyle/>
          <a:p>
            <a:pPr marL="0" indent="0" algn="ctr">
              <a:lnSpc>
                <a:spcPct val="100000"/>
              </a:lnSpc>
              <a:buNone/>
            </a:pPr>
            <a:r>
              <a:rPr lang="en-US" sz="2700" b="1" dirty="0">
                <a:solidFill>
                  <a:srgbClr val="FFFFFF"/>
                </a:solidFill>
                <a:latin typeface="MiSans" pitchFamily="34" charset="-122"/>
                <a:ea typeface="MiSans" pitchFamily="34" charset="-122"/>
                <a:cs typeface="MiSans" pitchFamily="34" charset="-120"/>
              </a:rPr>
              <a:t>01</a:t>
            </a:r>
            <a:endParaRPr lang="en-US" sz="1600" dirty="0"/>
          </a:p>
        </p:txBody>
      </p:sp>
      <p:sp>
        <p:nvSpPr>
          <p:cNvPr id="13" name="Shape 10"/>
          <p:cNvSpPr/>
          <p:nvPr/>
        </p:nvSpPr>
        <p:spPr>
          <a:xfrm>
            <a:off x="966118" y="3845586"/>
            <a:ext cx="2575045" cy="2495876"/>
          </a:xfrm>
          <a:prstGeom prst="rect">
            <a:avLst/>
          </a:prstGeom>
          <a:solidFill>
            <a:srgbClr val="000000">
              <a:alpha val="0"/>
            </a:srgbClr>
          </a:solidFill>
        </p:spPr>
      </p:sp>
      <p:sp>
        <p:nvSpPr>
          <p:cNvPr id="14" name="Text 11"/>
          <p:cNvSpPr/>
          <p:nvPr/>
        </p:nvSpPr>
        <p:spPr>
          <a:xfrm>
            <a:off x="582930" y="3845586"/>
            <a:ext cx="3176270" cy="2495876"/>
          </a:xfrm>
          <a:prstGeom prst="rect">
            <a:avLst/>
          </a:prstGeom>
          <a:noFill/>
        </p:spPr>
        <p:txBody>
          <a:bodyPr wrap="square" lIns="0" tIns="0" rIns="0" bIns="0" rtlCol="0" anchor="t"/>
          <a:lstStyle/>
          <a:p>
            <a:pPr algn="just">
              <a:lnSpc>
                <a:spcPct val="130000"/>
              </a:lnSpc>
            </a:pPr>
            <a:r>
              <a:rPr lang="zh-CN" altLang="en-US" sz="1400" dirty="0" smtClean="0">
                <a:solidFill>
                  <a:srgbClr val="FFFFFF"/>
                </a:solidFill>
                <a:latin typeface="MiSans" pitchFamily="34" charset="-122"/>
                <a:ea typeface="MiSans" pitchFamily="34" charset="-122"/>
                <a:cs typeface="MiSans" pitchFamily="34" charset="-120"/>
              </a:rPr>
              <a:t>液化石油气供应站内干粉灭火器或</a:t>
            </a:r>
            <a:r>
              <a:rPr lang="en-US" altLang="zh-CN" sz="1400" dirty="0" smtClean="0">
                <a:solidFill>
                  <a:srgbClr val="FFFFFF"/>
                </a:solidFill>
                <a:latin typeface="MiSans" pitchFamily="34" charset="-122"/>
                <a:ea typeface="MiSans" pitchFamily="34" charset="-122"/>
                <a:cs typeface="MiSans" pitchFamily="34" charset="-120"/>
              </a:rPr>
              <a:t>CO</a:t>
            </a:r>
            <a:r>
              <a:rPr lang="en-US" altLang="zh-CN" sz="1400" baseline="-25000" dirty="0" smtClean="0">
                <a:solidFill>
                  <a:srgbClr val="FFFFFF"/>
                </a:solidFill>
                <a:latin typeface="MiSans" pitchFamily="34" charset="-122"/>
                <a:ea typeface="MiSans" pitchFamily="34" charset="-122"/>
                <a:cs typeface="MiSans" pitchFamily="34" charset="-120"/>
              </a:rPr>
              <a:t>2</a:t>
            </a:r>
            <a:r>
              <a:rPr lang="zh-CN" altLang="en-US" sz="1400" dirty="0" smtClean="0">
                <a:solidFill>
                  <a:srgbClr val="FFFFFF"/>
                </a:solidFill>
                <a:latin typeface="MiSans" pitchFamily="34" charset="-122"/>
                <a:ea typeface="MiSans" pitchFamily="34" charset="-122"/>
                <a:cs typeface="MiSans" pitchFamily="34" charset="-120"/>
              </a:rPr>
              <a:t>灭火器的配置应符合现行国家标准</a:t>
            </a:r>
            <a:r>
              <a:rPr lang="en-US" altLang="zh-CN" sz="1400" dirty="0" smtClean="0">
                <a:solidFill>
                  <a:srgbClr val="FFFFFF"/>
                </a:solidFill>
                <a:latin typeface="MiSans" pitchFamily="34" charset="-122"/>
                <a:ea typeface="MiSans" pitchFamily="34" charset="-122"/>
                <a:cs typeface="MiSans" pitchFamily="34" charset="-120"/>
              </a:rPr>
              <a:t>《</a:t>
            </a:r>
            <a:r>
              <a:rPr lang="zh-CN" altLang="en-US" sz="1400" dirty="0" smtClean="0">
                <a:solidFill>
                  <a:srgbClr val="FFFFFF"/>
                </a:solidFill>
                <a:latin typeface="MiSans" pitchFamily="34" charset="-122"/>
                <a:ea typeface="MiSans" pitchFamily="34" charset="-122"/>
                <a:cs typeface="MiSans" pitchFamily="34" charset="-120"/>
              </a:rPr>
              <a:t>建筑灭火器配置设计规范</a:t>
            </a:r>
            <a:r>
              <a:rPr lang="en-US" altLang="zh-CN" sz="1400" dirty="0" smtClean="0">
                <a:solidFill>
                  <a:srgbClr val="FFFFFF"/>
                </a:solidFill>
                <a:latin typeface="MiSans" pitchFamily="34" charset="-122"/>
                <a:ea typeface="MiSans" pitchFamily="34" charset="-122"/>
                <a:cs typeface="MiSans" pitchFamily="34" charset="-120"/>
              </a:rPr>
              <a:t>》GB 50140</a:t>
            </a:r>
            <a:r>
              <a:rPr lang="zh-CN" altLang="en-US" sz="1400" dirty="0" smtClean="0">
                <a:solidFill>
                  <a:srgbClr val="FFFFFF"/>
                </a:solidFill>
                <a:latin typeface="MiSans" pitchFamily="34" charset="-122"/>
                <a:ea typeface="MiSans" pitchFamily="34" charset="-122"/>
                <a:cs typeface="MiSans" pitchFamily="34" charset="-120"/>
              </a:rPr>
              <a:t>的有关规定。干粉灭火器的配置数量应符合</a:t>
            </a:r>
            <a:r>
              <a:rPr lang="en-US" altLang="zh-CN" sz="1400" dirty="0" smtClean="0">
                <a:solidFill>
                  <a:srgbClr val="FFFFFF"/>
                </a:solidFill>
                <a:latin typeface="MiSans" pitchFamily="34" charset="-122"/>
                <a:ea typeface="MiSans" pitchFamily="34" charset="-122"/>
                <a:cs typeface="MiSans" pitchFamily="34" charset="-120"/>
              </a:rPr>
              <a:t>《</a:t>
            </a:r>
            <a:r>
              <a:rPr lang="zh-CN" altLang="en-US" sz="1400" dirty="0" smtClean="0">
                <a:solidFill>
                  <a:srgbClr val="FFFFFF"/>
                </a:solidFill>
                <a:latin typeface="MiSans" pitchFamily="34" charset="-122"/>
                <a:ea typeface="MiSans" pitchFamily="34" charset="-122"/>
                <a:cs typeface="MiSans" pitchFamily="34" charset="-120"/>
              </a:rPr>
              <a:t>液化石油气供应工程设计规范</a:t>
            </a:r>
            <a:r>
              <a:rPr lang="en-US" altLang="zh-CN" sz="1400" dirty="0" smtClean="0">
                <a:solidFill>
                  <a:srgbClr val="FFFFFF"/>
                </a:solidFill>
                <a:latin typeface="MiSans" pitchFamily="34" charset="-122"/>
                <a:ea typeface="MiSans" pitchFamily="34" charset="-122"/>
                <a:cs typeface="MiSans" pitchFamily="34" charset="-120"/>
              </a:rPr>
              <a:t>》GB 51142</a:t>
            </a:r>
            <a:r>
              <a:rPr lang="zh-CN" altLang="en-US" sz="1400" dirty="0" smtClean="0">
                <a:solidFill>
                  <a:srgbClr val="FFFFFF"/>
                </a:solidFill>
                <a:latin typeface="MiSans" pitchFamily="34" charset="-122"/>
                <a:ea typeface="MiSans" pitchFamily="34" charset="-122"/>
                <a:cs typeface="MiSans" pitchFamily="34" charset="-120"/>
              </a:rPr>
              <a:t>中</a:t>
            </a:r>
            <a:r>
              <a:rPr lang="en-US" altLang="zh-CN" sz="1400" dirty="0" smtClean="0">
                <a:solidFill>
                  <a:srgbClr val="FFFFFF"/>
                </a:solidFill>
                <a:latin typeface="MiSans" pitchFamily="34" charset="-122"/>
                <a:ea typeface="MiSans" pitchFamily="34" charset="-122"/>
                <a:cs typeface="MiSans" pitchFamily="34" charset="-120"/>
              </a:rPr>
              <a:t>11.3.1</a:t>
            </a:r>
            <a:r>
              <a:rPr lang="zh-CN" altLang="en-US" sz="1400" dirty="0" smtClean="0">
                <a:solidFill>
                  <a:srgbClr val="FFFFFF"/>
                </a:solidFill>
                <a:latin typeface="MiSans" pitchFamily="34" charset="-122"/>
                <a:ea typeface="MiSans" pitchFamily="34" charset="-122"/>
                <a:cs typeface="MiSans" pitchFamily="34" charset="-120"/>
              </a:rPr>
              <a:t>表</a:t>
            </a:r>
            <a:r>
              <a:rPr lang="en-US" altLang="zh-CN" sz="1400" dirty="0" smtClean="0">
                <a:solidFill>
                  <a:srgbClr val="FFFFFF"/>
                </a:solidFill>
                <a:latin typeface="MiSans" pitchFamily="34" charset="-122"/>
                <a:ea typeface="MiSans" pitchFamily="34" charset="-122"/>
                <a:cs typeface="MiSans" pitchFamily="34" charset="-120"/>
              </a:rPr>
              <a:t>11.3.1</a:t>
            </a:r>
            <a:r>
              <a:rPr lang="zh-CN" altLang="en-US" sz="1400" dirty="0" smtClean="0">
                <a:solidFill>
                  <a:srgbClr val="FFFFFF"/>
                </a:solidFill>
                <a:latin typeface="MiSans" pitchFamily="34" charset="-122"/>
                <a:ea typeface="MiSans" pitchFamily="34" charset="-122"/>
                <a:cs typeface="MiSans" pitchFamily="34" charset="-120"/>
              </a:rPr>
              <a:t>的规定</a:t>
            </a:r>
            <a:r>
              <a:rPr lang="en-US" sz="1400" dirty="0" smtClean="0">
                <a:solidFill>
                  <a:srgbClr val="FFFFFF"/>
                </a:solidFill>
                <a:latin typeface="MiSans" pitchFamily="34" charset="-122"/>
                <a:ea typeface="MiSans" pitchFamily="34" charset="-122"/>
                <a:cs typeface="MiSans" pitchFamily="34" charset="-120"/>
              </a:rPr>
              <a:t>。</a:t>
            </a:r>
            <a:endParaRPr lang="en-US" sz="1600" dirty="0"/>
          </a:p>
        </p:txBody>
      </p:sp>
      <p:sp>
        <p:nvSpPr>
          <p:cNvPr id="15" name="Text 12"/>
          <p:cNvSpPr/>
          <p:nvPr/>
        </p:nvSpPr>
        <p:spPr>
          <a:xfrm>
            <a:off x="5545973" y="2707386"/>
            <a:ext cx="1148388" cy="475441"/>
          </a:xfrm>
          <a:prstGeom prst="rect">
            <a:avLst/>
          </a:prstGeom>
          <a:noFill/>
        </p:spPr>
        <p:txBody>
          <a:bodyPr wrap="square" lIns="0" tIns="0" rIns="0" bIns="0" rtlCol="0" anchor="t"/>
          <a:lstStyle/>
          <a:p>
            <a:pPr marL="0" indent="0" algn="ctr">
              <a:lnSpc>
                <a:spcPct val="100000"/>
              </a:lnSpc>
              <a:buNone/>
            </a:pPr>
            <a:r>
              <a:rPr lang="en-US" sz="2700" b="1" dirty="0">
                <a:solidFill>
                  <a:srgbClr val="FFFFFF"/>
                </a:solidFill>
                <a:latin typeface="MiSans" pitchFamily="34" charset="-122"/>
                <a:ea typeface="MiSans" pitchFamily="34" charset="-122"/>
                <a:cs typeface="MiSans" pitchFamily="34" charset="-120"/>
              </a:rPr>
              <a:t>02</a:t>
            </a:r>
            <a:endParaRPr lang="en-US" sz="1600" dirty="0"/>
          </a:p>
        </p:txBody>
      </p:sp>
      <p:sp>
        <p:nvSpPr>
          <p:cNvPr id="16" name="Shape 13"/>
          <p:cNvSpPr/>
          <p:nvPr/>
        </p:nvSpPr>
        <p:spPr>
          <a:xfrm>
            <a:off x="4833128" y="3837334"/>
            <a:ext cx="2575045" cy="2495876"/>
          </a:xfrm>
          <a:prstGeom prst="rect">
            <a:avLst/>
          </a:prstGeom>
          <a:solidFill>
            <a:srgbClr val="000000">
              <a:alpha val="0"/>
            </a:srgbClr>
          </a:solidFill>
        </p:spPr>
      </p:sp>
      <p:sp>
        <p:nvSpPr>
          <p:cNvPr id="17" name="Text 14"/>
          <p:cNvSpPr/>
          <p:nvPr/>
        </p:nvSpPr>
        <p:spPr>
          <a:xfrm>
            <a:off x="4725318" y="3837334"/>
            <a:ext cx="2682855" cy="2495876"/>
          </a:xfrm>
          <a:prstGeom prst="rect">
            <a:avLst/>
          </a:prstGeom>
          <a:noFill/>
        </p:spPr>
        <p:txBody>
          <a:bodyPr wrap="square" lIns="0" tIns="0" rIns="0" bIns="0" rtlCol="0" anchor="t"/>
          <a:lstStyle/>
          <a:p>
            <a:pPr algn="just">
              <a:lnSpc>
                <a:spcPct val="130000"/>
              </a:lnSpc>
            </a:pPr>
            <a:r>
              <a:rPr lang="zh-CN" altLang="en-US" sz="1400" dirty="0" smtClean="0">
                <a:solidFill>
                  <a:srgbClr val="FFFFFF"/>
                </a:solidFill>
                <a:latin typeface="MiSans" pitchFamily="34" charset="-122"/>
                <a:ea typeface="MiSans" pitchFamily="34" charset="-122"/>
                <a:cs typeface="MiSans" pitchFamily="34" charset="-120"/>
              </a:rPr>
              <a:t>手提式灭火器宜设置在灭火器箱内或挂钩、托架上，其顶部离地面高度不应大于</a:t>
            </a:r>
            <a:r>
              <a:rPr lang="en-US" altLang="zh-CN" sz="1400" dirty="0" smtClean="0">
                <a:solidFill>
                  <a:srgbClr val="FFFFFF"/>
                </a:solidFill>
                <a:latin typeface="MiSans" pitchFamily="34" charset="-122"/>
                <a:ea typeface="MiSans" pitchFamily="34" charset="-122"/>
                <a:cs typeface="MiSans" pitchFamily="34" charset="-120"/>
              </a:rPr>
              <a:t>1.50m</a:t>
            </a:r>
            <a:r>
              <a:rPr lang="zh-CN" altLang="en-US" sz="1400" dirty="0" smtClean="0">
                <a:solidFill>
                  <a:srgbClr val="FFFFFF"/>
                </a:solidFill>
                <a:latin typeface="MiSans" pitchFamily="34" charset="-122"/>
                <a:ea typeface="MiSans" pitchFamily="34" charset="-122"/>
                <a:cs typeface="MiSans" pitchFamily="34" charset="-120"/>
              </a:rPr>
              <a:t>；底部离地面高度不宜小于</a:t>
            </a:r>
            <a:r>
              <a:rPr lang="en-US" altLang="zh-CN" sz="1400" dirty="0" smtClean="0">
                <a:solidFill>
                  <a:srgbClr val="FFFFFF"/>
                </a:solidFill>
                <a:latin typeface="MiSans" pitchFamily="34" charset="-122"/>
                <a:ea typeface="MiSans" pitchFamily="34" charset="-122"/>
                <a:cs typeface="MiSans" pitchFamily="34" charset="-120"/>
              </a:rPr>
              <a:t>0.08m</a:t>
            </a:r>
            <a:r>
              <a:rPr lang="zh-CN" altLang="en-US" sz="1400" dirty="0" smtClean="0">
                <a:solidFill>
                  <a:srgbClr val="FFFFFF"/>
                </a:solidFill>
                <a:latin typeface="MiSans" pitchFamily="34" charset="-122"/>
                <a:ea typeface="MiSans" pitchFamily="34" charset="-122"/>
                <a:cs typeface="MiSans" pitchFamily="34" charset="-120"/>
              </a:rPr>
              <a:t>的要求</a:t>
            </a:r>
            <a:r>
              <a:rPr lang="en-US" sz="1400" dirty="0" smtClean="0">
                <a:solidFill>
                  <a:srgbClr val="FFFFFF"/>
                </a:solidFill>
                <a:latin typeface="MiSans" pitchFamily="34" charset="-122"/>
                <a:ea typeface="MiSans" pitchFamily="34" charset="-122"/>
                <a:cs typeface="MiSans" pitchFamily="34" charset="-120"/>
              </a:rPr>
              <a:t>。</a:t>
            </a:r>
            <a:endParaRPr lang="en-US" sz="1600" dirty="0"/>
          </a:p>
        </p:txBody>
      </p:sp>
      <p:sp>
        <p:nvSpPr>
          <p:cNvPr id="18" name="Text 15"/>
          <p:cNvSpPr/>
          <p:nvPr/>
        </p:nvSpPr>
        <p:spPr>
          <a:xfrm>
            <a:off x="9412983" y="2707386"/>
            <a:ext cx="1148389" cy="475441"/>
          </a:xfrm>
          <a:prstGeom prst="rect">
            <a:avLst/>
          </a:prstGeom>
          <a:noFill/>
        </p:spPr>
        <p:txBody>
          <a:bodyPr wrap="square" lIns="0" tIns="0" rIns="0" bIns="0" rtlCol="0" anchor="t"/>
          <a:lstStyle/>
          <a:p>
            <a:pPr marL="0" indent="0" algn="ctr">
              <a:lnSpc>
                <a:spcPct val="100000"/>
              </a:lnSpc>
              <a:buNone/>
            </a:pPr>
            <a:r>
              <a:rPr lang="en-US" sz="2700" b="1" dirty="0">
                <a:solidFill>
                  <a:srgbClr val="FFFFFF"/>
                </a:solidFill>
                <a:latin typeface="MiSans" pitchFamily="34" charset="-122"/>
                <a:ea typeface="MiSans" pitchFamily="34" charset="-122"/>
                <a:cs typeface="MiSans" pitchFamily="34" charset="-120"/>
              </a:rPr>
              <a:t>03</a:t>
            </a:r>
            <a:endParaRPr lang="en-US" sz="1600" dirty="0"/>
          </a:p>
        </p:txBody>
      </p:sp>
      <p:sp>
        <p:nvSpPr>
          <p:cNvPr id="19" name="Text 16"/>
          <p:cNvSpPr/>
          <p:nvPr/>
        </p:nvSpPr>
        <p:spPr>
          <a:xfrm>
            <a:off x="966118" y="3329501"/>
            <a:ext cx="2576661" cy="375672"/>
          </a:xfrm>
          <a:prstGeom prst="rect">
            <a:avLst/>
          </a:prstGeom>
          <a:noFill/>
        </p:spPr>
        <p:txBody>
          <a:bodyPr wrap="square" lIns="0" tIns="0" rIns="0" bIns="0" rtlCol="0" anchor="ctr"/>
          <a:lstStyle/>
          <a:p>
            <a:pPr marL="0" indent="0" algn="just">
              <a:lnSpc>
                <a:spcPct val="100000"/>
              </a:lnSpc>
              <a:buNone/>
            </a:pPr>
            <a:r>
              <a:rPr lang="en-US" sz="1800" b="1" dirty="0">
                <a:solidFill>
                  <a:srgbClr val="FFFFFF"/>
                </a:solidFill>
                <a:latin typeface="MiSans" pitchFamily="34" charset="-122"/>
                <a:ea typeface="MiSans" pitchFamily="34" charset="-122"/>
                <a:cs typeface="MiSans" pitchFamily="34" charset="-120"/>
              </a:rPr>
              <a:t>灭火器配置要求</a:t>
            </a:r>
            <a:endParaRPr lang="en-US" sz="1600" dirty="0"/>
          </a:p>
        </p:txBody>
      </p:sp>
      <p:sp>
        <p:nvSpPr>
          <p:cNvPr id="20" name="Text 17"/>
          <p:cNvSpPr/>
          <p:nvPr/>
        </p:nvSpPr>
        <p:spPr>
          <a:xfrm>
            <a:off x="4833128" y="3329501"/>
            <a:ext cx="2576661" cy="375672"/>
          </a:xfrm>
          <a:prstGeom prst="rect">
            <a:avLst/>
          </a:prstGeom>
          <a:noFill/>
        </p:spPr>
        <p:txBody>
          <a:bodyPr wrap="square" lIns="0" tIns="0" rIns="0" bIns="0" rtlCol="0" anchor="ctr"/>
          <a:lstStyle/>
          <a:p>
            <a:pPr marL="0" indent="0" algn="just">
              <a:lnSpc>
                <a:spcPct val="100000"/>
              </a:lnSpc>
              <a:buNone/>
            </a:pPr>
            <a:r>
              <a:rPr lang="en-US" sz="1800" b="1" dirty="0">
                <a:solidFill>
                  <a:srgbClr val="FFFFFF"/>
                </a:solidFill>
                <a:latin typeface="MiSans" pitchFamily="34" charset="-122"/>
                <a:ea typeface="MiSans" pitchFamily="34" charset="-122"/>
                <a:cs typeface="MiSans" pitchFamily="34" charset="-120"/>
              </a:rPr>
              <a:t>灭火器设置要求</a:t>
            </a:r>
            <a:endParaRPr lang="en-US" sz="1600" dirty="0"/>
          </a:p>
        </p:txBody>
      </p:sp>
      <p:sp>
        <p:nvSpPr>
          <p:cNvPr id="21" name="Text 18"/>
          <p:cNvSpPr/>
          <p:nvPr/>
        </p:nvSpPr>
        <p:spPr>
          <a:xfrm>
            <a:off x="8699503" y="3329501"/>
            <a:ext cx="2576661" cy="375672"/>
          </a:xfrm>
          <a:prstGeom prst="rect">
            <a:avLst/>
          </a:prstGeom>
          <a:noFill/>
        </p:spPr>
        <p:txBody>
          <a:bodyPr wrap="square" lIns="0" tIns="0" rIns="0" bIns="0" rtlCol="0" anchor="ctr"/>
          <a:lstStyle/>
          <a:p>
            <a:pPr marL="0" indent="0" algn="just">
              <a:lnSpc>
                <a:spcPct val="100000"/>
              </a:lnSpc>
              <a:buNone/>
            </a:pPr>
            <a:r>
              <a:rPr lang="en-US" sz="1800" b="1" dirty="0">
                <a:solidFill>
                  <a:srgbClr val="FFFFFF"/>
                </a:solidFill>
                <a:latin typeface="MiSans" pitchFamily="34" charset="-122"/>
                <a:ea typeface="MiSans" pitchFamily="34" charset="-122"/>
                <a:cs typeface="MiSans" pitchFamily="34" charset="-120"/>
              </a:rPr>
              <a:t>消防设施管理要求</a:t>
            </a:r>
            <a:endParaRPr lang="en-US" sz="1600" dirty="0"/>
          </a:p>
        </p:txBody>
      </p:sp>
      <p:sp>
        <p:nvSpPr>
          <p:cNvPr id="22" name="Text 19"/>
          <p:cNvSpPr/>
          <p:nvPr/>
        </p:nvSpPr>
        <p:spPr>
          <a:xfrm>
            <a:off x="582930" y="211455"/>
            <a:ext cx="10151745" cy="495300"/>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00000"/>
                </a:solidFill>
                <a:latin typeface="MiSans" pitchFamily="34" charset="-122"/>
                <a:ea typeface="MiSans" pitchFamily="34" charset="-122"/>
                <a:cs typeface="MiSans" pitchFamily="34" charset="-120"/>
              </a:rPr>
              <a:t>灭火器与消防设施管理</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7" name="Shape 5"/>
          <p:cNvSpPr/>
          <p:nvPr/>
        </p:nvSpPr>
        <p:spPr>
          <a:xfrm>
            <a:off x="0" y="0"/>
            <a:ext cx="12191999" cy="6858000"/>
          </a:xfrm>
          <a:prstGeom prst="rect">
            <a:avLst/>
          </a:prstGeom>
          <a:gradFill flip="none" rotWithShape="1">
            <a:gsLst>
              <a:gs pos="0">
                <a:srgbClr val="00B0F0"/>
              </a:gs>
              <a:gs pos="57000">
                <a:srgbClr val="004CC0"/>
              </a:gs>
              <a:gs pos="100000">
                <a:srgbClr val="1D3EBF"/>
              </a:gs>
            </a:gsLst>
            <a:lin ang="2700000" scaled="1"/>
          </a:gradFill>
        </p:spPr>
      </p:sp>
      <p:sp>
        <p:nvSpPr>
          <p:cNvPr id="8" name="Text 6"/>
          <p:cNvSpPr/>
          <p:nvPr/>
        </p:nvSpPr>
        <p:spPr>
          <a:xfrm>
            <a:off x="0" y="0"/>
            <a:ext cx="12191999" cy="6858000"/>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9" name="Image 0" descr="https://kimi-img.moonshot.cn/pub/slides/slides_tmpl/image/25-06-01-00:19:37-d0tio6c75iks2gau4id0.png"/>
          <p:cNvPicPr>
            <a:picLocks noChangeAspect="1"/>
          </p:cNvPicPr>
          <p:nvPr/>
        </p:nvPicPr>
        <p:blipFill>
          <a:blip r:embed="rId1"/>
          <a:stretch>
            <a:fillRect/>
          </a:stretch>
        </p:blipFill>
        <p:spPr>
          <a:xfrm>
            <a:off x="5791835" y="1348105"/>
            <a:ext cx="6571615" cy="5681345"/>
          </a:xfrm>
          <a:prstGeom prst="rect">
            <a:avLst/>
          </a:prstGeom>
        </p:spPr>
      </p:pic>
      <p:sp>
        <p:nvSpPr>
          <p:cNvPr id="10" name="Shape 7"/>
          <p:cNvSpPr/>
          <p:nvPr/>
        </p:nvSpPr>
        <p:spPr>
          <a:xfrm>
            <a:off x="1049345" y="756100"/>
            <a:ext cx="237324" cy="0"/>
          </a:xfrm>
          <a:prstGeom prst="line">
            <a:avLst/>
          </a:prstGeom>
          <a:noFill/>
          <a:ln w="31750">
            <a:solidFill>
              <a:srgbClr val="004CC0"/>
            </a:solidFill>
            <a:prstDash val="solid"/>
            <a:headEnd type="none"/>
            <a:tailEnd type="none"/>
          </a:ln>
        </p:spPr>
      </p:sp>
      <p:sp>
        <p:nvSpPr>
          <p:cNvPr id="11" name="Shape 8"/>
          <p:cNvSpPr/>
          <p:nvPr/>
        </p:nvSpPr>
        <p:spPr>
          <a:xfrm>
            <a:off x="1049345" y="821637"/>
            <a:ext cx="237324" cy="0"/>
          </a:xfrm>
          <a:prstGeom prst="line">
            <a:avLst/>
          </a:prstGeom>
          <a:noFill/>
          <a:ln w="31750">
            <a:solidFill>
              <a:srgbClr val="004CC0"/>
            </a:solidFill>
            <a:prstDash val="solid"/>
            <a:headEnd type="none"/>
            <a:tailEnd type="none"/>
          </a:ln>
        </p:spPr>
      </p:sp>
      <p:sp>
        <p:nvSpPr>
          <p:cNvPr id="12" name="Shape 9"/>
          <p:cNvSpPr/>
          <p:nvPr/>
        </p:nvSpPr>
        <p:spPr>
          <a:xfrm>
            <a:off x="1049345" y="887173"/>
            <a:ext cx="237324" cy="0"/>
          </a:xfrm>
          <a:prstGeom prst="line">
            <a:avLst/>
          </a:prstGeom>
          <a:noFill/>
          <a:ln w="31750">
            <a:solidFill>
              <a:srgbClr val="004CC0"/>
            </a:solidFill>
            <a:prstDash val="solid"/>
            <a:headEnd type="none"/>
            <a:tailEnd type="none"/>
          </a:ln>
        </p:spPr>
      </p:sp>
      <p:sp>
        <p:nvSpPr>
          <p:cNvPr id="13" name="Shape 10"/>
          <p:cNvSpPr/>
          <p:nvPr/>
        </p:nvSpPr>
        <p:spPr>
          <a:xfrm>
            <a:off x="1" y="2"/>
            <a:ext cx="1739899" cy="1405430"/>
          </a:xfrm>
          <a:custGeom>
            <a:avLst/>
            <a:gdLst/>
            <a:ahLst/>
            <a:cxnLst/>
            <a:rect l="l" t="t" r="r" b="b"/>
            <a:pathLst>
              <a:path w="1739899" h="1405430">
                <a:moveTo>
                  <a:pt x="1146615" y="0"/>
                </a:moveTo>
                <a:lnTo>
                  <a:pt x="1739899" y="0"/>
                </a:lnTo>
                <a:lnTo>
                  <a:pt x="1724927" y="98105"/>
                </a:lnTo>
                <a:cubicBezTo>
                  <a:pt x="1572255" y="844194"/>
                  <a:pt x="912117" y="1405430"/>
                  <a:pt x="120894" y="1405430"/>
                </a:cubicBezTo>
                <a:lnTo>
                  <a:pt x="0" y="1399326"/>
                </a:lnTo>
                <a:lnTo>
                  <a:pt x="0" y="812861"/>
                </a:lnTo>
                <a:lnTo>
                  <a:pt x="13314" y="814893"/>
                </a:lnTo>
                <a:cubicBezTo>
                  <a:pt x="48685" y="818485"/>
                  <a:pt x="84574" y="820325"/>
                  <a:pt x="120894" y="820325"/>
                </a:cubicBezTo>
                <a:cubicBezTo>
                  <a:pt x="593045" y="820325"/>
                  <a:pt x="992562" y="509337"/>
                  <a:pt x="1125781" y="81022"/>
                </a:cubicBezTo>
                <a:close/>
              </a:path>
            </a:pathLst>
          </a:custGeom>
          <a:gradFill flip="none" rotWithShape="1">
            <a:gsLst>
              <a:gs pos="0">
                <a:srgbClr val="00B0F0">
                  <a:alpha val="0"/>
                </a:srgbClr>
              </a:gs>
              <a:gs pos="100000">
                <a:srgbClr val="00B0F0"/>
              </a:gs>
            </a:gsLst>
            <a:lin ang="2700000" scaled="1"/>
          </a:gradFill>
        </p:spPr>
      </p:sp>
      <p:sp>
        <p:nvSpPr>
          <p:cNvPr id="14" name="Text 11"/>
          <p:cNvSpPr/>
          <p:nvPr/>
        </p:nvSpPr>
        <p:spPr>
          <a:xfrm>
            <a:off x="1" y="2"/>
            <a:ext cx="1739899" cy="140543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5" name="Shape 12"/>
          <p:cNvSpPr/>
          <p:nvPr/>
        </p:nvSpPr>
        <p:spPr>
          <a:xfrm rot="2100000">
            <a:off x="4903470" y="142875"/>
            <a:ext cx="1850390" cy="1850390"/>
          </a:xfrm>
          <a:custGeom>
            <a:avLst/>
            <a:gdLst/>
            <a:ahLst/>
            <a:cxnLst/>
            <a:rect l="l" t="t" r="r" b="b"/>
            <a:pathLst>
              <a:path w="1850390" h="1850390">
                <a:moveTo>
                  <a:pt x="677938" y="1818107"/>
                </a:moveTo>
                <a:cubicBezTo>
                  <a:pt x="677938" y="1818107"/>
                  <a:pt x="677938" y="1818107"/>
                  <a:pt x="1172451" y="1818107"/>
                </a:cubicBezTo>
                <a:cubicBezTo>
                  <a:pt x="1094561" y="1839630"/>
                  <a:pt x="1011235" y="1850390"/>
                  <a:pt x="924289" y="1850390"/>
                </a:cubicBezTo>
                <a:cubicBezTo>
                  <a:pt x="839153" y="1850390"/>
                  <a:pt x="755828" y="1839630"/>
                  <a:pt x="677938" y="1818107"/>
                </a:cubicBezTo>
                <a:close/>
                <a:moveTo>
                  <a:pt x="460762" y="1725662"/>
                </a:moveTo>
                <a:lnTo>
                  <a:pt x="1388159" y="1725662"/>
                </a:lnTo>
                <a:cubicBezTo>
                  <a:pt x="1350195" y="1747123"/>
                  <a:pt x="1312231" y="1766795"/>
                  <a:pt x="1270652" y="1782891"/>
                </a:cubicBezTo>
                <a:cubicBezTo>
                  <a:pt x="1270652" y="1782891"/>
                  <a:pt x="1270652" y="1782891"/>
                  <a:pt x="576461" y="1782891"/>
                </a:cubicBezTo>
                <a:cubicBezTo>
                  <a:pt x="536690" y="1766795"/>
                  <a:pt x="496918" y="1747123"/>
                  <a:pt x="460762" y="1725662"/>
                </a:cubicBezTo>
                <a:close/>
                <a:moveTo>
                  <a:pt x="330164" y="1634683"/>
                </a:moveTo>
                <a:lnTo>
                  <a:pt x="1518758" y="1634683"/>
                </a:lnTo>
                <a:cubicBezTo>
                  <a:pt x="1493430" y="1654469"/>
                  <a:pt x="1468103" y="1672457"/>
                  <a:pt x="1442775" y="1690444"/>
                </a:cubicBezTo>
                <a:cubicBezTo>
                  <a:pt x="1442775" y="1690444"/>
                  <a:pt x="1442775" y="1690444"/>
                  <a:pt x="406147" y="1690444"/>
                </a:cubicBezTo>
                <a:cubicBezTo>
                  <a:pt x="379011" y="1672457"/>
                  <a:pt x="353683" y="1654469"/>
                  <a:pt x="330164" y="1634683"/>
                </a:cubicBezTo>
                <a:close/>
                <a:moveTo>
                  <a:pt x="236251" y="1542236"/>
                </a:moveTo>
                <a:lnTo>
                  <a:pt x="1612671" y="1542236"/>
                </a:lnTo>
                <a:cubicBezTo>
                  <a:pt x="1594585" y="1562413"/>
                  <a:pt x="1576497" y="1582590"/>
                  <a:pt x="1556601" y="1600932"/>
                </a:cubicBezTo>
                <a:cubicBezTo>
                  <a:pt x="1556601" y="1600932"/>
                  <a:pt x="1556601" y="1600932"/>
                  <a:pt x="292321" y="1600932"/>
                </a:cubicBezTo>
                <a:cubicBezTo>
                  <a:pt x="272425" y="1582590"/>
                  <a:pt x="252529" y="1562413"/>
                  <a:pt x="236251" y="1542236"/>
                </a:cubicBezTo>
                <a:close/>
                <a:moveTo>
                  <a:pt x="164348" y="1452725"/>
                </a:moveTo>
                <a:lnTo>
                  <a:pt x="1686040" y="1452725"/>
                </a:lnTo>
                <a:cubicBezTo>
                  <a:pt x="1671565" y="1472511"/>
                  <a:pt x="1658900" y="1490499"/>
                  <a:pt x="1642616" y="1508487"/>
                </a:cubicBezTo>
                <a:cubicBezTo>
                  <a:pt x="1642616" y="1508487"/>
                  <a:pt x="1642616" y="1508487"/>
                  <a:pt x="205964" y="1508487"/>
                </a:cubicBezTo>
                <a:cubicBezTo>
                  <a:pt x="191488" y="1490499"/>
                  <a:pt x="177013" y="1472511"/>
                  <a:pt x="164348" y="1452725"/>
                </a:cubicBezTo>
                <a:close/>
                <a:moveTo>
                  <a:pt x="108587" y="1360279"/>
                </a:moveTo>
                <a:lnTo>
                  <a:pt x="1741802" y="1360279"/>
                </a:lnTo>
                <a:cubicBezTo>
                  <a:pt x="1730950" y="1379951"/>
                  <a:pt x="1720098" y="1399624"/>
                  <a:pt x="1707437" y="1417508"/>
                </a:cubicBezTo>
                <a:cubicBezTo>
                  <a:pt x="1707437" y="1417508"/>
                  <a:pt x="1707437" y="1417508"/>
                  <a:pt x="141142" y="1417508"/>
                </a:cubicBezTo>
                <a:cubicBezTo>
                  <a:pt x="130290" y="1399624"/>
                  <a:pt x="119438" y="1379951"/>
                  <a:pt x="108587" y="1360279"/>
                </a:cubicBezTo>
                <a:close/>
                <a:moveTo>
                  <a:pt x="64565" y="1269300"/>
                </a:moveTo>
                <a:lnTo>
                  <a:pt x="1782889" y="1269300"/>
                </a:lnTo>
                <a:cubicBezTo>
                  <a:pt x="1775654" y="1287287"/>
                  <a:pt x="1766610" y="1307074"/>
                  <a:pt x="1757566" y="1325061"/>
                </a:cubicBezTo>
                <a:cubicBezTo>
                  <a:pt x="1757566" y="1325061"/>
                  <a:pt x="1757566" y="1325061"/>
                  <a:pt x="89887" y="1325061"/>
                </a:cubicBezTo>
                <a:cubicBezTo>
                  <a:pt x="80843" y="1307074"/>
                  <a:pt x="73608" y="1287287"/>
                  <a:pt x="64565" y="1269300"/>
                </a:cubicBezTo>
                <a:close/>
                <a:moveTo>
                  <a:pt x="33750" y="1176855"/>
                </a:moveTo>
                <a:lnTo>
                  <a:pt x="1815172" y="1176855"/>
                </a:lnTo>
                <a:cubicBezTo>
                  <a:pt x="1809747" y="1197031"/>
                  <a:pt x="1802513" y="1217208"/>
                  <a:pt x="1795279" y="1235550"/>
                </a:cubicBezTo>
                <a:cubicBezTo>
                  <a:pt x="1795279" y="1235550"/>
                  <a:pt x="1795279" y="1235550"/>
                  <a:pt x="51835" y="1235550"/>
                </a:cubicBezTo>
                <a:cubicBezTo>
                  <a:pt x="44601" y="1217208"/>
                  <a:pt x="39176" y="1197031"/>
                  <a:pt x="33750" y="1176855"/>
                </a:cubicBezTo>
                <a:close/>
                <a:moveTo>
                  <a:pt x="11738" y="1087343"/>
                </a:moveTo>
                <a:lnTo>
                  <a:pt x="1835715" y="1087343"/>
                </a:lnTo>
                <a:cubicBezTo>
                  <a:pt x="1832096" y="1105330"/>
                  <a:pt x="1828477" y="1125116"/>
                  <a:pt x="1824858" y="1143104"/>
                </a:cubicBezTo>
                <a:cubicBezTo>
                  <a:pt x="1824858" y="1143104"/>
                  <a:pt x="1824858" y="1143104"/>
                  <a:pt x="24405" y="1143104"/>
                </a:cubicBezTo>
                <a:cubicBezTo>
                  <a:pt x="20786" y="1125116"/>
                  <a:pt x="15357" y="1105330"/>
                  <a:pt x="11738" y="1087343"/>
                </a:cubicBezTo>
                <a:close/>
                <a:moveTo>
                  <a:pt x="1467" y="994897"/>
                </a:moveTo>
                <a:lnTo>
                  <a:pt x="1848922" y="994897"/>
                </a:lnTo>
                <a:cubicBezTo>
                  <a:pt x="1847113" y="1014569"/>
                  <a:pt x="1845303" y="1034242"/>
                  <a:pt x="1841685" y="1052126"/>
                </a:cubicBezTo>
                <a:cubicBezTo>
                  <a:pt x="1841685" y="1052126"/>
                  <a:pt x="1841685" y="1052126"/>
                  <a:pt x="8705" y="1052126"/>
                </a:cubicBezTo>
                <a:cubicBezTo>
                  <a:pt x="5086" y="1034242"/>
                  <a:pt x="3277" y="1014569"/>
                  <a:pt x="1467" y="994897"/>
                </a:cubicBezTo>
                <a:close/>
                <a:moveTo>
                  <a:pt x="0" y="903918"/>
                </a:moveTo>
                <a:cubicBezTo>
                  <a:pt x="0" y="903918"/>
                  <a:pt x="0" y="903918"/>
                  <a:pt x="1850390" y="903918"/>
                </a:cubicBezTo>
                <a:cubicBezTo>
                  <a:pt x="1850390" y="911255"/>
                  <a:pt x="1850390" y="916758"/>
                  <a:pt x="1850390" y="924095"/>
                </a:cubicBezTo>
                <a:cubicBezTo>
                  <a:pt x="1850390" y="936935"/>
                  <a:pt x="1850390" y="949774"/>
                  <a:pt x="1850390" y="962614"/>
                </a:cubicBezTo>
                <a:cubicBezTo>
                  <a:pt x="1850390" y="962614"/>
                  <a:pt x="1850390" y="962614"/>
                  <a:pt x="0" y="962614"/>
                </a:cubicBezTo>
                <a:cubicBezTo>
                  <a:pt x="0" y="949774"/>
                  <a:pt x="0" y="936935"/>
                  <a:pt x="0" y="924095"/>
                </a:cubicBezTo>
                <a:cubicBezTo>
                  <a:pt x="0" y="916758"/>
                  <a:pt x="0" y="911255"/>
                  <a:pt x="0" y="903918"/>
                </a:cubicBezTo>
                <a:close/>
                <a:moveTo>
                  <a:pt x="5086" y="811472"/>
                </a:moveTo>
                <a:lnTo>
                  <a:pt x="1843493" y="811472"/>
                </a:lnTo>
                <a:cubicBezTo>
                  <a:pt x="1847113" y="831648"/>
                  <a:pt x="1847113" y="849991"/>
                  <a:pt x="1848922" y="870168"/>
                </a:cubicBezTo>
                <a:cubicBezTo>
                  <a:pt x="1848922" y="870168"/>
                  <a:pt x="1848922" y="870168"/>
                  <a:pt x="1467" y="870168"/>
                </a:cubicBezTo>
                <a:cubicBezTo>
                  <a:pt x="1467" y="849991"/>
                  <a:pt x="3277" y="831648"/>
                  <a:pt x="5086" y="811472"/>
                </a:cubicBezTo>
                <a:close/>
                <a:moveTo>
                  <a:pt x="21122" y="721961"/>
                </a:moveTo>
                <a:lnTo>
                  <a:pt x="1827800" y="721961"/>
                </a:lnTo>
                <a:cubicBezTo>
                  <a:pt x="1831417" y="739845"/>
                  <a:pt x="1835034" y="759517"/>
                  <a:pt x="1838651" y="779190"/>
                </a:cubicBezTo>
                <a:cubicBezTo>
                  <a:pt x="1838651" y="779190"/>
                  <a:pt x="1838651" y="779190"/>
                  <a:pt x="10271" y="779190"/>
                </a:cubicBezTo>
                <a:cubicBezTo>
                  <a:pt x="13888" y="759517"/>
                  <a:pt x="17505" y="739845"/>
                  <a:pt x="21122" y="721961"/>
                </a:cubicBezTo>
                <a:close/>
                <a:moveTo>
                  <a:pt x="47093" y="629514"/>
                </a:moveTo>
                <a:lnTo>
                  <a:pt x="1803296" y="629514"/>
                </a:lnTo>
                <a:cubicBezTo>
                  <a:pt x="1808722" y="649186"/>
                  <a:pt x="1814148" y="667071"/>
                  <a:pt x="1819574" y="686743"/>
                </a:cubicBezTo>
                <a:cubicBezTo>
                  <a:pt x="1819574" y="686743"/>
                  <a:pt x="1819574" y="686743"/>
                  <a:pt x="30815" y="686743"/>
                </a:cubicBezTo>
                <a:cubicBezTo>
                  <a:pt x="34432" y="667071"/>
                  <a:pt x="41667" y="649186"/>
                  <a:pt x="47093" y="629514"/>
                </a:cubicBezTo>
                <a:close/>
                <a:moveTo>
                  <a:pt x="82216" y="538536"/>
                </a:moveTo>
                <a:lnTo>
                  <a:pt x="1764895" y="538536"/>
                </a:lnTo>
                <a:cubicBezTo>
                  <a:pt x="1773942" y="556878"/>
                  <a:pt x="1782989" y="577055"/>
                  <a:pt x="1790226" y="597232"/>
                </a:cubicBezTo>
                <a:cubicBezTo>
                  <a:pt x="1790226" y="597232"/>
                  <a:pt x="1790226" y="597232"/>
                  <a:pt x="58695" y="597232"/>
                </a:cubicBezTo>
                <a:cubicBezTo>
                  <a:pt x="65933" y="577055"/>
                  <a:pt x="73169" y="556878"/>
                  <a:pt x="82216" y="538536"/>
                </a:cubicBezTo>
                <a:close/>
                <a:moveTo>
                  <a:pt x="132335" y="446090"/>
                </a:moveTo>
                <a:lnTo>
                  <a:pt x="1718394" y="446090"/>
                </a:lnTo>
                <a:cubicBezTo>
                  <a:pt x="1729245" y="466267"/>
                  <a:pt x="1740096" y="484609"/>
                  <a:pt x="1749139" y="504786"/>
                </a:cubicBezTo>
                <a:cubicBezTo>
                  <a:pt x="1749139" y="504786"/>
                  <a:pt x="1749139" y="504786"/>
                  <a:pt x="99782" y="504786"/>
                </a:cubicBezTo>
                <a:cubicBezTo>
                  <a:pt x="110633" y="484609"/>
                  <a:pt x="121484" y="466267"/>
                  <a:pt x="132335" y="446090"/>
                </a:cubicBezTo>
                <a:close/>
                <a:moveTo>
                  <a:pt x="195661" y="356578"/>
                </a:moveTo>
                <a:lnTo>
                  <a:pt x="1654728" y="356578"/>
                </a:lnTo>
                <a:cubicBezTo>
                  <a:pt x="1669192" y="374463"/>
                  <a:pt x="1683656" y="394134"/>
                  <a:pt x="1696313" y="413807"/>
                </a:cubicBezTo>
                <a:cubicBezTo>
                  <a:pt x="1696313" y="413807"/>
                  <a:pt x="1696313" y="413807"/>
                  <a:pt x="154076" y="413807"/>
                </a:cubicBezTo>
                <a:cubicBezTo>
                  <a:pt x="166733" y="394134"/>
                  <a:pt x="181197" y="374463"/>
                  <a:pt x="195661" y="356578"/>
                </a:cubicBezTo>
                <a:close/>
                <a:moveTo>
                  <a:pt x="275853" y="265600"/>
                </a:moveTo>
                <a:cubicBezTo>
                  <a:pt x="275853" y="265600"/>
                  <a:pt x="275853" y="265600"/>
                  <a:pt x="1573069" y="265600"/>
                </a:cubicBezTo>
                <a:cubicBezTo>
                  <a:pt x="1591161" y="283586"/>
                  <a:pt x="1609253" y="301574"/>
                  <a:pt x="1627345" y="321361"/>
                </a:cubicBezTo>
                <a:cubicBezTo>
                  <a:pt x="1627345" y="321361"/>
                  <a:pt x="1627345" y="321361"/>
                  <a:pt x="221577" y="321361"/>
                </a:cubicBezTo>
                <a:cubicBezTo>
                  <a:pt x="237860" y="301574"/>
                  <a:pt x="255952" y="283586"/>
                  <a:pt x="275853" y="265600"/>
                </a:cubicBezTo>
                <a:close/>
                <a:moveTo>
                  <a:pt x="383140" y="173154"/>
                </a:moveTo>
                <a:lnTo>
                  <a:pt x="1465439" y="173154"/>
                </a:lnTo>
                <a:cubicBezTo>
                  <a:pt x="1490777" y="191497"/>
                  <a:pt x="1514305" y="211673"/>
                  <a:pt x="1537833" y="231850"/>
                </a:cubicBezTo>
                <a:cubicBezTo>
                  <a:pt x="1537833" y="231850"/>
                  <a:pt x="1537833" y="231850"/>
                  <a:pt x="312556" y="231850"/>
                </a:cubicBezTo>
                <a:cubicBezTo>
                  <a:pt x="334274" y="211673"/>
                  <a:pt x="359612" y="191497"/>
                  <a:pt x="383140" y="173154"/>
                </a:cubicBezTo>
                <a:close/>
                <a:moveTo>
                  <a:pt x="541052" y="83642"/>
                </a:moveTo>
                <a:lnTo>
                  <a:pt x="1307869" y="83642"/>
                </a:lnTo>
                <a:cubicBezTo>
                  <a:pt x="1345848" y="99830"/>
                  <a:pt x="1380210" y="117818"/>
                  <a:pt x="1414572" y="139403"/>
                </a:cubicBezTo>
                <a:cubicBezTo>
                  <a:pt x="1414572" y="139403"/>
                  <a:pt x="1414572" y="139403"/>
                  <a:pt x="434349" y="139403"/>
                </a:cubicBezTo>
                <a:cubicBezTo>
                  <a:pt x="468711" y="117818"/>
                  <a:pt x="504881" y="99830"/>
                  <a:pt x="541052" y="83642"/>
                </a:cubicBezTo>
                <a:close/>
                <a:moveTo>
                  <a:pt x="923727" y="0"/>
                </a:moveTo>
                <a:cubicBezTo>
                  <a:pt x="1028694" y="0"/>
                  <a:pt x="1128233" y="16142"/>
                  <a:pt x="1222342" y="48425"/>
                </a:cubicBezTo>
                <a:cubicBezTo>
                  <a:pt x="1222342" y="48425"/>
                  <a:pt x="1222342" y="48425"/>
                  <a:pt x="625111" y="48425"/>
                </a:cubicBezTo>
                <a:cubicBezTo>
                  <a:pt x="719221" y="16142"/>
                  <a:pt x="820569" y="0"/>
                  <a:pt x="923727" y="0"/>
                </a:cubicBezTo>
                <a:close/>
              </a:path>
            </a:pathLst>
          </a:custGeom>
          <a:gradFill flip="none" rotWithShape="1">
            <a:gsLst>
              <a:gs pos="0">
                <a:srgbClr val="00B0F0">
                  <a:alpha val="34000"/>
                </a:srgbClr>
              </a:gs>
              <a:gs pos="76000">
                <a:srgbClr val="00B0F0">
                  <a:alpha val="3000"/>
                </a:srgbClr>
              </a:gs>
            </a:gsLst>
            <a:lin ang="0" scaled="1"/>
          </a:gradFill>
        </p:spPr>
      </p:sp>
      <p:sp>
        <p:nvSpPr>
          <p:cNvPr id="16" name="Text 13"/>
          <p:cNvSpPr/>
          <p:nvPr/>
        </p:nvSpPr>
        <p:spPr>
          <a:xfrm rot="2100000">
            <a:off x="4903470" y="142875"/>
            <a:ext cx="1850390" cy="185039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7" name="Text 14"/>
          <p:cNvSpPr/>
          <p:nvPr/>
        </p:nvSpPr>
        <p:spPr>
          <a:xfrm>
            <a:off x="672465" y="1646555"/>
            <a:ext cx="7708900" cy="1773238"/>
          </a:xfrm>
          <a:prstGeom prst="rect">
            <a:avLst/>
          </a:prstGeom>
          <a:noFill/>
        </p:spPr>
        <p:txBody>
          <a:bodyPr wrap="square" lIns="91440" tIns="45720" rIns="91440" bIns="45720" rtlCol="0" anchor="t">
            <a:spAutoFit/>
          </a:bodyPr>
          <a:lstStyle/>
          <a:p>
            <a:pPr marL="0" indent="0" algn="just">
              <a:lnSpc>
                <a:spcPct val="100000"/>
              </a:lnSpc>
              <a:buNone/>
            </a:pPr>
            <a:r>
              <a:rPr lang="en-US" sz="11500" b="1" dirty="0">
                <a:gradFill flip="none" rotWithShape="0">
                  <a:gsLst>
                    <a:gs pos="0">
                      <a:srgbClr val="EFF6FF">
                        <a:alpha val="0"/>
                      </a:srgbClr>
                    </a:gs>
                    <a:gs pos="62000">
                      <a:srgbClr val="FFFFFF"/>
                    </a:gs>
                  </a:gsLst>
                  <a:lin ang="16200000" scaled="1"/>
                </a:gradFill>
                <a:latin typeface="MiSans" pitchFamily="34" charset="-122"/>
                <a:ea typeface="MiSans" pitchFamily="34" charset="-122"/>
                <a:cs typeface="MiSans" pitchFamily="34" charset="-120"/>
              </a:rPr>
              <a:t>THANKS</a:t>
            </a:r>
            <a:endParaRPr lang="en-US" sz="1600" dirty="0"/>
          </a:p>
        </p:txBody>
      </p:sp>
      <p:sp>
        <p:nvSpPr>
          <p:cNvPr id="18" name="Shape 15"/>
          <p:cNvSpPr/>
          <p:nvPr/>
        </p:nvSpPr>
        <p:spPr>
          <a:xfrm>
            <a:off x="6295131" y="1899285"/>
            <a:ext cx="5896869" cy="4958715"/>
          </a:xfrm>
          <a:custGeom>
            <a:avLst/>
            <a:gdLst/>
            <a:ahLst/>
            <a:cxnLst/>
            <a:rect l="l" t="t" r="r" b="b"/>
            <a:pathLst>
              <a:path w="5896869" h="4958715">
                <a:moveTo>
                  <a:pt x="3824288" y="0"/>
                </a:moveTo>
                <a:cubicBezTo>
                  <a:pt x="4550321" y="0"/>
                  <a:pt x="5229100" y="202320"/>
                  <a:pt x="5807321" y="553655"/>
                </a:cubicBezTo>
                <a:lnTo>
                  <a:pt x="5896869" y="611064"/>
                </a:lnTo>
                <a:lnTo>
                  <a:pt x="5896869" y="4958715"/>
                </a:lnTo>
                <a:lnTo>
                  <a:pt x="171213" y="4958715"/>
                </a:lnTo>
                <a:lnTo>
                  <a:pt x="77696" y="4595016"/>
                </a:lnTo>
                <a:cubicBezTo>
                  <a:pt x="26753" y="4346064"/>
                  <a:pt x="0" y="4088300"/>
                  <a:pt x="0" y="3824288"/>
                </a:cubicBezTo>
                <a:cubicBezTo>
                  <a:pt x="0" y="1712192"/>
                  <a:pt x="1712192" y="0"/>
                  <a:pt x="3824288" y="0"/>
                </a:cubicBezTo>
                <a:close/>
              </a:path>
            </a:pathLst>
          </a:custGeom>
          <a:gradFill flip="none" rotWithShape="1">
            <a:gsLst>
              <a:gs pos="30000">
                <a:srgbClr val="004CC0"/>
              </a:gs>
              <a:gs pos="79000">
                <a:srgbClr val="0084B4"/>
              </a:gs>
            </a:gsLst>
            <a:lin ang="4800000" scaled="1"/>
          </a:gradFill>
        </p:spPr>
      </p:sp>
      <p:sp>
        <p:nvSpPr>
          <p:cNvPr id="19" name="Text 16"/>
          <p:cNvSpPr/>
          <p:nvPr/>
        </p:nvSpPr>
        <p:spPr>
          <a:xfrm>
            <a:off x="6295131" y="1899285"/>
            <a:ext cx="5896869" cy="495871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0" name="Shape 17"/>
          <p:cNvSpPr/>
          <p:nvPr/>
        </p:nvSpPr>
        <p:spPr>
          <a:xfrm>
            <a:off x="10586534" y="732719"/>
            <a:ext cx="127370" cy="127370"/>
          </a:xfrm>
          <a:prstGeom prst="ellipse">
            <a:avLst/>
          </a:prstGeom>
          <a:solidFill>
            <a:srgbClr val="000000">
              <a:alpha val="0"/>
            </a:srgbClr>
          </a:solidFill>
          <a:ln w="9525">
            <a:solidFill>
              <a:srgbClr val="004CC0"/>
            </a:solidFill>
            <a:prstDash val="solid"/>
          </a:ln>
        </p:spPr>
      </p:sp>
      <p:sp>
        <p:nvSpPr>
          <p:cNvPr id="21" name="Text 18"/>
          <p:cNvSpPr/>
          <p:nvPr/>
        </p:nvSpPr>
        <p:spPr>
          <a:xfrm>
            <a:off x="10586534" y="732719"/>
            <a:ext cx="127370" cy="12737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2" name="Shape 19"/>
          <p:cNvSpPr/>
          <p:nvPr/>
        </p:nvSpPr>
        <p:spPr>
          <a:xfrm>
            <a:off x="10824716" y="732719"/>
            <a:ext cx="127370" cy="127370"/>
          </a:xfrm>
          <a:prstGeom prst="ellipse">
            <a:avLst/>
          </a:prstGeom>
          <a:solidFill>
            <a:srgbClr val="004CC0"/>
          </a:solidFill>
          <a:ln w="9525">
            <a:solidFill>
              <a:srgbClr val="004CC0"/>
            </a:solidFill>
            <a:prstDash val="solid"/>
          </a:ln>
        </p:spPr>
      </p:sp>
      <p:sp>
        <p:nvSpPr>
          <p:cNvPr id="23" name="Text 20"/>
          <p:cNvSpPr/>
          <p:nvPr/>
        </p:nvSpPr>
        <p:spPr>
          <a:xfrm>
            <a:off x="10824716" y="732719"/>
            <a:ext cx="127370" cy="12737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4" name="Shape 21"/>
          <p:cNvSpPr/>
          <p:nvPr/>
        </p:nvSpPr>
        <p:spPr>
          <a:xfrm>
            <a:off x="11064171" y="732719"/>
            <a:ext cx="127370" cy="127370"/>
          </a:xfrm>
          <a:prstGeom prst="ellipse">
            <a:avLst/>
          </a:prstGeom>
          <a:solidFill>
            <a:srgbClr val="000000">
              <a:alpha val="0"/>
            </a:srgbClr>
          </a:solidFill>
          <a:ln w="9525">
            <a:solidFill>
              <a:srgbClr val="004CC0"/>
            </a:solidFill>
            <a:prstDash val="solid"/>
          </a:ln>
        </p:spPr>
      </p:sp>
      <p:sp>
        <p:nvSpPr>
          <p:cNvPr id="25" name="Text 22"/>
          <p:cNvSpPr/>
          <p:nvPr/>
        </p:nvSpPr>
        <p:spPr>
          <a:xfrm>
            <a:off x="11064171" y="732719"/>
            <a:ext cx="127370" cy="12737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6" name="Shape 23"/>
          <p:cNvSpPr/>
          <p:nvPr/>
        </p:nvSpPr>
        <p:spPr>
          <a:xfrm>
            <a:off x="11302353" y="732719"/>
            <a:ext cx="127370" cy="127370"/>
          </a:xfrm>
          <a:prstGeom prst="ellipse">
            <a:avLst/>
          </a:prstGeom>
          <a:solidFill>
            <a:srgbClr val="004CC0"/>
          </a:solidFill>
          <a:ln w="9525">
            <a:solidFill>
              <a:srgbClr val="004CC0"/>
            </a:solidFill>
            <a:prstDash val="solid"/>
          </a:ln>
        </p:spPr>
      </p:sp>
      <p:sp>
        <p:nvSpPr>
          <p:cNvPr id="27" name="Text 24"/>
          <p:cNvSpPr/>
          <p:nvPr/>
        </p:nvSpPr>
        <p:spPr>
          <a:xfrm>
            <a:off x="11302353" y="732719"/>
            <a:ext cx="127370" cy="12737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8" name="Text 25"/>
          <p:cNvSpPr/>
          <p:nvPr/>
        </p:nvSpPr>
        <p:spPr>
          <a:xfrm>
            <a:off x="672465" y="3212465"/>
            <a:ext cx="5298440" cy="1015663"/>
          </a:xfrm>
          <a:prstGeom prst="rect">
            <a:avLst/>
          </a:prstGeom>
          <a:noFill/>
        </p:spPr>
        <p:txBody>
          <a:bodyPr wrap="square" lIns="91440" tIns="45720" rIns="91440" bIns="45720" rtlCol="0" anchor="t">
            <a:spAutoFit/>
          </a:bodyPr>
          <a:lstStyle/>
          <a:p>
            <a:pPr marL="0" indent="0" algn="l">
              <a:lnSpc>
                <a:spcPct val="100000"/>
              </a:lnSpc>
              <a:buNone/>
            </a:pPr>
            <a:r>
              <a:rPr lang="en-US" sz="6000" dirty="0" err="1" smtClean="0">
                <a:solidFill>
                  <a:srgbClr val="FFFFFF"/>
                </a:solidFill>
                <a:latin typeface="MiSans" pitchFamily="34" charset="-122"/>
                <a:ea typeface="MiSans" pitchFamily="34" charset="-122"/>
                <a:cs typeface="MiSans" pitchFamily="34" charset="-120"/>
              </a:rPr>
              <a:t>感谢您的</a:t>
            </a:r>
            <a:r>
              <a:rPr lang="zh-CN" altLang="en-US" sz="6000" dirty="0" smtClean="0">
                <a:solidFill>
                  <a:srgbClr val="FFFFFF"/>
                </a:solidFill>
                <a:latin typeface="MiSans" pitchFamily="34" charset="-122"/>
                <a:ea typeface="MiSans" pitchFamily="34" charset="-122"/>
                <a:cs typeface="MiSans" pitchFamily="34" charset="-120"/>
              </a:rPr>
              <a:t>聆听</a:t>
            </a:r>
            <a:endParaRPr lang="en-US" sz="1600" dirty="0"/>
          </a:p>
        </p:txBody>
      </p:sp>
      <p:pic>
        <p:nvPicPr>
          <p:cNvPr id="29" name="Image 1" descr="https://kimi-img.moonshot.cn/pub/slides/slides_tmpl/image/25-06-01-00:19:39-d0tio6s75iks2gau4idg.png"/>
          <p:cNvPicPr>
            <a:picLocks noChangeAspect="1"/>
          </p:cNvPicPr>
          <p:nvPr/>
        </p:nvPicPr>
        <p:blipFill>
          <a:blip r:embed="rId2"/>
          <a:stretch>
            <a:fillRect/>
          </a:stretch>
        </p:blipFill>
        <p:spPr>
          <a:xfrm>
            <a:off x="6071870" y="0"/>
            <a:ext cx="6120130" cy="6858000"/>
          </a:xfrm>
          <a:prstGeom prst="rect">
            <a:avLst/>
          </a:prstGeom>
        </p:spPr>
      </p:pic>
      <p:sp>
        <p:nvSpPr>
          <p:cNvPr id="30" name="Shape 26"/>
          <p:cNvSpPr/>
          <p:nvPr/>
        </p:nvSpPr>
        <p:spPr>
          <a:xfrm>
            <a:off x="0" y="5358130"/>
            <a:ext cx="12106275" cy="860425"/>
          </a:xfrm>
          <a:prstGeom prst="rect">
            <a:avLst/>
          </a:prstGeom>
          <a:gradFill flip="none" rotWithShape="1">
            <a:gsLst>
              <a:gs pos="0">
                <a:srgbClr val="FFFFFF">
                  <a:alpha val="50000"/>
                </a:srgbClr>
              </a:gs>
              <a:gs pos="55000">
                <a:srgbClr val="FFFFFF">
                  <a:alpha val="30000"/>
                </a:srgbClr>
              </a:gs>
              <a:gs pos="100000">
                <a:srgbClr val="FFFFFF">
                  <a:alpha val="0"/>
                </a:srgbClr>
              </a:gs>
            </a:gsLst>
            <a:lin ang="0" scaled="1"/>
          </a:gradFill>
        </p:spPr>
      </p:sp>
      <p:sp>
        <p:nvSpPr>
          <p:cNvPr id="31" name="Text 27"/>
          <p:cNvSpPr/>
          <p:nvPr/>
        </p:nvSpPr>
        <p:spPr>
          <a:xfrm>
            <a:off x="0" y="5358130"/>
            <a:ext cx="12106275" cy="86042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2" name="Shape 28"/>
          <p:cNvSpPr/>
          <p:nvPr/>
        </p:nvSpPr>
        <p:spPr>
          <a:xfrm rot="5400000">
            <a:off x="11222990" y="5725160"/>
            <a:ext cx="159385" cy="137795"/>
          </a:xfrm>
          <a:prstGeom prst="triangle">
            <a:avLst/>
          </a:prstGeom>
          <a:solidFill>
            <a:srgbClr val="00B0F0"/>
          </a:solidFill>
        </p:spPr>
      </p:sp>
      <p:sp>
        <p:nvSpPr>
          <p:cNvPr id="33" name="Text 29"/>
          <p:cNvSpPr/>
          <p:nvPr/>
        </p:nvSpPr>
        <p:spPr>
          <a:xfrm rot="5400000">
            <a:off x="11222990" y="5725160"/>
            <a:ext cx="159385" cy="13779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4" name="Shape 30"/>
          <p:cNvSpPr/>
          <p:nvPr/>
        </p:nvSpPr>
        <p:spPr>
          <a:xfrm rot="5400000" flipV="1">
            <a:off x="10981690" y="5725160"/>
            <a:ext cx="159385" cy="137795"/>
          </a:xfrm>
          <a:prstGeom prst="triangle">
            <a:avLst/>
          </a:prstGeom>
          <a:solidFill>
            <a:srgbClr val="00B0F0"/>
          </a:solidFill>
        </p:spPr>
      </p:sp>
      <p:sp>
        <p:nvSpPr>
          <p:cNvPr id="35" name="Text 31"/>
          <p:cNvSpPr/>
          <p:nvPr/>
        </p:nvSpPr>
        <p:spPr>
          <a:xfrm rot="5400000">
            <a:off x="10981690" y="5725160"/>
            <a:ext cx="159385" cy="13779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6" name="Shape 32"/>
          <p:cNvSpPr/>
          <p:nvPr/>
        </p:nvSpPr>
        <p:spPr>
          <a:xfrm>
            <a:off x="1858645" y="5788660"/>
            <a:ext cx="7811770" cy="0"/>
          </a:xfrm>
          <a:prstGeom prst="line">
            <a:avLst/>
          </a:prstGeom>
          <a:noFill/>
          <a:ln w="12700">
            <a:solidFill>
              <a:srgbClr val="004CC0"/>
            </a:solidFill>
            <a:prstDash val="solid"/>
            <a:headEnd type="none"/>
            <a:tailEnd type="none"/>
          </a:ln>
        </p:spPr>
      </p:sp>
      <p:sp>
        <p:nvSpPr>
          <p:cNvPr id="37" name="Shape 33"/>
          <p:cNvSpPr/>
          <p:nvPr/>
        </p:nvSpPr>
        <p:spPr>
          <a:xfrm rot="5400000">
            <a:off x="969010" y="5621655"/>
            <a:ext cx="400050" cy="285750"/>
          </a:xfrm>
          <a:prstGeom prst="triangle">
            <a:avLst/>
          </a:prstGeom>
          <a:solidFill>
            <a:srgbClr val="004CC0"/>
          </a:solidFill>
        </p:spPr>
      </p:sp>
      <p:sp>
        <p:nvSpPr>
          <p:cNvPr id="38" name="Text 34"/>
          <p:cNvSpPr/>
          <p:nvPr/>
        </p:nvSpPr>
        <p:spPr>
          <a:xfrm rot="5400000">
            <a:off x="969010" y="5621655"/>
            <a:ext cx="400050" cy="28575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9" name="Shape 35"/>
          <p:cNvSpPr/>
          <p:nvPr/>
        </p:nvSpPr>
        <p:spPr>
          <a:xfrm rot="5400000">
            <a:off x="1362710" y="5621655"/>
            <a:ext cx="400050" cy="285750"/>
          </a:xfrm>
          <a:prstGeom prst="triangle">
            <a:avLst/>
          </a:prstGeom>
          <a:solidFill>
            <a:srgbClr val="004CC0"/>
          </a:solidFill>
        </p:spPr>
      </p:sp>
      <p:sp>
        <p:nvSpPr>
          <p:cNvPr id="40" name="Text 36"/>
          <p:cNvSpPr/>
          <p:nvPr/>
        </p:nvSpPr>
        <p:spPr>
          <a:xfrm rot="5400000">
            <a:off x="1362710" y="5621655"/>
            <a:ext cx="400050" cy="28575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2" name="Text 38"/>
          <p:cNvSpPr/>
          <p:nvPr/>
        </p:nvSpPr>
        <p:spPr>
          <a:xfrm>
            <a:off x="810341" y="4438015"/>
            <a:ext cx="2059142" cy="4387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3" name="Text 39"/>
          <p:cNvSpPr/>
          <p:nvPr/>
        </p:nvSpPr>
        <p:spPr>
          <a:xfrm>
            <a:off x="714374" y="4488561"/>
            <a:ext cx="2613025" cy="523220"/>
          </a:xfrm>
          <a:prstGeom prst="rect">
            <a:avLst/>
          </a:prstGeom>
          <a:noFill/>
        </p:spPr>
        <p:txBody>
          <a:bodyPr wrap="square" lIns="91440" tIns="45720" rIns="91440" bIns="45720" rtlCol="0" anchor="t">
            <a:spAutoFit/>
          </a:bodyPr>
          <a:lstStyle/>
          <a:p>
            <a:pPr marL="0" indent="0" algn="ctr">
              <a:lnSpc>
                <a:spcPct val="100000"/>
              </a:lnSpc>
              <a:buNone/>
            </a:pPr>
            <a:r>
              <a:rPr lang="zh-CN" altLang="en-US" sz="2800" dirty="0" smtClean="0">
                <a:solidFill>
                  <a:srgbClr val="000000"/>
                </a:solidFill>
                <a:latin typeface="MiSans" pitchFamily="34" charset="-122"/>
                <a:ea typeface="MiSans" pitchFamily="34" charset="-122"/>
                <a:cs typeface="MiSans" pitchFamily="34" charset="-120"/>
              </a:rPr>
              <a:t>主讲</a:t>
            </a:r>
            <a:r>
              <a:rPr lang="en-US" sz="2800" dirty="0" smtClean="0">
                <a:solidFill>
                  <a:srgbClr val="000000"/>
                </a:solidFill>
                <a:latin typeface="MiSans" pitchFamily="34" charset="-122"/>
                <a:ea typeface="MiSans" pitchFamily="34" charset="-122"/>
                <a:cs typeface="MiSans" pitchFamily="34" charset="-120"/>
              </a:rPr>
              <a:t>人:</a:t>
            </a:r>
            <a:r>
              <a:rPr lang="zh-CN" altLang="en-US" sz="2800" dirty="0" smtClean="0">
                <a:solidFill>
                  <a:srgbClr val="000000"/>
                </a:solidFill>
                <a:latin typeface="MiSans" pitchFamily="34" charset="-122"/>
                <a:ea typeface="MiSans" pitchFamily="34" charset="-122"/>
                <a:cs typeface="MiSans" pitchFamily="34" charset="-120"/>
              </a:rPr>
              <a:t>孙雅楠</a:t>
            </a:r>
            <a:endParaRPr lang="en-US" sz="2400" dirty="0"/>
          </a:p>
        </p:txBody>
      </p:sp>
      <p:sp>
        <p:nvSpPr>
          <p:cNvPr id="45" name="Text 41"/>
          <p:cNvSpPr/>
          <p:nvPr/>
        </p:nvSpPr>
        <p:spPr>
          <a:xfrm>
            <a:off x="2969341" y="4438015"/>
            <a:ext cx="2059142" cy="438785"/>
          </a:xfrm>
          <a:prstGeom prst="rect">
            <a:avLst/>
          </a:prstGeom>
          <a:noFill/>
        </p:spPr>
        <p:txBody>
          <a:bodyPr wrap="square" lIns="45720" tIns="91440" rIns="91440" bIns="45720" rtlCol="0" anchor="ctr"/>
          <a:lstStyle/>
          <a:p>
            <a:pPr marL="0" indent="0">
              <a:lnSpc>
                <a:spcPct val="100000"/>
              </a:lnSpc>
              <a:buNone/>
            </a:pP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7" name="Shape 5"/>
          <p:cNvSpPr/>
          <p:nvPr/>
        </p:nvSpPr>
        <p:spPr>
          <a:xfrm>
            <a:off x="-27940" y="-8890"/>
            <a:ext cx="12247880" cy="6875780"/>
          </a:xfrm>
          <a:prstGeom prst="rect">
            <a:avLst/>
          </a:prstGeom>
          <a:solidFill>
            <a:srgbClr val="FFFFFF"/>
          </a:solidFill>
        </p:spPr>
      </p:sp>
      <p:sp>
        <p:nvSpPr>
          <p:cNvPr id="8" name="Text 6"/>
          <p:cNvSpPr/>
          <p:nvPr/>
        </p:nvSpPr>
        <p:spPr>
          <a:xfrm>
            <a:off x="-27940" y="-8890"/>
            <a:ext cx="12247880" cy="68757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a:off x="-27940" y="5430520"/>
            <a:ext cx="12247880" cy="1427480"/>
          </a:xfrm>
          <a:prstGeom prst="rect">
            <a:avLst/>
          </a:prstGeom>
          <a:solidFill>
            <a:srgbClr val="004CC0"/>
          </a:solidFill>
        </p:spPr>
      </p:sp>
      <p:sp>
        <p:nvSpPr>
          <p:cNvPr id="10" name="Text 8"/>
          <p:cNvSpPr/>
          <p:nvPr/>
        </p:nvSpPr>
        <p:spPr>
          <a:xfrm>
            <a:off x="-27940" y="5430520"/>
            <a:ext cx="12247880" cy="1427480"/>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11" name="Image 0" descr="https://kimi-img.moonshot.cn/pub/slides/slides_tmpl/image/25-06-01-00:18:56-d0tins475iks2gau4i00.png"/>
          <p:cNvPicPr>
            <a:picLocks noChangeAspect="1"/>
          </p:cNvPicPr>
          <p:nvPr/>
        </p:nvPicPr>
        <p:blipFill>
          <a:blip r:embed="rId1"/>
          <a:srcRect/>
          <a:stretch>
            <a:fillRect/>
          </a:stretch>
        </p:blipFill>
        <p:spPr>
          <a:xfrm>
            <a:off x="4070350" y="816217"/>
            <a:ext cx="4013200" cy="584200"/>
          </a:xfrm>
          <a:prstGeom prst="rect">
            <a:avLst/>
          </a:prstGeom>
        </p:spPr>
      </p:pic>
      <p:sp>
        <p:nvSpPr>
          <p:cNvPr id="12" name="Text 9"/>
          <p:cNvSpPr/>
          <p:nvPr/>
        </p:nvSpPr>
        <p:spPr>
          <a:xfrm>
            <a:off x="3028950" y="939800"/>
            <a:ext cx="6096000" cy="1025525"/>
          </a:xfrm>
          <a:prstGeom prst="rect">
            <a:avLst/>
          </a:prstGeom>
          <a:noFill/>
        </p:spPr>
        <p:txBody>
          <a:bodyPr wrap="square" lIns="91440" tIns="45720" rIns="91440" bIns="45720" rtlCol="0" anchor="t">
            <a:spAutoFit/>
          </a:bodyPr>
          <a:lstStyle/>
          <a:p>
            <a:pPr marL="0" indent="0" algn="ctr">
              <a:lnSpc>
                <a:spcPct val="100000"/>
              </a:lnSpc>
              <a:buNone/>
            </a:pPr>
            <a:r>
              <a:rPr lang="en-US" sz="6600" b="1" dirty="0">
                <a:solidFill>
                  <a:srgbClr val="333333"/>
                </a:solidFill>
                <a:latin typeface="MiSans" pitchFamily="34" charset="-122"/>
                <a:ea typeface="MiSans" pitchFamily="34" charset="-122"/>
                <a:cs typeface="MiSans" pitchFamily="34" charset="-120"/>
              </a:rPr>
              <a:t>目录</a:t>
            </a:r>
            <a:endParaRPr lang="en-US" sz="1600" dirty="0"/>
          </a:p>
        </p:txBody>
      </p:sp>
      <p:sp>
        <p:nvSpPr>
          <p:cNvPr id="13" name="Text 10"/>
          <p:cNvSpPr/>
          <p:nvPr/>
        </p:nvSpPr>
        <p:spPr>
          <a:xfrm>
            <a:off x="8405473" y="2387304"/>
            <a:ext cx="3190994" cy="1858056"/>
          </a:xfrm>
          <a:prstGeom prst="rect">
            <a:avLst/>
          </a:prstGeom>
          <a:noFill/>
        </p:spPr>
        <p:txBody>
          <a:bodyPr wrap="square" lIns="91440" tIns="45720" rIns="91440" bIns="45720" rtlCol="0" anchor="t"/>
          <a:lstStyle/>
          <a:p>
            <a:pPr marL="0" indent="0" algn="ctr">
              <a:lnSpc>
                <a:spcPct val="100000"/>
              </a:lnSpc>
              <a:buNone/>
            </a:pPr>
            <a:r>
              <a:rPr lang="en-US" sz="9000" dirty="0">
                <a:solidFill>
                  <a:srgbClr val="004CC0"/>
                </a:solidFill>
                <a:latin typeface="MiSans" pitchFamily="34" charset="-122"/>
                <a:ea typeface="MiSans" pitchFamily="34" charset="-122"/>
                <a:cs typeface="MiSans" pitchFamily="34" charset="-120"/>
              </a:rPr>
              <a:t>03</a:t>
            </a:r>
            <a:endParaRPr lang="en-US" sz="1600" dirty="0"/>
          </a:p>
        </p:txBody>
      </p:sp>
      <p:sp>
        <p:nvSpPr>
          <p:cNvPr id="14" name="Text 11"/>
          <p:cNvSpPr/>
          <p:nvPr/>
        </p:nvSpPr>
        <p:spPr>
          <a:xfrm>
            <a:off x="597535" y="2387304"/>
            <a:ext cx="3190994" cy="1858056"/>
          </a:xfrm>
          <a:prstGeom prst="rect">
            <a:avLst/>
          </a:prstGeom>
          <a:noFill/>
        </p:spPr>
        <p:txBody>
          <a:bodyPr wrap="square" lIns="91440" tIns="45720" rIns="91440" bIns="45720" rtlCol="0" anchor="t"/>
          <a:lstStyle/>
          <a:p>
            <a:pPr marL="0" indent="0" algn="ctr">
              <a:lnSpc>
                <a:spcPct val="100000"/>
              </a:lnSpc>
              <a:buNone/>
            </a:pPr>
            <a:r>
              <a:rPr lang="en-US" sz="9000" dirty="0">
                <a:solidFill>
                  <a:srgbClr val="004CC0"/>
                </a:solidFill>
                <a:latin typeface="MiSans" pitchFamily="34" charset="-122"/>
                <a:ea typeface="MiSans" pitchFamily="34" charset="-122"/>
                <a:cs typeface="MiSans" pitchFamily="34" charset="-120"/>
              </a:rPr>
              <a:t>01</a:t>
            </a:r>
            <a:endParaRPr lang="en-US" sz="1600" dirty="0"/>
          </a:p>
        </p:txBody>
      </p:sp>
      <p:sp>
        <p:nvSpPr>
          <p:cNvPr id="15" name="Text 12"/>
          <p:cNvSpPr/>
          <p:nvPr/>
        </p:nvSpPr>
        <p:spPr>
          <a:xfrm>
            <a:off x="4501138" y="2387304"/>
            <a:ext cx="3190994" cy="1858056"/>
          </a:xfrm>
          <a:prstGeom prst="rect">
            <a:avLst/>
          </a:prstGeom>
          <a:noFill/>
        </p:spPr>
        <p:txBody>
          <a:bodyPr wrap="square" lIns="91440" tIns="45720" rIns="91440" bIns="45720" rtlCol="0" anchor="t"/>
          <a:lstStyle/>
          <a:p>
            <a:pPr marL="0" indent="0" algn="ctr">
              <a:lnSpc>
                <a:spcPct val="100000"/>
              </a:lnSpc>
              <a:buNone/>
            </a:pPr>
            <a:r>
              <a:rPr lang="en-US" sz="9000" dirty="0">
                <a:solidFill>
                  <a:srgbClr val="004CC0"/>
                </a:solidFill>
                <a:latin typeface="MiSans" pitchFamily="34" charset="-122"/>
                <a:ea typeface="MiSans" pitchFamily="34" charset="-122"/>
                <a:cs typeface="MiSans" pitchFamily="34" charset="-120"/>
              </a:rPr>
              <a:t>02</a:t>
            </a:r>
            <a:endParaRPr lang="en-US" sz="1600" dirty="0"/>
          </a:p>
        </p:txBody>
      </p:sp>
      <p:sp>
        <p:nvSpPr>
          <p:cNvPr id="16" name="Text 13"/>
          <p:cNvSpPr/>
          <p:nvPr/>
        </p:nvSpPr>
        <p:spPr>
          <a:xfrm>
            <a:off x="8405473" y="3934958"/>
            <a:ext cx="3190994" cy="1522625"/>
          </a:xfrm>
          <a:prstGeom prst="rect">
            <a:avLst/>
          </a:prstGeom>
          <a:noFill/>
        </p:spPr>
        <p:txBody>
          <a:bodyPr wrap="square" lIns="0" tIns="0" rIns="0" bIns="0" rtlCol="0" anchor="t"/>
          <a:lstStyle/>
          <a:p>
            <a:pPr marL="0" indent="0" algn="ctr">
              <a:lnSpc>
                <a:spcPct val="110000"/>
              </a:lnSpc>
              <a:buNone/>
            </a:pPr>
            <a:r>
              <a:rPr lang="en-US" sz="2400" dirty="0">
                <a:solidFill>
                  <a:srgbClr val="000000"/>
                </a:solidFill>
                <a:latin typeface="MiSans" pitchFamily="34" charset="-122"/>
                <a:ea typeface="MiSans" pitchFamily="34" charset="-122"/>
                <a:cs typeface="MiSans" pitchFamily="34" charset="-120"/>
              </a:rPr>
              <a:t>消防专业规定</a:t>
            </a:r>
            <a:endParaRPr lang="en-US" sz="1600" dirty="0"/>
          </a:p>
        </p:txBody>
      </p:sp>
      <p:sp>
        <p:nvSpPr>
          <p:cNvPr id="17" name="Text 14"/>
          <p:cNvSpPr/>
          <p:nvPr/>
        </p:nvSpPr>
        <p:spPr>
          <a:xfrm>
            <a:off x="597535" y="3934958"/>
            <a:ext cx="3190994" cy="1522625"/>
          </a:xfrm>
          <a:prstGeom prst="rect">
            <a:avLst/>
          </a:prstGeom>
          <a:noFill/>
        </p:spPr>
        <p:txBody>
          <a:bodyPr wrap="square" lIns="0" tIns="0" rIns="0" bIns="0" rtlCol="0" anchor="t"/>
          <a:lstStyle/>
          <a:p>
            <a:pPr marL="0" indent="0" algn="ctr">
              <a:lnSpc>
                <a:spcPct val="110000"/>
              </a:lnSpc>
              <a:buNone/>
            </a:pPr>
            <a:r>
              <a:rPr lang="en-US" sz="2400" dirty="0">
                <a:solidFill>
                  <a:srgbClr val="000000"/>
                </a:solidFill>
                <a:latin typeface="MiSans" pitchFamily="34" charset="-122"/>
                <a:ea typeface="MiSans" pitchFamily="34" charset="-122"/>
                <a:cs typeface="MiSans" pitchFamily="34" charset="-120"/>
              </a:rPr>
              <a:t>暖通专业规定</a:t>
            </a:r>
            <a:endParaRPr lang="en-US" sz="1600" dirty="0"/>
          </a:p>
        </p:txBody>
      </p:sp>
      <p:sp>
        <p:nvSpPr>
          <p:cNvPr id="18" name="Text 15"/>
          <p:cNvSpPr/>
          <p:nvPr/>
        </p:nvSpPr>
        <p:spPr>
          <a:xfrm>
            <a:off x="4501138" y="3934958"/>
            <a:ext cx="3190994" cy="1522625"/>
          </a:xfrm>
          <a:prstGeom prst="rect">
            <a:avLst/>
          </a:prstGeom>
          <a:noFill/>
        </p:spPr>
        <p:txBody>
          <a:bodyPr wrap="square" lIns="0" tIns="0" rIns="0" bIns="0" rtlCol="0" anchor="t"/>
          <a:lstStyle/>
          <a:p>
            <a:pPr marL="0" indent="0" algn="ctr">
              <a:lnSpc>
                <a:spcPct val="110000"/>
              </a:lnSpc>
              <a:buNone/>
            </a:pPr>
            <a:r>
              <a:rPr lang="en-US" sz="2400" dirty="0">
                <a:solidFill>
                  <a:srgbClr val="000000"/>
                </a:solidFill>
                <a:latin typeface="MiSans" pitchFamily="34" charset="-122"/>
                <a:ea typeface="MiSans" pitchFamily="34" charset="-122"/>
                <a:cs typeface="MiSans" pitchFamily="34" charset="-120"/>
              </a:rPr>
              <a:t>土建专业规定</a:t>
            </a:r>
            <a:endParaRPr lang="en-US" sz="1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04-d0tinu475iks2gau4i20.png"/>
          <p:cNvPicPr>
            <a:picLocks noChangeAspect="1"/>
          </p:cNvPicPr>
          <p:nvPr/>
        </p:nvPicPr>
        <p:blipFill>
          <a:blip r:embed="rId1"/>
          <a:stretch>
            <a:fillRect/>
          </a:stretch>
        </p:blipFill>
        <p:spPr>
          <a:xfrm>
            <a:off x="0" y="0"/>
            <a:ext cx="12203430" cy="6842760"/>
          </a:xfrm>
          <a:prstGeom prst="rect">
            <a:avLst/>
          </a:prstGeom>
        </p:spPr>
      </p:pic>
      <p:sp>
        <p:nvSpPr>
          <p:cNvPr id="8" name="Shape 5"/>
          <p:cNvSpPr/>
          <p:nvPr/>
        </p:nvSpPr>
        <p:spPr>
          <a:xfrm>
            <a:off x="-27940" y="-8890"/>
            <a:ext cx="12247880" cy="6875780"/>
          </a:xfrm>
          <a:prstGeom prst="rect">
            <a:avLst/>
          </a:prstGeom>
          <a:solidFill>
            <a:srgbClr val="1D3EBF">
              <a:alpha val="94902"/>
            </a:srgbClr>
          </a:solidFill>
        </p:spPr>
      </p:sp>
      <p:sp>
        <p:nvSpPr>
          <p:cNvPr id="9" name="Text 6"/>
          <p:cNvSpPr/>
          <p:nvPr/>
        </p:nvSpPr>
        <p:spPr>
          <a:xfrm>
            <a:off x="-27940" y="-8890"/>
            <a:ext cx="12247880" cy="68757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Text 7"/>
          <p:cNvSpPr/>
          <p:nvPr/>
        </p:nvSpPr>
        <p:spPr>
          <a:xfrm>
            <a:off x="4060825" y="2246630"/>
            <a:ext cx="6873875" cy="920750"/>
          </a:xfrm>
          <a:prstGeom prst="rect">
            <a:avLst/>
          </a:prstGeom>
          <a:noFill/>
        </p:spPr>
        <p:txBody>
          <a:bodyPr wrap="square" lIns="91440" tIns="45720" rIns="91440" bIns="45720" rtlCol="0" anchor="t">
            <a:spAutoFit/>
          </a:bodyPr>
          <a:lstStyle/>
          <a:p>
            <a:pPr marL="0" indent="0" algn="l">
              <a:lnSpc>
                <a:spcPct val="100000"/>
              </a:lnSpc>
              <a:buNone/>
            </a:pPr>
            <a:r>
              <a:rPr lang="en-US" sz="6000" dirty="0" err="1" smtClean="0">
                <a:solidFill>
                  <a:srgbClr val="FFFFFF"/>
                </a:solidFill>
                <a:latin typeface="MiSans" pitchFamily="34" charset="-122"/>
                <a:ea typeface="MiSans" pitchFamily="34" charset="-122"/>
                <a:cs typeface="MiSans" pitchFamily="34" charset="-120"/>
              </a:rPr>
              <a:t>暖通专业规定</a:t>
            </a:r>
            <a:endParaRPr lang="en-US" sz="1600" dirty="0"/>
          </a:p>
        </p:txBody>
      </p:sp>
      <p:sp>
        <p:nvSpPr>
          <p:cNvPr id="11" name="Shape 8"/>
          <p:cNvSpPr/>
          <p:nvPr/>
        </p:nvSpPr>
        <p:spPr>
          <a:xfrm>
            <a:off x="3870960" y="2246630"/>
            <a:ext cx="0" cy="1938020"/>
          </a:xfrm>
          <a:prstGeom prst="line">
            <a:avLst/>
          </a:prstGeom>
          <a:noFill/>
          <a:ln w="19050">
            <a:solidFill>
              <a:srgbClr val="FFFFFF"/>
            </a:solidFill>
            <a:prstDash val="solid"/>
            <a:headEnd type="none"/>
            <a:tailEnd type="none"/>
          </a:ln>
        </p:spPr>
      </p:sp>
      <p:sp>
        <p:nvSpPr>
          <p:cNvPr id="12" name="Text 9"/>
          <p:cNvSpPr/>
          <p:nvPr/>
        </p:nvSpPr>
        <p:spPr>
          <a:xfrm>
            <a:off x="941705" y="2068830"/>
            <a:ext cx="2804160" cy="2130425"/>
          </a:xfrm>
          <a:prstGeom prst="rect">
            <a:avLst/>
          </a:prstGeom>
          <a:noFill/>
        </p:spPr>
        <p:txBody>
          <a:bodyPr wrap="square" lIns="91440" tIns="45720" rIns="91440" bIns="45720" rtlCol="0" anchor="t">
            <a:spAutoFit/>
          </a:bodyPr>
          <a:lstStyle/>
          <a:p>
            <a:pPr marL="0" indent="0" algn="r">
              <a:lnSpc>
                <a:spcPct val="100000"/>
              </a:lnSpc>
              <a:buNone/>
            </a:pPr>
            <a:r>
              <a:rPr lang="en-US" sz="13800" dirty="0">
                <a:solidFill>
                  <a:srgbClr val="FFFFFF"/>
                </a:solidFill>
                <a:latin typeface="MiSans" pitchFamily="34" charset="-122"/>
                <a:ea typeface="MiSans" pitchFamily="34" charset="-122"/>
                <a:cs typeface="MiSans" pitchFamily="34" charset="-120"/>
              </a:rPr>
              <a:t>01</a:t>
            </a:r>
            <a:endParaRPr lang="en-US" sz="1600" dirty="0"/>
          </a:p>
        </p:txBody>
      </p:sp>
      <p:sp>
        <p:nvSpPr>
          <p:cNvPr id="13" name="Shape 10"/>
          <p:cNvSpPr/>
          <p:nvPr/>
        </p:nvSpPr>
        <p:spPr>
          <a:xfrm rot="2100000">
            <a:off x="9042400" y="3636645"/>
            <a:ext cx="3905250" cy="3905250"/>
          </a:xfrm>
          <a:custGeom>
            <a:avLst/>
            <a:gdLst/>
            <a:ahLst/>
            <a:cxnLst/>
            <a:rect l="l" t="t" r="r" b="b"/>
            <a:pathLst>
              <a:path w="3905250" h="3905250">
                <a:moveTo>
                  <a:pt x="1430788" y="3837117"/>
                </a:moveTo>
                <a:cubicBezTo>
                  <a:pt x="1430788" y="3837117"/>
                  <a:pt x="1430788" y="3837117"/>
                  <a:pt x="2474458" y="3837117"/>
                </a:cubicBezTo>
                <a:cubicBezTo>
                  <a:pt x="2310071" y="3882540"/>
                  <a:pt x="2134213" y="3905250"/>
                  <a:pt x="1950712" y="3905250"/>
                </a:cubicBezTo>
                <a:cubicBezTo>
                  <a:pt x="1771033" y="3905250"/>
                  <a:pt x="1595175" y="3882540"/>
                  <a:pt x="1430788" y="3837117"/>
                </a:cubicBezTo>
                <a:close/>
                <a:moveTo>
                  <a:pt x="972440" y="3642011"/>
                </a:moveTo>
                <a:lnTo>
                  <a:pt x="2929711" y="3642011"/>
                </a:lnTo>
                <a:cubicBezTo>
                  <a:pt x="2849588" y="3687305"/>
                  <a:pt x="2769465" y="3728823"/>
                  <a:pt x="2681713" y="3762792"/>
                </a:cubicBezTo>
                <a:cubicBezTo>
                  <a:pt x="2681713" y="3762792"/>
                  <a:pt x="2681713" y="3762792"/>
                  <a:pt x="1216621" y="3762792"/>
                </a:cubicBezTo>
                <a:cubicBezTo>
                  <a:pt x="1132685" y="3728823"/>
                  <a:pt x="1048746" y="3687305"/>
                  <a:pt x="972440" y="3642011"/>
                </a:cubicBezTo>
                <a:close/>
                <a:moveTo>
                  <a:pt x="696812" y="3450000"/>
                </a:moveTo>
                <a:lnTo>
                  <a:pt x="3205340" y="3450000"/>
                </a:lnTo>
                <a:cubicBezTo>
                  <a:pt x="3151885" y="3491759"/>
                  <a:pt x="3098432" y="3529723"/>
                  <a:pt x="3044977" y="3567684"/>
                </a:cubicBezTo>
                <a:cubicBezTo>
                  <a:pt x="3044977" y="3567684"/>
                  <a:pt x="3044977" y="3567684"/>
                  <a:pt x="857175" y="3567684"/>
                </a:cubicBezTo>
                <a:cubicBezTo>
                  <a:pt x="799902" y="3529723"/>
                  <a:pt x="746447" y="3491759"/>
                  <a:pt x="696812" y="3450000"/>
                </a:cubicBezTo>
                <a:close/>
                <a:moveTo>
                  <a:pt x="498608" y="3254891"/>
                </a:moveTo>
                <a:lnTo>
                  <a:pt x="3403544" y="3254891"/>
                </a:lnTo>
                <a:cubicBezTo>
                  <a:pt x="3365373" y="3297474"/>
                  <a:pt x="3327199" y="3340057"/>
                  <a:pt x="3285209" y="3378769"/>
                </a:cubicBezTo>
                <a:cubicBezTo>
                  <a:pt x="3285209" y="3378769"/>
                  <a:pt x="3285209" y="3378769"/>
                  <a:pt x="616943" y="3378769"/>
                </a:cubicBezTo>
                <a:cubicBezTo>
                  <a:pt x="574953" y="3340057"/>
                  <a:pt x="532964" y="3297474"/>
                  <a:pt x="498608" y="3254891"/>
                </a:cubicBezTo>
                <a:close/>
                <a:moveTo>
                  <a:pt x="346856" y="3065979"/>
                </a:moveTo>
                <a:lnTo>
                  <a:pt x="3558390" y="3065979"/>
                </a:lnTo>
                <a:cubicBezTo>
                  <a:pt x="3527840" y="3107736"/>
                  <a:pt x="3501110" y="3145699"/>
                  <a:pt x="3466742" y="3183663"/>
                </a:cubicBezTo>
                <a:cubicBezTo>
                  <a:pt x="3466742" y="3183663"/>
                  <a:pt x="3466742" y="3183663"/>
                  <a:pt x="434687" y="3183663"/>
                </a:cubicBezTo>
                <a:cubicBezTo>
                  <a:pt x="404137" y="3145699"/>
                  <a:pt x="373587" y="3107736"/>
                  <a:pt x="346856" y="3065979"/>
                </a:cubicBezTo>
                <a:close/>
                <a:moveTo>
                  <a:pt x="229172" y="2870870"/>
                </a:moveTo>
                <a:lnTo>
                  <a:pt x="3676074" y="2870870"/>
                </a:lnTo>
                <a:cubicBezTo>
                  <a:pt x="3653171" y="2912388"/>
                  <a:pt x="3630268" y="2953907"/>
                  <a:pt x="3603548" y="2991652"/>
                </a:cubicBezTo>
                <a:cubicBezTo>
                  <a:pt x="3603548" y="2991652"/>
                  <a:pt x="3603548" y="2991652"/>
                  <a:pt x="297881" y="2991652"/>
                </a:cubicBezTo>
                <a:cubicBezTo>
                  <a:pt x="274978" y="2953907"/>
                  <a:pt x="252075" y="2912388"/>
                  <a:pt x="229172" y="2870870"/>
                </a:cubicBezTo>
                <a:close/>
                <a:moveTo>
                  <a:pt x="136264" y="2678859"/>
                </a:moveTo>
                <a:lnTo>
                  <a:pt x="3762788" y="2678859"/>
                </a:lnTo>
                <a:cubicBezTo>
                  <a:pt x="3747519" y="2716821"/>
                  <a:pt x="3728432" y="2758580"/>
                  <a:pt x="3709345" y="2796543"/>
                </a:cubicBezTo>
                <a:cubicBezTo>
                  <a:pt x="3709345" y="2796543"/>
                  <a:pt x="3709345" y="2796543"/>
                  <a:pt x="189707" y="2796543"/>
                </a:cubicBezTo>
                <a:cubicBezTo>
                  <a:pt x="170620" y="2758580"/>
                  <a:pt x="155351" y="2716821"/>
                  <a:pt x="136264" y="2678859"/>
                </a:cubicBezTo>
                <a:close/>
                <a:moveTo>
                  <a:pt x="71229" y="2483753"/>
                </a:moveTo>
                <a:lnTo>
                  <a:pt x="3830923" y="2483753"/>
                </a:lnTo>
                <a:cubicBezTo>
                  <a:pt x="3819472" y="2526335"/>
                  <a:pt x="3804205" y="2568918"/>
                  <a:pt x="3788937" y="2607631"/>
                </a:cubicBezTo>
                <a:cubicBezTo>
                  <a:pt x="3788937" y="2607631"/>
                  <a:pt x="3788937" y="2607631"/>
                  <a:pt x="109399" y="2607631"/>
                </a:cubicBezTo>
                <a:cubicBezTo>
                  <a:pt x="94130" y="2568918"/>
                  <a:pt x="82680" y="2526335"/>
                  <a:pt x="71229" y="2483753"/>
                </a:cubicBezTo>
                <a:close/>
                <a:moveTo>
                  <a:pt x="24774" y="2294838"/>
                </a:moveTo>
                <a:lnTo>
                  <a:pt x="3874279" y="2294838"/>
                </a:lnTo>
                <a:cubicBezTo>
                  <a:pt x="3866641" y="2332799"/>
                  <a:pt x="3859004" y="2374559"/>
                  <a:pt x="3851364" y="2412522"/>
                </a:cubicBezTo>
                <a:cubicBezTo>
                  <a:pt x="3851364" y="2412522"/>
                  <a:pt x="3851364" y="2412522"/>
                  <a:pt x="51506" y="2412522"/>
                </a:cubicBezTo>
                <a:cubicBezTo>
                  <a:pt x="43868" y="2374559"/>
                  <a:pt x="32411" y="2332799"/>
                  <a:pt x="24774" y="2294838"/>
                </a:cubicBezTo>
                <a:close/>
                <a:moveTo>
                  <a:pt x="3096" y="2099731"/>
                </a:moveTo>
                <a:lnTo>
                  <a:pt x="3902152" y="2099731"/>
                </a:lnTo>
                <a:cubicBezTo>
                  <a:pt x="3898334" y="2141249"/>
                  <a:pt x="3894515" y="2182769"/>
                  <a:pt x="3886877" y="2220513"/>
                </a:cubicBezTo>
                <a:cubicBezTo>
                  <a:pt x="3886877" y="2220513"/>
                  <a:pt x="3886877" y="2220513"/>
                  <a:pt x="18371" y="2220513"/>
                </a:cubicBezTo>
                <a:cubicBezTo>
                  <a:pt x="10733" y="2182769"/>
                  <a:pt x="6916" y="2141249"/>
                  <a:pt x="3096" y="2099731"/>
                </a:cubicBezTo>
                <a:close/>
                <a:moveTo>
                  <a:pt x="0" y="1907721"/>
                </a:moveTo>
                <a:cubicBezTo>
                  <a:pt x="0" y="1907721"/>
                  <a:pt x="0" y="1907721"/>
                  <a:pt x="3905250" y="1907721"/>
                </a:cubicBezTo>
                <a:cubicBezTo>
                  <a:pt x="3905250" y="1923204"/>
                  <a:pt x="3905250" y="1934818"/>
                  <a:pt x="3905250" y="1950304"/>
                </a:cubicBezTo>
                <a:cubicBezTo>
                  <a:pt x="3905250" y="1977403"/>
                  <a:pt x="3905250" y="2004500"/>
                  <a:pt x="3905250" y="2031599"/>
                </a:cubicBezTo>
                <a:cubicBezTo>
                  <a:pt x="3905250" y="2031599"/>
                  <a:pt x="3905250" y="2031599"/>
                  <a:pt x="0" y="2031599"/>
                </a:cubicBezTo>
                <a:cubicBezTo>
                  <a:pt x="0" y="2004500"/>
                  <a:pt x="0" y="1977403"/>
                  <a:pt x="0" y="1950304"/>
                </a:cubicBezTo>
                <a:cubicBezTo>
                  <a:pt x="0" y="1934818"/>
                  <a:pt x="0" y="1923204"/>
                  <a:pt x="0" y="1907721"/>
                </a:cubicBezTo>
                <a:close/>
                <a:moveTo>
                  <a:pt x="10733" y="1712612"/>
                </a:moveTo>
                <a:lnTo>
                  <a:pt x="3890695" y="1712612"/>
                </a:lnTo>
                <a:cubicBezTo>
                  <a:pt x="3898334" y="1755195"/>
                  <a:pt x="3898334" y="1793907"/>
                  <a:pt x="3902152" y="1836490"/>
                </a:cubicBezTo>
                <a:cubicBezTo>
                  <a:pt x="3902152" y="1836490"/>
                  <a:pt x="3902152" y="1836490"/>
                  <a:pt x="3096" y="1836490"/>
                </a:cubicBezTo>
                <a:cubicBezTo>
                  <a:pt x="3096" y="1793907"/>
                  <a:pt x="6916" y="1755195"/>
                  <a:pt x="10733" y="1712612"/>
                </a:cubicBezTo>
                <a:close/>
                <a:moveTo>
                  <a:pt x="44578" y="1523699"/>
                </a:moveTo>
                <a:lnTo>
                  <a:pt x="3857574" y="1523699"/>
                </a:lnTo>
                <a:cubicBezTo>
                  <a:pt x="3865207" y="1561444"/>
                  <a:pt x="3872841" y="1602962"/>
                  <a:pt x="3880474" y="1644481"/>
                </a:cubicBezTo>
                <a:cubicBezTo>
                  <a:pt x="3880474" y="1644481"/>
                  <a:pt x="3880474" y="1644481"/>
                  <a:pt x="21678" y="1644481"/>
                </a:cubicBezTo>
                <a:cubicBezTo>
                  <a:pt x="29311" y="1602962"/>
                  <a:pt x="36945" y="1561444"/>
                  <a:pt x="44578" y="1523699"/>
                </a:cubicBezTo>
                <a:close/>
                <a:moveTo>
                  <a:pt x="99389" y="1328591"/>
                </a:moveTo>
                <a:lnTo>
                  <a:pt x="3805859" y="1328591"/>
                </a:lnTo>
                <a:cubicBezTo>
                  <a:pt x="3817310" y="1370108"/>
                  <a:pt x="3828762" y="1407853"/>
                  <a:pt x="3840213" y="1449373"/>
                </a:cubicBezTo>
                <a:cubicBezTo>
                  <a:pt x="3840213" y="1449373"/>
                  <a:pt x="3840213" y="1449373"/>
                  <a:pt x="65035" y="1449373"/>
                </a:cubicBezTo>
                <a:cubicBezTo>
                  <a:pt x="72669" y="1407853"/>
                  <a:pt x="87938" y="1370108"/>
                  <a:pt x="99389" y="1328591"/>
                </a:cubicBezTo>
                <a:close/>
                <a:moveTo>
                  <a:pt x="173517" y="1136580"/>
                </a:moveTo>
                <a:lnTo>
                  <a:pt x="3724814" y="1136580"/>
                </a:lnTo>
                <a:cubicBezTo>
                  <a:pt x="3743906" y="1175293"/>
                  <a:pt x="3762999" y="1217875"/>
                  <a:pt x="3778274" y="1260458"/>
                </a:cubicBezTo>
                <a:cubicBezTo>
                  <a:pt x="3778274" y="1260458"/>
                  <a:pt x="3778274" y="1260458"/>
                  <a:pt x="123876" y="1260458"/>
                </a:cubicBezTo>
                <a:cubicBezTo>
                  <a:pt x="139151" y="1217875"/>
                  <a:pt x="154424" y="1175293"/>
                  <a:pt x="173517" y="1136580"/>
                </a:cubicBezTo>
                <a:close/>
                <a:moveTo>
                  <a:pt x="279293" y="941474"/>
                </a:moveTo>
                <a:lnTo>
                  <a:pt x="3626673" y="941474"/>
                </a:lnTo>
                <a:cubicBezTo>
                  <a:pt x="3649574" y="984056"/>
                  <a:pt x="3672475" y="1022769"/>
                  <a:pt x="3691560" y="1065351"/>
                </a:cubicBezTo>
                <a:cubicBezTo>
                  <a:pt x="3691560" y="1065351"/>
                  <a:pt x="3691560" y="1065351"/>
                  <a:pt x="210590" y="1065351"/>
                </a:cubicBezTo>
                <a:cubicBezTo>
                  <a:pt x="233491" y="1022769"/>
                  <a:pt x="256392" y="984056"/>
                  <a:pt x="279293" y="941474"/>
                </a:cubicBezTo>
                <a:close/>
                <a:moveTo>
                  <a:pt x="412943" y="752559"/>
                </a:moveTo>
                <a:lnTo>
                  <a:pt x="3492305" y="752559"/>
                </a:lnTo>
                <a:cubicBezTo>
                  <a:pt x="3522832" y="790304"/>
                  <a:pt x="3553359" y="831821"/>
                  <a:pt x="3580070" y="873341"/>
                </a:cubicBezTo>
                <a:cubicBezTo>
                  <a:pt x="3580070" y="873341"/>
                  <a:pt x="3580070" y="873341"/>
                  <a:pt x="325179" y="873341"/>
                </a:cubicBezTo>
                <a:cubicBezTo>
                  <a:pt x="351889" y="831821"/>
                  <a:pt x="382416" y="790304"/>
                  <a:pt x="412943" y="752559"/>
                </a:cubicBezTo>
                <a:close/>
                <a:moveTo>
                  <a:pt x="582189" y="560548"/>
                </a:moveTo>
                <a:cubicBezTo>
                  <a:pt x="582189" y="560548"/>
                  <a:pt x="582189" y="560548"/>
                  <a:pt x="3319963" y="560548"/>
                </a:cubicBezTo>
                <a:cubicBezTo>
                  <a:pt x="3358147" y="598509"/>
                  <a:pt x="3396330" y="636473"/>
                  <a:pt x="3434514" y="678232"/>
                </a:cubicBezTo>
                <a:cubicBezTo>
                  <a:pt x="3434514" y="678232"/>
                  <a:pt x="3434514" y="678232"/>
                  <a:pt x="467638" y="678232"/>
                </a:cubicBezTo>
                <a:cubicBezTo>
                  <a:pt x="502004" y="636473"/>
                  <a:pt x="540188" y="598509"/>
                  <a:pt x="582189" y="560548"/>
                </a:cubicBezTo>
                <a:close/>
                <a:moveTo>
                  <a:pt x="808618" y="365442"/>
                </a:moveTo>
                <a:lnTo>
                  <a:pt x="3092810" y="365442"/>
                </a:lnTo>
                <a:cubicBezTo>
                  <a:pt x="3146286" y="404154"/>
                  <a:pt x="3195943" y="446737"/>
                  <a:pt x="3245599" y="489319"/>
                </a:cubicBezTo>
                <a:cubicBezTo>
                  <a:pt x="3245599" y="489319"/>
                  <a:pt x="3245599" y="489319"/>
                  <a:pt x="659649" y="489319"/>
                </a:cubicBezTo>
                <a:cubicBezTo>
                  <a:pt x="705486" y="446737"/>
                  <a:pt x="758962" y="404154"/>
                  <a:pt x="808618" y="365442"/>
                </a:cubicBezTo>
                <a:close/>
                <a:moveTo>
                  <a:pt x="1141891" y="176527"/>
                </a:moveTo>
                <a:lnTo>
                  <a:pt x="2760259" y="176527"/>
                </a:lnTo>
                <a:cubicBezTo>
                  <a:pt x="2840413" y="210692"/>
                  <a:pt x="2912935" y="248655"/>
                  <a:pt x="2985456" y="294211"/>
                </a:cubicBezTo>
                <a:cubicBezTo>
                  <a:pt x="2985456" y="294211"/>
                  <a:pt x="2985456" y="294211"/>
                  <a:pt x="916695" y="294211"/>
                </a:cubicBezTo>
                <a:cubicBezTo>
                  <a:pt x="989215" y="248655"/>
                  <a:pt x="1065553" y="210692"/>
                  <a:pt x="1141891" y="176527"/>
                </a:cubicBezTo>
                <a:close/>
                <a:moveTo>
                  <a:pt x="1949526" y="0"/>
                </a:moveTo>
                <a:cubicBezTo>
                  <a:pt x="2171061" y="0"/>
                  <a:pt x="2381136" y="34067"/>
                  <a:pt x="2579754" y="102200"/>
                </a:cubicBezTo>
                <a:cubicBezTo>
                  <a:pt x="2579754" y="102200"/>
                  <a:pt x="2579754" y="102200"/>
                  <a:pt x="1319298" y="102200"/>
                </a:cubicBezTo>
                <a:cubicBezTo>
                  <a:pt x="1517916" y="34067"/>
                  <a:pt x="1731811" y="0"/>
                  <a:pt x="1949526" y="0"/>
                </a:cubicBezTo>
                <a:close/>
              </a:path>
            </a:pathLst>
          </a:custGeom>
          <a:gradFill flip="none" rotWithShape="1">
            <a:gsLst>
              <a:gs pos="0">
                <a:srgbClr val="00B0F0">
                  <a:alpha val="34000"/>
                </a:srgbClr>
              </a:gs>
              <a:gs pos="76000">
                <a:srgbClr val="00B0F0">
                  <a:alpha val="3000"/>
                </a:srgbClr>
              </a:gs>
            </a:gsLst>
            <a:lin ang="0" scaled="1"/>
          </a:gradFill>
        </p:spPr>
      </p:sp>
      <p:sp>
        <p:nvSpPr>
          <p:cNvPr id="14" name="Text 11"/>
          <p:cNvSpPr/>
          <p:nvPr/>
        </p:nvSpPr>
        <p:spPr>
          <a:xfrm rot="2100000">
            <a:off x="9042400" y="3636645"/>
            <a:ext cx="3905250" cy="390525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5" name="Shape 12"/>
          <p:cNvSpPr/>
          <p:nvPr/>
        </p:nvSpPr>
        <p:spPr>
          <a:xfrm rot="16680000">
            <a:off x="-121920" y="-71120"/>
            <a:ext cx="2160270" cy="1989455"/>
          </a:xfrm>
          <a:custGeom>
            <a:avLst/>
            <a:gdLst/>
            <a:ahLst/>
            <a:cxnLst/>
            <a:rect l="l" t="t" r="r" b="b"/>
            <a:pathLst>
              <a:path w="2160270" h="1989455">
                <a:moveTo>
                  <a:pt x="0" y="404000"/>
                </a:moveTo>
                <a:cubicBezTo>
                  <a:pt x="-4270" y="299551"/>
                  <a:pt x="25291" y="106748"/>
                  <a:pt x="30218" y="95252"/>
                </a:cubicBezTo>
                <a:lnTo>
                  <a:pt x="672683" y="0"/>
                </a:lnTo>
                <a:cubicBezTo>
                  <a:pt x="623742" y="90325"/>
                  <a:pt x="580057" y="311376"/>
                  <a:pt x="587283" y="404000"/>
                </a:cubicBezTo>
                <a:cubicBezTo>
                  <a:pt x="570204" y="964345"/>
                  <a:pt x="1083255" y="1415972"/>
                  <a:pt x="1585468" y="1402177"/>
                </a:cubicBezTo>
                <a:cubicBezTo>
                  <a:pt x="1754953" y="1415643"/>
                  <a:pt x="2006223" y="1319406"/>
                  <a:pt x="2070272" y="1276707"/>
                </a:cubicBezTo>
                <a:lnTo>
                  <a:pt x="2160270" y="1882050"/>
                </a:lnTo>
                <a:cubicBezTo>
                  <a:pt x="2022974" y="1946756"/>
                  <a:pt x="1709297" y="1997995"/>
                  <a:pt x="1585468" y="1989455"/>
                </a:cubicBezTo>
                <a:cubicBezTo>
                  <a:pt x="695675" y="2016717"/>
                  <a:pt x="-21678" y="1202147"/>
                  <a:pt x="0" y="404000"/>
                </a:cubicBezTo>
                <a:close/>
              </a:path>
            </a:pathLst>
          </a:custGeom>
          <a:gradFill flip="none" rotWithShape="1">
            <a:gsLst>
              <a:gs pos="0">
                <a:srgbClr val="00B0F0">
                  <a:alpha val="34000"/>
                </a:srgbClr>
              </a:gs>
              <a:gs pos="76000">
                <a:srgbClr val="00B0F0">
                  <a:alpha val="0"/>
                </a:srgbClr>
              </a:gs>
            </a:gsLst>
            <a:lin ang="16200000" scaled="1"/>
          </a:gradFill>
        </p:spPr>
      </p:sp>
      <p:sp>
        <p:nvSpPr>
          <p:cNvPr id="16" name="Text 13"/>
          <p:cNvSpPr/>
          <p:nvPr/>
        </p:nvSpPr>
        <p:spPr>
          <a:xfrm rot="16680000">
            <a:off x="-121920" y="-71120"/>
            <a:ext cx="2160270" cy="198945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7" name="Shape 14"/>
          <p:cNvSpPr/>
          <p:nvPr/>
        </p:nvSpPr>
        <p:spPr>
          <a:xfrm rot="17460000">
            <a:off x="10614660" y="325120"/>
            <a:ext cx="1136650" cy="1136650"/>
          </a:xfrm>
          <a:prstGeom prst="ellipse">
            <a:avLst/>
          </a:prstGeom>
          <a:gradFill flip="none" rotWithShape="1">
            <a:gsLst>
              <a:gs pos="0">
                <a:srgbClr val="00B0F0">
                  <a:alpha val="34000"/>
                </a:srgbClr>
              </a:gs>
              <a:gs pos="76000">
                <a:srgbClr val="00B0F0">
                  <a:alpha val="3000"/>
                </a:srgbClr>
              </a:gs>
            </a:gsLst>
            <a:lin ang="0" scaled="1"/>
          </a:gradFill>
        </p:spPr>
      </p:sp>
      <p:sp>
        <p:nvSpPr>
          <p:cNvPr id="18" name="Text 15"/>
          <p:cNvSpPr/>
          <p:nvPr/>
        </p:nvSpPr>
        <p:spPr>
          <a:xfrm rot="17460000">
            <a:off x="10614660" y="325120"/>
            <a:ext cx="1136650" cy="113665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9" name="Shape 16"/>
          <p:cNvSpPr/>
          <p:nvPr/>
        </p:nvSpPr>
        <p:spPr>
          <a:xfrm rot="17460000" flipH="1" flipV="1">
            <a:off x="811530" y="5401945"/>
            <a:ext cx="3069590" cy="3069590"/>
          </a:xfrm>
          <a:prstGeom prst="ellipse">
            <a:avLst/>
          </a:prstGeom>
          <a:gradFill flip="none" rotWithShape="1">
            <a:gsLst>
              <a:gs pos="0">
                <a:srgbClr val="00B0F0">
                  <a:alpha val="34000"/>
                </a:srgbClr>
              </a:gs>
              <a:gs pos="76000">
                <a:srgbClr val="00B0F0">
                  <a:alpha val="3000"/>
                </a:srgbClr>
              </a:gs>
            </a:gsLst>
            <a:lin ang="0" scaled="1"/>
          </a:gradFill>
        </p:spPr>
      </p:sp>
      <p:sp>
        <p:nvSpPr>
          <p:cNvPr id="20" name="Text 17"/>
          <p:cNvSpPr/>
          <p:nvPr/>
        </p:nvSpPr>
        <p:spPr>
          <a:xfrm rot="17460000">
            <a:off x="811530" y="5401945"/>
            <a:ext cx="3069590" cy="3069590"/>
          </a:xfrm>
          <a:prstGeom prst="rect">
            <a:avLst/>
          </a:prstGeom>
          <a:noFill/>
        </p:spPr>
        <p:txBody>
          <a:bodyPr wrap="square" lIns="45720" tIns="91440" rIns="91440" bIns="45720" rtlCol="0" anchor="t"/>
          <a:lstStyle/>
          <a:p>
            <a:pPr marL="0" indent="0">
              <a:lnSpc>
                <a:spcPct val="100000"/>
              </a:lnSpc>
              <a:buNone/>
            </a:pPr>
            <a:endParaRPr lang="en-US" sz="1600" dirty="0"/>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7" name="Shape 5"/>
          <p:cNvSpPr/>
          <p:nvPr/>
        </p:nvSpPr>
        <p:spPr>
          <a:xfrm flipH="1">
            <a:off x="6098239" y="0"/>
            <a:ext cx="6087733" cy="1800860"/>
          </a:xfrm>
          <a:prstGeom prst="round1Rect">
            <a:avLst>
              <a:gd name="adj" fmla="val 27449"/>
            </a:avLst>
          </a:prstGeom>
          <a:solidFill>
            <a:srgbClr val="004CC0"/>
          </a:solidFill>
          <a:ln w="19050">
            <a:solidFill>
              <a:srgbClr val="004CC0"/>
            </a:solidFill>
            <a:prstDash val="solid"/>
          </a:ln>
        </p:spPr>
      </p:sp>
      <p:sp>
        <p:nvSpPr>
          <p:cNvPr id="8" name="Text 6"/>
          <p:cNvSpPr/>
          <p:nvPr/>
        </p:nvSpPr>
        <p:spPr>
          <a:xfrm>
            <a:off x="6098239" y="0"/>
            <a:ext cx="6087733" cy="18008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a:off x="6668" y="0"/>
            <a:ext cx="6087733" cy="1800860"/>
          </a:xfrm>
          <a:prstGeom prst="round1Rect">
            <a:avLst>
              <a:gd name="adj" fmla="val 27414"/>
            </a:avLst>
          </a:prstGeom>
          <a:solidFill>
            <a:srgbClr val="004CC0"/>
          </a:solidFill>
          <a:ln w="19050">
            <a:solidFill>
              <a:srgbClr val="004CC0"/>
            </a:solidFill>
            <a:prstDash val="solid"/>
          </a:ln>
        </p:spPr>
      </p:sp>
      <p:sp>
        <p:nvSpPr>
          <p:cNvPr id="10" name="Text 8"/>
          <p:cNvSpPr/>
          <p:nvPr/>
        </p:nvSpPr>
        <p:spPr>
          <a:xfrm>
            <a:off x="6668" y="0"/>
            <a:ext cx="6087733" cy="1800860"/>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11" name="Image 0" descr="https://kimi-img.moonshot.cn/pub/slides/slides_tmpl/image/25-06-01-00:19:25-d0tio3c75iks2gau4i80.png"/>
          <p:cNvPicPr>
            <a:picLocks noChangeAspect="1"/>
          </p:cNvPicPr>
          <p:nvPr/>
        </p:nvPicPr>
        <p:blipFill>
          <a:blip r:embed="rId1"/>
          <a:stretch>
            <a:fillRect/>
          </a:stretch>
        </p:blipFill>
        <p:spPr>
          <a:xfrm>
            <a:off x="606425" y="293370"/>
            <a:ext cx="1395730" cy="450850"/>
          </a:xfrm>
          <a:prstGeom prst="rect">
            <a:avLst/>
          </a:prstGeom>
        </p:spPr>
      </p:pic>
      <p:sp>
        <p:nvSpPr>
          <p:cNvPr id="12" name="Shape 9"/>
          <p:cNvSpPr/>
          <p:nvPr/>
        </p:nvSpPr>
        <p:spPr>
          <a:xfrm>
            <a:off x="848360" y="6346190"/>
            <a:ext cx="163338" cy="153035"/>
          </a:xfrm>
          <a:prstGeom prst="rect">
            <a:avLst/>
          </a:prstGeom>
          <a:solidFill>
            <a:srgbClr val="004CC0"/>
          </a:solidFill>
        </p:spPr>
      </p:sp>
      <p:sp>
        <p:nvSpPr>
          <p:cNvPr id="13" name="Text 10"/>
          <p:cNvSpPr/>
          <p:nvPr/>
        </p:nvSpPr>
        <p:spPr>
          <a:xfrm>
            <a:off x="848360"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Shape 11"/>
          <p:cNvSpPr/>
          <p:nvPr/>
        </p:nvSpPr>
        <p:spPr>
          <a:xfrm>
            <a:off x="1122291" y="6346190"/>
            <a:ext cx="163338" cy="153035"/>
          </a:xfrm>
          <a:prstGeom prst="rect">
            <a:avLst/>
          </a:prstGeom>
          <a:solidFill>
            <a:srgbClr val="004CC0"/>
          </a:solidFill>
        </p:spPr>
      </p:sp>
      <p:sp>
        <p:nvSpPr>
          <p:cNvPr id="15" name="Text 12"/>
          <p:cNvSpPr/>
          <p:nvPr/>
        </p:nvSpPr>
        <p:spPr>
          <a:xfrm>
            <a:off x="1122291"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6" name="Shape 13"/>
          <p:cNvSpPr/>
          <p:nvPr/>
        </p:nvSpPr>
        <p:spPr>
          <a:xfrm>
            <a:off x="1396222" y="6346190"/>
            <a:ext cx="163338" cy="153035"/>
          </a:xfrm>
          <a:prstGeom prst="rect">
            <a:avLst/>
          </a:prstGeom>
          <a:solidFill>
            <a:srgbClr val="004CC0"/>
          </a:solidFill>
        </p:spPr>
      </p:sp>
      <p:sp>
        <p:nvSpPr>
          <p:cNvPr id="17" name="Text 14"/>
          <p:cNvSpPr/>
          <p:nvPr/>
        </p:nvSpPr>
        <p:spPr>
          <a:xfrm>
            <a:off x="1396222"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8" name="Text 15"/>
          <p:cNvSpPr/>
          <p:nvPr/>
        </p:nvSpPr>
        <p:spPr>
          <a:xfrm>
            <a:off x="443865" y="756920"/>
            <a:ext cx="9567545" cy="495300"/>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FFFFFF"/>
                </a:solidFill>
                <a:latin typeface="MiSans" pitchFamily="34" charset="-122"/>
                <a:ea typeface="MiSans" pitchFamily="34" charset="-122"/>
                <a:cs typeface="MiSans" pitchFamily="34" charset="-120"/>
              </a:rPr>
              <a:t>事故通风系统设置</a:t>
            </a:r>
            <a:endParaRPr lang="en-US" sz="1600" dirty="0"/>
          </a:p>
        </p:txBody>
      </p:sp>
      <p:sp>
        <p:nvSpPr>
          <p:cNvPr id="19" name="Shape 16"/>
          <p:cNvSpPr/>
          <p:nvPr/>
        </p:nvSpPr>
        <p:spPr>
          <a:xfrm>
            <a:off x="351790" y="191770"/>
            <a:ext cx="76200" cy="1282065"/>
          </a:xfrm>
          <a:prstGeom prst="rect">
            <a:avLst/>
          </a:prstGeom>
          <a:solidFill>
            <a:srgbClr val="FFFFFF"/>
          </a:solidFill>
        </p:spPr>
      </p:sp>
      <p:sp>
        <p:nvSpPr>
          <p:cNvPr id="20" name="Text 17"/>
          <p:cNvSpPr/>
          <p:nvPr/>
        </p:nvSpPr>
        <p:spPr>
          <a:xfrm>
            <a:off x="351790" y="191770"/>
            <a:ext cx="76200" cy="128206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1" name="Shape 18"/>
          <p:cNvSpPr/>
          <p:nvPr/>
        </p:nvSpPr>
        <p:spPr>
          <a:xfrm>
            <a:off x="606426" y="2329203"/>
            <a:ext cx="11001374" cy="3719830"/>
          </a:xfrm>
          <a:prstGeom prst="roundRect">
            <a:avLst>
              <a:gd name="adj" fmla="val 6943"/>
            </a:avLst>
          </a:prstGeom>
          <a:solidFill>
            <a:srgbClr val="004CC0"/>
          </a:solidFill>
        </p:spPr>
      </p:sp>
      <p:sp>
        <p:nvSpPr>
          <p:cNvPr id="22" name="Text 19"/>
          <p:cNvSpPr/>
          <p:nvPr/>
        </p:nvSpPr>
        <p:spPr>
          <a:xfrm>
            <a:off x="915670" y="2287905"/>
            <a:ext cx="10361295" cy="371983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3" name="Shape 20"/>
          <p:cNvSpPr/>
          <p:nvPr/>
        </p:nvSpPr>
        <p:spPr>
          <a:xfrm>
            <a:off x="4034790" y="2055093"/>
            <a:ext cx="3286760" cy="4281170"/>
          </a:xfrm>
          <a:prstGeom prst="roundRect">
            <a:avLst>
              <a:gd name="adj" fmla="val 6943"/>
            </a:avLst>
          </a:prstGeom>
          <a:solidFill>
            <a:srgbClr val="FFFFFF"/>
          </a:solidFill>
          <a:ln w="19050">
            <a:solidFill>
              <a:srgbClr val="004CC0"/>
            </a:solidFill>
            <a:prstDash val="solid"/>
          </a:ln>
        </p:spPr>
      </p:sp>
      <p:sp>
        <p:nvSpPr>
          <p:cNvPr id="24" name="Text 21"/>
          <p:cNvSpPr/>
          <p:nvPr/>
        </p:nvSpPr>
        <p:spPr>
          <a:xfrm>
            <a:off x="4453255" y="2034540"/>
            <a:ext cx="3286760" cy="428117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5" name="Text 22"/>
          <p:cNvSpPr/>
          <p:nvPr/>
        </p:nvSpPr>
        <p:spPr>
          <a:xfrm>
            <a:off x="706438" y="3368675"/>
            <a:ext cx="3092521" cy="2052870"/>
          </a:xfrm>
          <a:prstGeom prst="rect">
            <a:avLst/>
          </a:prstGeom>
          <a:noFill/>
        </p:spPr>
        <p:txBody>
          <a:bodyPr wrap="square" lIns="91440" tIns="45720" rIns="91440" bIns="45720" rtlCol="0" anchor="t">
            <a:spAutoFit/>
          </a:bodyPr>
          <a:lstStyle/>
          <a:p>
            <a:pPr marL="0" indent="0" algn="just">
              <a:lnSpc>
                <a:spcPct val="130000"/>
              </a:lnSpc>
              <a:buNone/>
            </a:pPr>
            <a:r>
              <a:rPr lang="en-US" sz="1400" dirty="0" err="1">
                <a:solidFill>
                  <a:srgbClr val="FFFFFF"/>
                </a:solidFill>
                <a:latin typeface="MiSans" pitchFamily="34" charset="-122"/>
                <a:ea typeface="MiSans" pitchFamily="34" charset="-122"/>
                <a:cs typeface="MiSans" pitchFamily="34" charset="-120"/>
              </a:rPr>
              <a:t>对可能突然放散大量有毒气体、有爆炸危险气体或粉尘的场所，</a:t>
            </a:r>
            <a:r>
              <a:rPr lang="en-US" sz="1400" dirty="0" err="1" smtClean="0">
                <a:solidFill>
                  <a:srgbClr val="FFFFFF"/>
                </a:solidFill>
                <a:latin typeface="MiSans" pitchFamily="34" charset="-122"/>
                <a:ea typeface="MiSans" pitchFamily="34" charset="-122"/>
                <a:cs typeface="MiSans" pitchFamily="34" charset="-120"/>
              </a:rPr>
              <a:t>应根据工艺设计要求设置事故通风系统</a:t>
            </a:r>
            <a:r>
              <a:rPr lang="zh-CN" altLang="en-US" sz="1400" dirty="0" smtClean="0">
                <a:solidFill>
                  <a:srgbClr val="FFFFFF"/>
                </a:solidFill>
                <a:latin typeface="MiSans" pitchFamily="34" charset="-122"/>
                <a:ea typeface="MiSans" pitchFamily="34" charset="-122"/>
                <a:cs typeface="MiSans" pitchFamily="34" charset="-120"/>
              </a:rPr>
              <a:t>。</a:t>
            </a:r>
            <a:endParaRPr lang="en-US" altLang="zh-CN" sz="1400" dirty="0" smtClean="0">
              <a:solidFill>
                <a:srgbClr val="FFFFFF"/>
              </a:solidFill>
              <a:latin typeface="MiSans" pitchFamily="34" charset="-122"/>
              <a:ea typeface="MiSans" pitchFamily="34" charset="-122"/>
              <a:cs typeface="MiSans" pitchFamily="34" charset="-120"/>
            </a:endParaRPr>
          </a:p>
          <a:p>
            <a:pPr marL="0" indent="0" algn="just">
              <a:lnSpc>
                <a:spcPct val="130000"/>
              </a:lnSpc>
              <a:buNone/>
            </a:pPr>
            <a:r>
              <a:rPr lang="zh-CN" altLang="en-US" sz="1400" dirty="0" smtClean="0">
                <a:solidFill>
                  <a:srgbClr val="FFFFFF"/>
                </a:solidFill>
                <a:latin typeface="MiSans" pitchFamily="34" charset="-122"/>
                <a:ea typeface="MiSans" pitchFamily="34" charset="-122"/>
                <a:cs typeface="MiSans" pitchFamily="34" charset="-120"/>
              </a:rPr>
              <a:t>（确保通风系统有效运行）</a:t>
            </a:r>
            <a:endParaRPr lang="en-US" altLang="zh-CN" sz="1400" dirty="0" smtClean="0">
              <a:solidFill>
                <a:srgbClr val="FFFFFF"/>
              </a:solidFill>
              <a:latin typeface="MiSans" pitchFamily="34" charset="-122"/>
              <a:ea typeface="MiSans" pitchFamily="34" charset="-122"/>
              <a:cs typeface="MiSans" pitchFamily="34" charset="-120"/>
            </a:endParaRPr>
          </a:p>
          <a:p>
            <a:pPr algn="just">
              <a:lnSpc>
                <a:spcPct val="130000"/>
              </a:lnSpc>
            </a:pPr>
            <a:r>
              <a:rPr lang="zh-CN" altLang="en-US" sz="1400" dirty="0" smtClean="0">
                <a:solidFill>
                  <a:srgbClr val="FFFFFF"/>
                </a:solidFill>
                <a:latin typeface="MiSans" pitchFamily="34" charset="-122"/>
                <a:ea typeface="MiSans" pitchFamily="34" charset="-122"/>
                <a:cs typeface="MiSans" pitchFamily="34" charset="-120"/>
              </a:rPr>
              <a:t>依据：</a:t>
            </a:r>
            <a:r>
              <a:rPr lang="en-US" altLang="zh-CN" sz="1400" dirty="0" smtClean="0">
                <a:solidFill>
                  <a:srgbClr val="FFFFFF"/>
                </a:solidFill>
                <a:latin typeface="MiSans" pitchFamily="34" charset="-122"/>
                <a:ea typeface="MiSans" pitchFamily="34" charset="-122"/>
                <a:cs typeface="MiSans" pitchFamily="34" charset="-120"/>
              </a:rPr>
              <a:t>《</a:t>
            </a:r>
            <a:r>
              <a:rPr lang="zh-CN" altLang="en-US" sz="1400" dirty="0" smtClean="0">
                <a:solidFill>
                  <a:srgbClr val="FFFFFF"/>
                </a:solidFill>
                <a:latin typeface="MiSans" pitchFamily="34" charset="-122"/>
                <a:ea typeface="MiSans" pitchFamily="34" charset="-122"/>
                <a:cs typeface="MiSans" pitchFamily="34" charset="-120"/>
              </a:rPr>
              <a:t>工业建筑供暖通风与空气调节设计规范</a:t>
            </a:r>
            <a:r>
              <a:rPr lang="en-US" altLang="zh-CN" sz="1400" dirty="0" smtClean="0">
                <a:solidFill>
                  <a:srgbClr val="FFFFFF"/>
                </a:solidFill>
                <a:latin typeface="MiSans" pitchFamily="34" charset="-122"/>
                <a:ea typeface="MiSans" pitchFamily="34" charset="-122"/>
                <a:cs typeface="MiSans" pitchFamily="34" charset="-120"/>
              </a:rPr>
              <a:t>》GB50019-2015</a:t>
            </a:r>
            <a:r>
              <a:rPr lang="zh-CN" altLang="en-US" sz="1400" dirty="0" smtClean="0">
                <a:solidFill>
                  <a:srgbClr val="FFFFFF"/>
                </a:solidFill>
                <a:latin typeface="MiSans" pitchFamily="34" charset="-122"/>
                <a:ea typeface="MiSans" pitchFamily="34" charset="-122"/>
                <a:cs typeface="MiSans" pitchFamily="34" charset="-120"/>
              </a:rPr>
              <a:t>第</a:t>
            </a:r>
            <a:r>
              <a:rPr lang="en-US" altLang="zh-CN" sz="1400" dirty="0" smtClean="0">
                <a:solidFill>
                  <a:srgbClr val="FFFFFF"/>
                </a:solidFill>
                <a:latin typeface="MiSans" pitchFamily="34" charset="-122"/>
                <a:ea typeface="MiSans" pitchFamily="34" charset="-122"/>
                <a:cs typeface="MiSans" pitchFamily="34" charset="-120"/>
              </a:rPr>
              <a:t>6.4.1</a:t>
            </a:r>
            <a:r>
              <a:rPr lang="zh-CN" altLang="en-US" sz="1400" dirty="0" smtClean="0">
                <a:solidFill>
                  <a:srgbClr val="FFFFFF"/>
                </a:solidFill>
                <a:latin typeface="MiSans" pitchFamily="34" charset="-122"/>
                <a:ea typeface="MiSans" pitchFamily="34" charset="-122"/>
                <a:cs typeface="MiSans" pitchFamily="34" charset="-120"/>
              </a:rPr>
              <a:t>条规定</a:t>
            </a:r>
            <a:r>
              <a:rPr lang="en-US" sz="1400" dirty="0" smtClean="0">
                <a:solidFill>
                  <a:srgbClr val="FFFFFF"/>
                </a:solidFill>
                <a:latin typeface="MiSans" pitchFamily="34" charset="-122"/>
                <a:ea typeface="MiSans" pitchFamily="34" charset="-122"/>
                <a:cs typeface="MiSans" pitchFamily="34" charset="-120"/>
              </a:rPr>
              <a:t>。</a:t>
            </a:r>
            <a:endParaRPr lang="en-US" sz="1600" dirty="0"/>
          </a:p>
        </p:txBody>
      </p:sp>
      <p:sp>
        <p:nvSpPr>
          <p:cNvPr id="26" name="Text 23"/>
          <p:cNvSpPr/>
          <p:nvPr/>
        </p:nvSpPr>
        <p:spPr>
          <a:xfrm>
            <a:off x="1224280" y="2650490"/>
            <a:ext cx="2782570" cy="311150"/>
          </a:xfrm>
          <a:prstGeom prst="rect">
            <a:avLst/>
          </a:prstGeom>
          <a:noFill/>
        </p:spPr>
        <p:txBody>
          <a:bodyPr wrap="square" lIns="91440" tIns="45720" rIns="91440" bIns="45720" rtlCol="0" anchor="t">
            <a:spAutoFit/>
          </a:bodyPr>
          <a:lstStyle/>
          <a:p>
            <a:pPr marL="0" indent="0" algn="just">
              <a:lnSpc>
                <a:spcPct val="100000"/>
              </a:lnSpc>
              <a:buNone/>
            </a:pPr>
            <a:r>
              <a:rPr lang="en-US" sz="2000" dirty="0">
                <a:solidFill>
                  <a:srgbClr val="FFFFFF"/>
                </a:solidFill>
                <a:latin typeface="MiSans" pitchFamily="34" charset="-122"/>
                <a:ea typeface="MiSans" pitchFamily="34" charset="-122"/>
                <a:cs typeface="MiSans" pitchFamily="34" charset="-120"/>
              </a:rPr>
              <a:t>通风系统必要性</a:t>
            </a:r>
            <a:endParaRPr lang="en-US" sz="1600" dirty="0"/>
          </a:p>
        </p:txBody>
      </p:sp>
      <p:sp>
        <p:nvSpPr>
          <p:cNvPr id="27" name="Text 24"/>
          <p:cNvSpPr/>
          <p:nvPr/>
        </p:nvSpPr>
        <p:spPr>
          <a:xfrm>
            <a:off x="7443786" y="2719206"/>
            <a:ext cx="4042411" cy="3189015"/>
          </a:xfrm>
          <a:prstGeom prst="rect">
            <a:avLst/>
          </a:prstGeom>
          <a:noFill/>
        </p:spPr>
        <p:txBody>
          <a:bodyPr wrap="square" lIns="91440" tIns="45720" rIns="91440" bIns="45720" rtlCol="0" anchor="t">
            <a:spAutoFit/>
          </a:bodyPr>
          <a:lstStyle/>
          <a:p>
            <a:pPr algn="just">
              <a:lnSpc>
                <a:spcPct val="130000"/>
              </a:lnSpc>
            </a:pPr>
            <a:r>
              <a:rPr lang="zh-CN" altLang="en-US" sz="1400" dirty="0" smtClean="0">
                <a:solidFill>
                  <a:srgbClr val="FFFFFF"/>
                </a:solidFill>
                <a:latin typeface="MiSans" pitchFamily="34" charset="-122"/>
                <a:ea typeface="MiSans" pitchFamily="34" charset="-122"/>
                <a:cs typeface="MiSans" pitchFamily="34" charset="-120"/>
              </a:rPr>
              <a:t>事故排风的排风口应符合下列规定：</a:t>
            </a:r>
            <a:endParaRPr lang="zh-CN" altLang="en-US" sz="1400" dirty="0" smtClean="0">
              <a:solidFill>
                <a:srgbClr val="FFFFFF"/>
              </a:solidFill>
              <a:latin typeface="MiSans" pitchFamily="34" charset="-122"/>
              <a:ea typeface="MiSans" pitchFamily="34" charset="-122"/>
              <a:cs typeface="MiSans" pitchFamily="34" charset="-120"/>
            </a:endParaRPr>
          </a:p>
          <a:p>
            <a:pPr algn="just">
              <a:lnSpc>
                <a:spcPct val="130000"/>
              </a:lnSpc>
            </a:pPr>
            <a:r>
              <a:rPr lang="zh-CN" altLang="en-US" sz="1400" dirty="0" smtClean="0">
                <a:solidFill>
                  <a:srgbClr val="FFFFFF"/>
                </a:solidFill>
                <a:latin typeface="MiSans" pitchFamily="34" charset="-122"/>
                <a:ea typeface="MiSans" pitchFamily="34" charset="-122"/>
                <a:cs typeface="MiSans" pitchFamily="34" charset="-120"/>
              </a:rPr>
              <a:t>（</a:t>
            </a:r>
            <a:r>
              <a:rPr lang="en-US" altLang="zh-CN" sz="1400" dirty="0" smtClean="0">
                <a:solidFill>
                  <a:srgbClr val="FFFFFF"/>
                </a:solidFill>
                <a:latin typeface="MiSans" pitchFamily="34" charset="-122"/>
                <a:ea typeface="MiSans" pitchFamily="34" charset="-122"/>
                <a:cs typeface="MiSans" pitchFamily="34" charset="-120"/>
              </a:rPr>
              <a:t>1</a:t>
            </a:r>
            <a:r>
              <a:rPr lang="zh-CN" altLang="en-US" sz="1400" dirty="0" smtClean="0">
                <a:solidFill>
                  <a:srgbClr val="FFFFFF"/>
                </a:solidFill>
                <a:latin typeface="MiSans" pitchFamily="34" charset="-122"/>
                <a:ea typeface="MiSans" pitchFamily="34" charset="-122"/>
                <a:cs typeface="MiSans" pitchFamily="34" charset="-120"/>
              </a:rPr>
              <a:t>）不应布置在人员经常停留或经常通行的地点；</a:t>
            </a:r>
            <a:endParaRPr lang="zh-CN" altLang="en-US" sz="1400" dirty="0" smtClean="0">
              <a:solidFill>
                <a:srgbClr val="FFFFFF"/>
              </a:solidFill>
              <a:latin typeface="MiSans" pitchFamily="34" charset="-122"/>
              <a:ea typeface="MiSans" pitchFamily="34" charset="-122"/>
              <a:cs typeface="MiSans" pitchFamily="34" charset="-120"/>
            </a:endParaRPr>
          </a:p>
          <a:p>
            <a:pPr algn="just">
              <a:lnSpc>
                <a:spcPct val="130000"/>
              </a:lnSpc>
            </a:pPr>
            <a:r>
              <a:rPr lang="zh-CN" altLang="en-US" sz="1400" dirty="0" smtClean="0">
                <a:solidFill>
                  <a:srgbClr val="FFFFFF"/>
                </a:solidFill>
                <a:latin typeface="MiSans" pitchFamily="34" charset="-122"/>
                <a:ea typeface="MiSans" pitchFamily="34" charset="-122"/>
                <a:cs typeface="MiSans" pitchFamily="34" charset="-120"/>
              </a:rPr>
              <a:t>（</a:t>
            </a:r>
            <a:r>
              <a:rPr lang="en-US" altLang="zh-CN" sz="1400" dirty="0" smtClean="0">
                <a:solidFill>
                  <a:srgbClr val="FFFFFF"/>
                </a:solidFill>
                <a:latin typeface="MiSans" pitchFamily="34" charset="-122"/>
                <a:ea typeface="MiSans" pitchFamily="34" charset="-122"/>
                <a:cs typeface="MiSans" pitchFamily="34" charset="-120"/>
              </a:rPr>
              <a:t>2</a:t>
            </a:r>
            <a:r>
              <a:rPr lang="zh-CN" altLang="en-US" sz="1400" dirty="0" smtClean="0">
                <a:solidFill>
                  <a:srgbClr val="FFFFFF"/>
                </a:solidFill>
                <a:latin typeface="MiSans" pitchFamily="34" charset="-122"/>
                <a:ea typeface="MiSans" pitchFamily="34" charset="-122"/>
                <a:cs typeface="MiSans" pitchFamily="34" charset="-120"/>
              </a:rPr>
              <a:t>）排风口与机械送风系统的进风口的水平距离不应小于</a:t>
            </a:r>
            <a:r>
              <a:rPr lang="en-US" altLang="zh-CN" sz="1400" dirty="0" smtClean="0">
                <a:solidFill>
                  <a:srgbClr val="FFFFFF"/>
                </a:solidFill>
                <a:latin typeface="MiSans" pitchFamily="34" charset="-122"/>
                <a:ea typeface="MiSans" pitchFamily="34" charset="-122"/>
                <a:cs typeface="MiSans" pitchFamily="34" charset="-120"/>
              </a:rPr>
              <a:t>20m</a:t>
            </a:r>
            <a:r>
              <a:rPr lang="zh-CN" altLang="en-US" sz="1400" dirty="0" smtClean="0">
                <a:solidFill>
                  <a:srgbClr val="FFFFFF"/>
                </a:solidFill>
                <a:latin typeface="MiSans" pitchFamily="34" charset="-122"/>
                <a:ea typeface="MiSans" pitchFamily="34" charset="-122"/>
                <a:cs typeface="MiSans" pitchFamily="34" charset="-120"/>
              </a:rPr>
              <a:t>；当水平距离不足</a:t>
            </a:r>
            <a:r>
              <a:rPr lang="en-US" altLang="zh-CN" sz="1400" dirty="0" smtClean="0">
                <a:solidFill>
                  <a:srgbClr val="FFFFFF"/>
                </a:solidFill>
                <a:latin typeface="MiSans" pitchFamily="34" charset="-122"/>
                <a:ea typeface="MiSans" pitchFamily="34" charset="-122"/>
                <a:cs typeface="MiSans" pitchFamily="34" charset="-120"/>
              </a:rPr>
              <a:t>20m</a:t>
            </a:r>
            <a:r>
              <a:rPr lang="zh-CN" altLang="en-US" sz="1400" dirty="0" smtClean="0">
                <a:solidFill>
                  <a:srgbClr val="FFFFFF"/>
                </a:solidFill>
                <a:latin typeface="MiSans" pitchFamily="34" charset="-122"/>
                <a:ea typeface="MiSans" pitchFamily="34" charset="-122"/>
                <a:cs typeface="MiSans" pitchFamily="34" charset="-120"/>
              </a:rPr>
              <a:t>时，排风口应高于进风口，并不得小于</a:t>
            </a:r>
            <a:r>
              <a:rPr lang="en-US" altLang="zh-CN" sz="1400" dirty="0" smtClean="0">
                <a:solidFill>
                  <a:srgbClr val="FFFFFF"/>
                </a:solidFill>
                <a:latin typeface="MiSans" pitchFamily="34" charset="-122"/>
                <a:ea typeface="MiSans" pitchFamily="34" charset="-122"/>
                <a:cs typeface="MiSans" pitchFamily="34" charset="-120"/>
              </a:rPr>
              <a:t>6m</a:t>
            </a:r>
            <a:r>
              <a:rPr lang="zh-CN" altLang="en-US" sz="1400" dirty="0" smtClean="0">
                <a:solidFill>
                  <a:srgbClr val="FFFFFF"/>
                </a:solidFill>
                <a:latin typeface="MiSans" pitchFamily="34" charset="-122"/>
                <a:ea typeface="MiSans" pitchFamily="34" charset="-122"/>
                <a:cs typeface="MiSans" pitchFamily="34" charset="-120"/>
              </a:rPr>
              <a:t>；</a:t>
            </a:r>
            <a:endParaRPr lang="zh-CN" altLang="en-US" sz="1400" dirty="0" smtClean="0">
              <a:solidFill>
                <a:srgbClr val="FFFFFF"/>
              </a:solidFill>
              <a:latin typeface="MiSans" pitchFamily="34" charset="-122"/>
              <a:ea typeface="MiSans" pitchFamily="34" charset="-122"/>
              <a:cs typeface="MiSans" pitchFamily="34" charset="-120"/>
            </a:endParaRPr>
          </a:p>
          <a:p>
            <a:pPr algn="just">
              <a:lnSpc>
                <a:spcPct val="130000"/>
              </a:lnSpc>
            </a:pPr>
            <a:r>
              <a:rPr lang="zh-CN" altLang="en-US" sz="1400" dirty="0" smtClean="0">
                <a:solidFill>
                  <a:srgbClr val="FFFFFF"/>
                </a:solidFill>
                <a:latin typeface="MiSans" pitchFamily="34" charset="-122"/>
                <a:ea typeface="MiSans" pitchFamily="34" charset="-122"/>
                <a:cs typeface="MiSans" pitchFamily="34" charset="-120"/>
              </a:rPr>
              <a:t>（</a:t>
            </a:r>
            <a:r>
              <a:rPr lang="en-US" altLang="zh-CN" sz="1400" dirty="0" smtClean="0">
                <a:solidFill>
                  <a:srgbClr val="FFFFFF"/>
                </a:solidFill>
                <a:latin typeface="MiSans" pitchFamily="34" charset="-122"/>
                <a:ea typeface="MiSans" pitchFamily="34" charset="-122"/>
                <a:cs typeface="MiSans" pitchFamily="34" charset="-120"/>
              </a:rPr>
              <a:t>3</a:t>
            </a:r>
            <a:r>
              <a:rPr lang="zh-CN" altLang="en-US" sz="1400" dirty="0" smtClean="0">
                <a:solidFill>
                  <a:srgbClr val="FFFFFF"/>
                </a:solidFill>
                <a:latin typeface="MiSans" pitchFamily="34" charset="-122"/>
                <a:ea typeface="MiSans" pitchFamily="34" charset="-122"/>
                <a:cs typeface="MiSans" pitchFamily="34" charset="-120"/>
              </a:rPr>
              <a:t>）当排气中含有可燃气体时，事故通风系统排风口距可能火花溅落地点应大于</a:t>
            </a:r>
            <a:r>
              <a:rPr lang="en-US" altLang="zh-CN" sz="1400" dirty="0" smtClean="0">
                <a:solidFill>
                  <a:srgbClr val="FFFFFF"/>
                </a:solidFill>
                <a:latin typeface="MiSans" pitchFamily="34" charset="-122"/>
                <a:ea typeface="MiSans" pitchFamily="34" charset="-122"/>
                <a:cs typeface="MiSans" pitchFamily="34" charset="-120"/>
              </a:rPr>
              <a:t>20m</a:t>
            </a:r>
            <a:r>
              <a:rPr lang="zh-CN" altLang="en-US" sz="1400" dirty="0" smtClean="0">
                <a:solidFill>
                  <a:srgbClr val="FFFFFF"/>
                </a:solidFill>
                <a:latin typeface="MiSans" pitchFamily="34" charset="-122"/>
                <a:ea typeface="MiSans" pitchFamily="34" charset="-122"/>
                <a:cs typeface="MiSans" pitchFamily="34" charset="-120"/>
              </a:rPr>
              <a:t>；</a:t>
            </a:r>
            <a:endParaRPr lang="zh-CN" altLang="en-US" sz="1400" dirty="0" smtClean="0">
              <a:solidFill>
                <a:srgbClr val="FFFFFF"/>
              </a:solidFill>
              <a:latin typeface="MiSans" pitchFamily="34" charset="-122"/>
              <a:ea typeface="MiSans" pitchFamily="34" charset="-122"/>
              <a:cs typeface="MiSans" pitchFamily="34" charset="-120"/>
            </a:endParaRPr>
          </a:p>
          <a:p>
            <a:pPr algn="just">
              <a:lnSpc>
                <a:spcPct val="130000"/>
              </a:lnSpc>
            </a:pPr>
            <a:r>
              <a:rPr lang="zh-CN" altLang="en-US" sz="1400" dirty="0" smtClean="0">
                <a:solidFill>
                  <a:srgbClr val="FFFFFF"/>
                </a:solidFill>
                <a:latin typeface="MiSans" pitchFamily="34" charset="-122"/>
                <a:ea typeface="MiSans" pitchFamily="34" charset="-122"/>
                <a:cs typeface="MiSans" pitchFamily="34" charset="-120"/>
              </a:rPr>
              <a:t>（</a:t>
            </a:r>
            <a:r>
              <a:rPr lang="en-US" altLang="zh-CN" sz="1400" dirty="0" smtClean="0">
                <a:solidFill>
                  <a:srgbClr val="FFFFFF"/>
                </a:solidFill>
                <a:latin typeface="MiSans" pitchFamily="34" charset="-122"/>
                <a:ea typeface="MiSans" pitchFamily="34" charset="-122"/>
                <a:cs typeface="MiSans" pitchFamily="34" charset="-120"/>
              </a:rPr>
              <a:t>4</a:t>
            </a:r>
            <a:r>
              <a:rPr lang="zh-CN" altLang="en-US" sz="1400" dirty="0" smtClean="0">
                <a:solidFill>
                  <a:srgbClr val="FFFFFF"/>
                </a:solidFill>
                <a:latin typeface="MiSans" pitchFamily="34" charset="-122"/>
                <a:ea typeface="MiSans" pitchFamily="34" charset="-122"/>
                <a:cs typeface="MiSans" pitchFamily="34" charset="-120"/>
              </a:rPr>
              <a:t>）排风口不得朝向室外空气动力阴影区和正压区。（</a:t>
            </a:r>
            <a:r>
              <a:rPr lang="en-US" sz="1400" dirty="0" err="1" smtClean="0">
                <a:solidFill>
                  <a:srgbClr val="FFFFFF"/>
                </a:solidFill>
                <a:latin typeface="MiSans" pitchFamily="34" charset="-122"/>
                <a:ea typeface="MiSans" pitchFamily="34" charset="-122"/>
                <a:cs typeface="MiSans" pitchFamily="34" charset="-120"/>
              </a:rPr>
              <a:t>以保障人员安全</a:t>
            </a:r>
            <a:r>
              <a:rPr lang="en-US" sz="1400" dirty="0" smtClean="0">
                <a:solidFill>
                  <a:srgbClr val="FFFFFF"/>
                </a:solidFill>
                <a:latin typeface="MiSans" pitchFamily="34" charset="-122"/>
                <a:ea typeface="MiSans" pitchFamily="34" charset="-122"/>
                <a:cs typeface="MiSans" pitchFamily="34" charset="-120"/>
              </a:rPr>
              <a:t>。</a:t>
            </a:r>
            <a:r>
              <a:rPr lang="zh-CN" altLang="en-US" sz="1600" dirty="0" smtClean="0">
                <a:solidFill>
                  <a:srgbClr val="FFFFFF"/>
                </a:solidFill>
                <a:latin typeface="MiSans" pitchFamily="34" charset="-122"/>
                <a:ea typeface="MiSans" pitchFamily="34" charset="-122"/>
                <a:cs typeface="MiSans" pitchFamily="34" charset="-120"/>
              </a:rPr>
              <a:t>）</a:t>
            </a:r>
            <a:endParaRPr lang="en-US" altLang="zh-CN" sz="1600" dirty="0" smtClean="0">
              <a:solidFill>
                <a:srgbClr val="FFFFFF"/>
              </a:solidFill>
              <a:latin typeface="MiSans" pitchFamily="34" charset="-122"/>
              <a:ea typeface="MiSans" pitchFamily="34" charset="-122"/>
              <a:cs typeface="MiSans" pitchFamily="34" charset="-120"/>
            </a:endParaRPr>
          </a:p>
          <a:p>
            <a:pPr algn="just">
              <a:lnSpc>
                <a:spcPct val="130000"/>
              </a:lnSpc>
            </a:pPr>
            <a:r>
              <a:rPr lang="zh-CN" altLang="zh-CN" sz="1400" dirty="0">
                <a:solidFill>
                  <a:srgbClr val="FFFFFF"/>
                </a:solidFill>
                <a:latin typeface="MiSans" pitchFamily="34" charset="-122"/>
                <a:ea typeface="MiSans" pitchFamily="34" charset="-122"/>
                <a:cs typeface="MiSans" pitchFamily="34" charset="-120"/>
              </a:rPr>
              <a:t>依据：《工业建筑供暖通风与空气调节设计规范》GB50019-2015第6.4.5条规定</a:t>
            </a:r>
            <a:endParaRPr lang="en-US" sz="1400" dirty="0">
              <a:solidFill>
                <a:srgbClr val="FFFFFF"/>
              </a:solidFill>
              <a:latin typeface="MiSans" pitchFamily="34" charset="-122"/>
              <a:ea typeface="MiSans" pitchFamily="34" charset="-122"/>
              <a:cs typeface="MiSans" pitchFamily="34" charset="-120"/>
            </a:endParaRPr>
          </a:p>
        </p:txBody>
      </p:sp>
      <p:sp>
        <p:nvSpPr>
          <p:cNvPr id="28" name="Text 25"/>
          <p:cNvSpPr/>
          <p:nvPr/>
        </p:nvSpPr>
        <p:spPr>
          <a:xfrm>
            <a:off x="8003540" y="2308543"/>
            <a:ext cx="2782570" cy="311150"/>
          </a:xfrm>
          <a:prstGeom prst="rect">
            <a:avLst/>
          </a:prstGeom>
          <a:noFill/>
        </p:spPr>
        <p:txBody>
          <a:bodyPr wrap="square" lIns="91440" tIns="45720" rIns="91440" bIns="45720" rtlCol="0" anchor="t">
            <a:spAutoFit/>
          </a:bodyPr>
          <a:lstStyle/>
          <a:p>
            <a:pPr marL="0" indent="0" algn="just">
              <a:lnSpc>
                <a:spcPct val="100000"/>
              </a:lnSpc>
              <a:buNone/>
            </a:pPr>
            <a:r>
              <a:rPr lang="en-US" sz="2000" dirty="0">
                <a:solidFill>
                  <a:srgbClr val="FFFFFF"/>
                </a:solidFill>
                <a:latin typeface="MiSans" pitchFamily="34" charset="-122"/>
                <a:ea typeface="MiSans" pitchFamily="34" charset="-122"/>
                <a:cs typeface="MiSans" pitchFamily="34" charset="-120"/>
              </a:rPr>
              <a:t>排风口设置规范</a:t>
            </a:r>
            <a:endParaRPr lang="en-US" sz="1600" dirty="0"/>
          </a:p>
        </p:txBody>
      </p:sp>
      <p:sp>
        <p:nvSpPr>
          <p:cNvPr id="29" name="Text 26"/>
          <p:cNvSpPr/>
          <p:nvPr/>
        </p:nvSpPr>
        <p:spPr>
          <a:xfrm>
            <a:off x="4287520" y="3029205"/>
            <a:ext cx="2781300" cy="2332946"/>
          </a:xfrm>
          <a:prstGeom prst="rect">
            <a:avLst/>
          </a:prstGeom>
          <a:noFill/>
        </p:spPr>
        <p:txBody>
          <a:bodyPr wrap="square" lIns="91440" tIns="45720" rIns="91440" bIns="45720" rtlCol="0" anchor="t">
            <a:spAutoFit/>
          </a:bodyPr>
          <a:lstStyle/>
          <a:p>
            <a:pPr marL="0" indent="0" algn="just">
              <a:lnSpc>
                <a:spcPct val="130000"/>
              </a:lnSpc>
              <a:buNone/>
            </a:pPr>
            <a:r>
              <a:rPr lang="en-US" sz="1400" dirty="0" err="1">
                <a:solidFill>
                  <a:srgbClr val="000000"/>
                </a:solidFill>
                <a:latin typeface="MiSans" pitchFamily="34" charset="-122"/>
                <a:ea typeface="MiSans" pitchFamily="34" charset="-122"/>
                <a:cs typeface="MiSans" pitchFamily="34" charset="-120"/>
              </a:rPr>
              <a:t>事故排风的吸风口应设在有毒气体或爆炸危险性物质放散可能最大或聚集最多的地点。</a:t>
            </a:r>
            <a:r>
              <a:rPr lang="en-US" sz="1400" dirty="0" err="1" smtClean="0">
                <a:solidFill>
                  <a:srgbClr val="000000"/>
                </a:solidFill>
                <a:latin typeface="MiSans" pitchFamily="34" charset="-122"/>
                <a:ea typeface="MiSans" pitchFamily="34" charset="-122"/>
                <a:cs typeface="MiSans" pitchFamily="34" charset="-120"/>
              </a:rPr>
              <a:t>对事故排风的死角处应采取导流措施</a:t>
            </a:r>
            <a:r>
              <a:rPr lang="zh-CN" altLang="en-US" sz="1400" dirty="0" smtClean="0">
                <a:solidFill>
                  <a:srgbClr val="000000"/>
                </a:solidFill>
                <a:latin typeface="MiSans" pitchFamily="34" charset="-122"/>
                <a:ea typeface="MiSans" pitchFamily="34" charset="-122"/>
                <a:cs typeface="MiSans" pitchFamily="34" charset="-120"/>
              </a:rPr>
              <a:t>。（确保通风效果）</a:t>
            </a:r>
            <a:endParaRPr lang="en-US" altLang="zh-CN" sz="1400" dirty="0" smtClean="0">
              <a:solidFill>
                <a:srgbClr val="000000"/>
              </a:solidFill>
              <a:latin typeface="MiSans" pitchFamily="34" charset="-122"/>
              <a:ea typeface="MiSans" pitchFamily="34" charset="-122"/>
              <a:cs typeface="MiSans" pitchFamily="34" charset="-120"/>
            </a:endParaRPr>
          </a:p>
          <a:p>
            <a:pPr algn="just">
              <a:lnSpc>
                <a:spcPct val="130000"/>
              </a:lnSpc>
            </a:pPr>
            <a:r>
              <a:rPr lang="en-US" altLang="zh-CN" sz="1400" dirty="0">
                <a:solidFill>
                  <a:srgbClr val="000000"/>
                </a:solidFill>
                <a:latin typeface="MiSans" pitchFamily="34" charset="-122"/>
                <a:ea typeface="MiSans" pitchFamily="34" charset="-122"/>
                <a:cs typeface="MiSans" pitchFamily="34" charset="-120"/>
              </a:rPr>
              <a:t>《</a:t>
            </a:r>
            <a:r>
              <a:rPr lang="zh-CN" altLang="en-US" sz="1400" dirty="0">
                <a:solidFill>
                  <a:srgbClr val="000000"/>
                </a:solidFill>
                <a:latin typeface="MiSans" pitchFamily="34" charset="-122"/>
                <a:ea typeface="MiSans" pitchFamily="34" charset="-122"/>
                <a:cs typeface="MiSans" pitchFamily="34" charset="-120"/>
              </a:rPr>
              <a:t>工业建筑供暖通风与空气调节设计规范</a:t>
            </a:r>
            <a:r>
              <a:rPr lang="en-US" altLang="zh-CN" sz="1400" dirty="0">
                <a:solidFill>
                  <a:srgbClr val="000000"/>
                </a:solidFill>
                <a:latin typeface="MiSans" pitchFamily="34" charset="-122"/>
                <a:ea typeface="MiSans" pitchFamily="34" charset="-122"/>
                <a:cs typeface="MiSans" pitchFamily="34" charset="-120"/>
              </a:rPr>
              <a:t>》GB50019-2015</a:t>
            </a:r>
            <a:r>
              <a:rPr lang="zh-CN" altLang="en-US" sz="1400" dirty="0">
                <a:solidFill>
                  <a:srgbClr val="000000"/>
                </a:solidFill>
                <a:latin typeface="MiSans" pitchFamily="34" charset="-122"/>
                <a:ea typeface="MiSans" pitchFamily="34" charset="-122"/>
                <a:cs typeface="MiSans" pitchFamily="34" charset="-120"/>
              </a:rPr>
              <a:t>第</a:t>
            </a:r>
            <a:r>
              <a:rPr lang="en-US" altLang="zh-CN" sz="1400" dirty="0">
                <a:solidFill>
                  <a:srgbClr val="000000"/>
                </a:solidFill>
                <a:latin typeface="MiSans" pitchFamily="34" charset="-122"/>
                <a:ea typeface="MiSans" pitchFamily="34" charset="-122"/>
                <a:cs typeface="MiSans" pitchFamily="34" charset="-120"/>
              </a:rPr>
              <a:t>6.4.4</a:t>
            </a:r>
            <a:r>
              <a:rPr lang="zh-CN" altLang="en-US" sz="1400" dirty="0">
                <a:solidFill>
                  <a:srgbClr val="000000"/>
                </a:solidFill>
                <a:latin typeface="MiSans" pitchFamily="34" charset="-122"/>
                <a:ea typeface="MiSans" pitchFamily="34" charset="-122"/>
                <a:cs typeface="MiSans" pitchFamily="34" charset="-120"/>
              </a:rPr>
              <a:t>条规定</a:t>
            </a:r>
            <a:r>
              <a:rPr lang="en-US" sz="1400" dirty="0" smtClean="0">
                <a:solidFill>
                  <a:srgbClr val="000000"/>
                </a:solidFill>
                <a:latin typeface="MiSans" pitchFamily="34" charset="-122"/>
                <a:ea typeface="MiSans" pitchFamily="34" charset="-122"/>
                <a:cs typeface="MiSans" pitchFamily="34" charset="-120"/>
              </a:rPr>
              <a:t>。</a:t>
            </a:r>
            <a:endParaRPr lang="en-US" sz="1600" dirty="0"/>
          </a:p>
        </p:txBody>
      </p:sp>
      <p:sp>
        <p:nvSpPr>
          <p:cNvPr id="30" name="Text 27"/>
          <p:cNvSpPr/>
          <p:nvPr/>
        </p:nvSpPr>
        <p:spPr>
          <a:xfrm>
            <a:off x="4716780" y="2294890"/>
            <a:ext cx="2782570" cy="311150"/>
          </a:xfrm>
          <a:prstGeom prst="rect">
            <a:avLst/>
          </a:prstGeom>
          <a:noFill/>
        </p:spPr>
        <p:txBody>
          <a:bodyPr wrap="square" lIns="91440" tIns="45720" rIns="91440" bIns="45720" rtlCol="0" anchor="t">
            <a:spAutoFit/>
          </a:bodyPr>
          <a:lstStyle/>
          <a:p>
            <a:pPr marL="0" indent="0" algn="just">
              <a:lnSpc>
                <a:spcPct val="100000"/>
              </a:lnSpc>
              <a:buNone/>
            </a:pPr>
            <a:r>
              <a:rPr lang="en-US" sz="2000" dirty="0">
                <a:solidFill>
                  <a:srgbClr val="000000"/>
                </a:solidFill>
                <a:latin typeface="MiSans" pitchFamily="34" charset="-122"/>
                <a:ea typeface="MiSans" pitchFamily="34" charset="-122"/>
                <a:cs typeface="MiSans" pitchFamily="34" charset="-120"/>
              </a:rPr>
              <a:t>吸风口设置要求</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34-d0tio5k75iks2gau4ibg.png"/>
          <p:cNvPicPr>
            <a:picLocks noChangeAspect="1"/>
          </p:cNvPicPr>
          <p:nvPr/>
        </p:nvPicPr>
        <p:blipFill>
          <a:blip r:embed="rId1"/>
          <a:stretch>
            <a:fillRect/>
          </a:stretch>
        </p:blipFill>
        <p:spPr>
          <a:xfrm>
            <a:off x="0" y="1542415"/>
            <a:ext cx="12192000" cy="5315585"/>
          </a:xfrm>
          <a:prstGeom prst="rect">
            <a:avLst/>
          </a:prstGeom>
        </p:spPr>
      </p:pic>
      <p:sp>
        <p:nvSpPr>
          <p:cNvPr id="8" name="Shape 5"/>
          <p:cNvSpPr/>
          <p:nvPr/>
        </p:nvSpPr>
        <p:spPr>
          <a:xfrm>
            <a:off x="8699503" y="3837334"/>
            <a:ext cx="2575045" cy="2495876"/>
          </a:xfrm>
          <a:prstGeom prst="rect">
            <a:avLst/>
          </a:prstGeom>
          <a:solidFill>
            <a:srgbClr val="000000">
              <a:alpha val="0"/>
            </a:srgbClr>
          </a:solidFill>
        </p:spPr>
      </p:sp>
      <p:sp>
        <p:nvSpPr>
          <p:cNvPr id="9" name="Text 6"/>
          <p:cNvSpPr/>
          <p:nvPr/>
        </p:nvSpPr>
        <p:spPr>
          <a:xfrm>
            <a:off x="8374291" y="3837334"/>
            <a:ext cx="3424009" cy="2792066"/>
          </a:xfrm>
          <a:prstGeom prst="rect">
            <a:avLst/>
          </a:prstGeom>
          <a:noFill/>
        </p:spPr>
        <p:txBody>
          <a:bodyPr wrap="square" lIns="0" tIns="0" rIns="0" bIns="0" rtlCol="0" anchor="t"/>
          <a:lstStyle/>
          <a:p>
            <a:pPr algn="just">
              <a:lnSpc>
                <a:spcPct val="130000"/>
              </a:lnSpc>
            </a:pPr>
            <a:r>
              <a:rPr lang="zh-CN" altLang="en-US" sz="1400" dirty="0" smtClean="0">
                <a:solidFill>
                  <a:srgbClr val="FFFFFF"/>
                </a:solidFill>
                <a:latin typeface="MiSans" pitchFamily="34" charset="-122"/>
                <a:ea typeface="MiSans" pitchFamily="34" charset="-122"/>
                <a:cs typeface="MiSans" pitchFamily="34" charset="-120"/>
              </a:rPr>
              <a:t>具有爆炸危险的封闭式建筑应采取通风措施。通风口不应少于</a:t>
            </a:r>
            <a:r>
              <a:rPr lang="en-US" altLang="zh-CN" sz="1400" dirty="0" smtClean="0">
                <a:solidFill>
                  <a:srgbClr val="FFFFFF"/>
                </a:solidFill>
                <a:latin typeface="MiSans" pitchFamily="34" charset="-122"/>
                <a:ea typeface="MiSans" pitchFamily="34" charset="-122"/>
                <a:cs typeface="MiSans" pitchFamily="34" charset="-120"/>
              </a:rPr>
              <a:t>2</a:t>
            </a:r>
            <a:r>
              <a:rPr lang="zh-CN" altLang="en-US" sz="1400" dirty="0" smtClean="0">
                <a:solidFill>
                  <a:srgbClr val="FFFFFF"/>
                </a:solidFill>
                <a:latin typeface="MiSans" pitchFamily="34" charset="-122"/>
                <a:ea typeface="MiSans" pitchFamily="34" charset="-122"/>
                <a:cs typeface="MiSans" pitchFamily="34" charset="-120"/>
              </a:rPr>
              <a:t>个，并应靠近地面设置。事故排风量应按换气次数不少于</a:t>
            </a:r>
            <a:r>
              <a:rPr lang="en-US" altLang="zh-CN" sz="1400" dirty="0" smtClean="0">
                <a:solidFill>
                  <a:srgbClr val="FFFFFF"/>
                </a:solidFill>
                <a:latin typeface="MiSans" pitchFamily="34" charset="-122"/>
                <a:ea typeface="MiSans" pitchFamily="34" charset="-122"/>
                <a:cs typeface="MiSans" pitchFamily="34" charset="-120"/>
              </a:rPr>
              <a:t>12</a:t>
            </a:r>
            <a:r>
              <a:rPr lang="zh-CN" altLang="en-US" sz="1400" dirty="0" smtClean="0">
                <a:solidFill>
                  <a:srgbClr val="FFFFFF"/>
                </a:solidFill>
                <a:latin typeface="MiSans" pitchFamily="34" charset="-122"/>
                <a:ea typeface="MiSans" pitchFamily="34" charset="-122"/>
                <a:cs typeface="MiSans" pitchFamily="34" charset="-120"/>
              </a:rPr>
              <a:t>次</a:t>
            </a:r>
            <a:r>
              <a:rPr lang="en-US" altLang="zh-CN" sz="1400" dirty="0" smtClean="0">
                <a:solidFill>
                  <a:srgbClr val="FFFFFF"/>
                </a:solidFill>
                <a:latin typeface="MiSans" pitchFamily="34" charset="-122"/>
                <a:ea typeface="MiSans" pitchFamily="34" charset="-122"/>
                <a:cs typeface="MiSans" pitchFamily="34" charset="-120"/>
              </a:rPr>
              <a:t>/h</a:t>
            </a:r>
            <a:r>
              <a:rPr lang="zh-CN" altLang="en-US" sz="1400" dirty="0" smtClean="0">
                <a:solidFill>
                  <a:srgbClr val="FFFFFF"/>
                </a:solidFill>
                <a:latin typeface="MiSans" pitchFamily="34" charset="-122"/>
                <a:ea typeface="MiSans" pitchFamily="34" charset="-122"/>
                <a:cs typeface="MiSans" pitchFamily="34" charset="-120"/>
              </a:rPr>
              <a:t>确定。当采用自然通风时，通风口总有效面积不应小于该房屋地面面积的</a:t>
            </a:r>
            <a:r>
              <a:rPr lang="en-US" altLang="zh-CN" sz="1400" dirty="0" smtClean="0">
                <a:solidFill>
                  <a:srgbClr val="FFFFFF"/>
                </a:solidFill>
                <a:latin typeface="MiSans" pitchFamily="34" charset="-122"/>
                <a:ea typeface="MiSans" pitchFamily="34" charset="-122"/>
                <a:cs typeface="MiSans" pitchFamily="34" charset="-120"/>
              </a:rPr>
              <a:t>3</a:t>
            </a:r>
            <a:r>
              <a:rPr lang="zh-CN" altLang="en-US" sz="1400" dirty="0" smtClean="0">
                <a:solidFill>
                  <a:srgbClr val="FFFFFF"/>
                </a:solidFill>
                <a:latin typeface="MiSans" pitchFamily="34" charset="-122"/>
                <a:ea typeface="MiSans" pitchFamily="34" charset="-122"/>
                <a:cs typeface="MiSans" pitchFamily="34" charset="-120"/>
              </a:rPr>
              <a:t>％。</a:t>
            </a:r>
            <a:endParaRPr lang="en-US" altLang="zh-CN" sz="1400" dirty="0" smtClean="0">
              <a:solidFill>
                <a:srgbClr val="FFFFFF"/>
              </a:solidFill>
              <a:latin typeface="MiSans" pitchFamily="34" charset="-122"/>
              <a:ea typeface="MiSans" pitchFamily="34" charset="-122"/>
              <a:cs typeface="MiSans" pitchFamily="34" charset="-120"/>
            </a:endParaRPr>
          </a:p>
          <a:p>
            <a:pPr algn="just">
              <a:lnSpc>
                <a:spcPct val="130000"/>
              </a:lnSpc>
            </a:pPr>
            <a:r>
              <a:rPr lang="zh-CN" altLang="en-US" sz="1400" dirty="0" smtClean="0">
                <a:solidFill>
                  <a:srgbClr val="FFFFFF"/>
                </a:solidFill>
                <a:latin typeface="MiSans" pitchFamily="34" charset="-122"/>
                <a:ea typeface="MiSans" pitchFamily="34" charset="-122"/>
                <a:cs typeface="MiSans" pitchFamily="34" charset="-120"/>
              </a:rPr>
              <a:t>（</a:t>
            </a:r>
            <a:r>
              <a:rPr lang="en-US" sz="1400" dirty="0" err="1" smtClean="0">
                <a:solidFill>
                  <a:srgbClr val="FFFFFF"/>
                </a:solidFill>
                <a:latin typeface="MiSans" pitchFamily="34" charset="-122"/>
                <a:ea typeface="MiSans" pitchFamily="34" charset="-122"/>
                <a:cs typeface="MiSans" pitchFamily="34" charset="-120"/>
              </a:rPr>
              <a:t>确保建筑内空气流通</a:t>
            </a:r>
            <a:r>
              <a:rPr lang="en-US" sz="1400" dirty="0" err="1">
                <a:solidFill>
                  <a:srgbClr val="FFFFFF"/>
                </a:solidFill>
                <a:latin typeface="MiSans" pitchFamily="34" charset="-122"/>
                <a:ea typeface="MiSans" pitchFamily="34" charset="-122"/>
                <a:cs typeface="MiSans" pitchFamily="34" charset="-120"/>
              </a:rPr>
              <a:t>，降低爆炸风险</a:t>
            </a:r>
            <a:r>
              <a:rPr lang="en-US" sz="1400" dirty="0" smtClean="0">
                <a:solidFill>
                  <a:srgbClr val="FFFFFF"/>
                </a:solidFill>
                <a:latin typeface="MiSans" pitchFamily="34" charset="-122"/>
                <a:ea typeface="MiSans" pitchFamily="34" charset="-122"/>
                <a:cs typeface="MiSans" pitchFamily="34" charset="-120"/>
              </a:rPr>
              <a:t>。</a:t>
            </a:r>
            <a:r>
              <a:rPr lang="zh-CN" altLang="en-US" sz="1600" dirty="0" smtClean="0">
                <a:solidFill>
                  <a:srgbClr val="FFFFFF"/>
                </a:solidFill>
                <a:latin typeface="MiSans" pitchFamily="34" charset="-122"/>
                <a:ea typeface="MiSans" pitchFamily="34" charset="-122"/>
                <a:cs typeface="MiSans" pitchFamily="34" charset="-120"/>
              </a:rPr>
              <a:t>）</a:t>
            </a:r>
            <a:endParaRPr lang="en-US" altLang="zh-CN" sz="1600" dirty="0" smtClean="0">
              <a:solidFill>
                <a:srgbClr val="FFFFFF"/>
              </a:solidFill>
              <a:latin typeface="MiSans" pitchFamily="34" charset="-122"/>
              <a:ea typeface="MiSans" pitchFamily="34" charset="-122"/>
              <a:cs typeface="MiSans" pitchFamily="34" charset="-120"/>
            </a:endParaRPr>
          </a:p>
          <a:p>
            <a:pPr algn="just">
              <a:lnSpc>
                <a:spcPct val="130000"/>
              </a:lnSpc>
            </a:pPr>
            <a:r>
              <a:rPr lang="zh-CN" altLang="en-US" sz="1400" dirty="0">
                <a:solidFill>
                  <a:srgbClr val="FFFFFF"/>
                </a:solidFill>
                <a:latin typeface="MiSans" pitchFamily="34" charset="-122"/>
                <a:ea typeface="MiSans" pitchFamily="34" charset="-122"/>
                <a:cs typeface="MiSans" pitchFamily="34" charset="-120"/>
              </a:rPr>
              <a:t>依据：</a:t>
            </a:r>
            <a:r>
              <a:rPr lang="en-US" altLang="zh-CN" sz="1400" dirty="0">
                <a:solidFill>
                  <a:srgbClr val="FFFFFF"/>
                </a:solidFill>
                <a:latin typeface="MiSans" pitchFamily="34" charset="-122"/>
                <a:ea typeface="MiSans" pitchFamily="34" charset="-122"/>
                <a:cs typeface="MiSans" pitchFamily="34" charset="-120"/>
              </a:rPr>
              <a:t>《</a:t>
            </a:r>
            <a:r>
              <a:rPr lang="zh-CN" altLang="en-US" sz="1400" dirty="0">
                <a:solidFill>
                  <a:srgbClr val="FFFFFF"/>
                </a:solidFill>
                <a:latin typeface="MiSans" pitchFamily="34" charset="-122"/>
                <a:ea typeface="MiSans" pitchFamily="34" charset="-122"/>
                <a:cs typeface="MiSans" pitchFamily="34" charset="-120"/>
              </a:rPr>
              <a:t>液化石油气供应工程设计规范</a:t>
            </a:r>
            <a:r>
              <a:rPr lang="en-US" altLang="zh-CN" sz="1400" dirty="0">
                <a:solidFill>
                  <a:srgbClr val="FFFFFF"/>
                </a:solidFill>
                <a:latin typeface="MiSans" pitchFamily="34" charset="-122"/>
                <a:ea typeface="MiSans" pitchFamily="34" charset="-122"/>
                <a:cs typeface="MiSans" pitchFamily="34" charset="-120"/>
              </a:rPr>
              <a:t>》GB51142-2015</a:t>
            </a:r>
            <a:r>
              <a:rPr lang="zh-CN" altLang="en-US" sz="1400" dirty="0">
                <a:solidFill>
                  <a:srgbClr val="FFFFFF"/>
                </a:solidFill>
                <a:latin typeface="MiSans" pitchFamily="34" charset="-122"/>
                <a:ea typeface="MiSans" pitchFamily="34" charset="-122"/>
                <a:cs typeface="MiSans" pitchFamily="34" charset="-120"/>
              </a:rPr>
              <a:t>第</a:t>
            </a:r>
            <a:r>
              <a:rPr lang="en-US" altLang="zh-CN" sz="1400" dirty="0">
                <a:solidFill>
                  <a:srgbClr val="FFFFFF"/>
                </a:solidFill>
                <a:latin typeface="MiSans" pitchFamily="34" charset="-122"/>
                <a:ea typeface="MiSans" pitchFamily="34" charset="-122"/>
                <a:cs typeface="MiSans" pitchFamily="34" charset="-120"/>
              </a:rPr>
              <a:t>10.2.2</a:t>
            </a:r>
            <a:r>
              <a:rPr lang="zh-CN" altLang="en-US" sz="1400" dirty="0">
                <a:solidFill>
                  <a:srgbClr val="FFFFFF"/>
                </a:solidFill>
                <a:latin typeface="MiSans" pitchFamily="34" charset="-122"/>
                <a:ea typeface="MiSans" pitchFamily="34" charset="-122"/>
                <a:cs typeface="MiSans" pitchFamily="34" charset="-120"/>
              </a:rPr>
              <a:t>条规定</a:t>
            </a:r>
            <a:endParaRPr lang="en-US" sz="1400" dirty="0">
              <a:solidFill>
                <a:srgbClr val="FFFFFF"/>
              </a:solidFill>
              <a:latin typeface="MiSans" pitchFamily="34" charset="-122"/>
              <a:ea typeface="MiSans" pitchFamily="34" charset="-122"/>
              <a:cs typeface="MiSans" pitchFamily="34" charset="-120"/>
            </a:endParaRPr>
          </a:p>
          <a:p>
            <a:pPr algn="just">
              <a:lnSpc>
                <a:spcPct val="130000"/>
              </a:lnSpc>
            </a:pPr>
            <a:endParaRPr lang="en-US" sz="1600" dirty="0"/>
          </a:p>
        </p:txBody>
      </p:sp>
      <p:sp>
        <p:nvSpPr>
          <p:cNvPr id="10" name="Shape 7"/>
          <p:cNvSpPr/>
          <p:nvPr/>
        </p:nvSpPr>
        <p:spPr>
          <a:xfrm>
            <a:off x="6291731" y="8722360"/>
            <a:ext cx="287989" cy="6985"/>
          </a:xfrm>
          <a:custGeom>
            <a:avLst/>
            <a:gdLst/>
            <a:ahLst/>
            <a:cxnLst/>
            <a:rect l="l" t="t" r="r" b="b"/>
            <a:pathLst>
              <a:path w="287989" h="6985">
                <a:moveTo>
                  <a:pt x="287989" y="0"/>
                </a:moveTo>
                <a:lnTo>
                  <a:pt x="260078" y="2540"/>
                </a:lnTo>
                <a:lnTo>
                  <a:pt x="221384" y="5080"/>
                </a:lnTo>
                <a:lnTo>
                  <a:pt x="182689" y="6350"/>
                </a:lnTo>
                <a:lnTo>
                  <a:pt x="143995" y="6985"/>
                </a:lnTo>
                <a:lnTo>
                  <a:pt x="104666" y="6350"/>
                </a:lnTo>
                <a:lnTo>
                  <a:pt x="65971" y="5080"/>
                </a:lnTo>
                <a:lnTo>
                  <a:pt x="27911" y="2540"/>
                </a:lnTo>
                <a:lnTo>
                  <a:pt x="0" y="0"/>
                </a:lnTo>
                <a:lnTo>
                  <a:pt x="287989" y="0"/>
                </a:lnTo>
                <a:close/>
              </a:path>
            </a:pathLst>
          </a:custGeom>
          <a:solidFill>
            <a:srgbClr val="FFFFFF"/>
          </a:solidFill>
        </p:spPr>
      </p:sp>
      <p:sp>
        <p:nvSpPr>
          <p:cNvPr id="11" name="Text 8"/>
          <p:cNvSpPr/>
          <p:nvPr/>
        </p:nvSpPr>
        <p:spPr>
          <a:xfrm>
            <a:off x="6291731" y="8722360"/>
            <a:ext cx="287989" cy="69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Text 9"/>
          <p:cNvSpPr/>
          <p:nvPr/>
        </p:nvSpPr>
        <p:spPr>
          <a:xfrm>
            <a:off x="1679598" y="2715638"/>
            <a:ext cx="1148388" cy="475441"/>
          </a:xfrm>
          <a:prstGeom prst="rect">
            <a:avLst/>
          </a:prstGeom>
          <a:noFill/>
        </p:spPr>
        <p:txBody>
          <a:bodyPr wrap="square" lIns="0" tIns="0" rIns="0" bIns="0" rtlCol="0" anchor="t"/>
          <a:lstStyle/>
          <a:p>
            <a:pPr marL="0" indent="0" algn="ctr">
              <a:lnSpc>
                <a:spcPct val="100000"/>
              </a:lnSpc>
              <a:buNone/>
            </a:pPr>
            <a:r>
              <a:rPr lang="en-US" sz="2700" b="1" dirty="0">
                <a:solidFill>
                  <a:srgbClr val="FFFFFF"/>
                </a:solidFill>
                <a:latin typeface="MiSans" pitchFamily="34" charset="-122"/>
                <a:ea typeface="MiSans" pitchFamily="34" charset="-122"/>
                <a:cs typeface="MiSans" pitchFamily="34" charset="-120"/>
              </a:rPr>
              <a:t>01</a:t>
            </a:r>
            <a:endParaRPr lang="en-US" sz="1600" dirty="0"/>
          </a:p>
        </p:txBody>
      </p:sp>
      <p:sp>
        <p:nvSpPr>
          <p:cNvPr id="13" name="Shape 10"/>
          <p:cNvSpPr/>
          <p:nvPr/>
        </p:nvSpPr>
        <p:spPr>
          <a:xfrm>
            <a:off x="966118" y="3845586"/>
            <a:ext cx="2575045" cy="2495876"/>
          </a:xfrm>
          <a:prstGeom prst="rect">
            <a:avLst/>
          </a:prstGeom>
          <a:solidFill>
            <a:srgbClr val="000000">
              <a:alpha val="0"/>
            </a:srgbClr>
          </a:solidFill>
        </p:spPr>
      </p:sp>
      <p:sp>
        <p:nvSpPr>
          <p:cNvPr id="14" name="Text 11"/>
          <p:cNvSpPr/>
          <p:nvPr/>
        </p:nvSpPr>
        <p:spPr>
          <a:xfrm>
            <a:off x="582930" y="3845586"/>
            <a:ext cx="3277870" cy="2495876"/>
          </a:xfrm>
          <a:prstGeom prst="rect">
            <a:avLst/>
          </a:prstGeom>
          <a:noFill/>
        </p:spPr>
        <p:txBody>
          <a:bodyPr wrap="square" lIns="0" tIns="0" rIns="0" bIns="0" rtlCol="0" anchor="t"/>
          <a:lstStyle/>
          <a:p>
            <a:pPr algn="just">
              <a:lnSpc>
                <a:spcPct val="130000"/>
              </a:lnSpc>
            </a:pPr>
            <a:r>
              <a:rPr lang="en-US" sz="1400" dirty="0" err="1">
                <a:solidFill>
                  <a:srgbClr val="FFFFFF"/>
                </a:solidFill>
                <a:latin typeface="MiSans" pitchFamily="34" charset="-122"/>
                <a:ea typeface="MiSans" pitchFamily="34" charset="-122"/>
                <a:cs typeface="MiSans" pitchFamily="34" charset="-120"/>
              </a:rPr>
              <a:t>工作场所设置有毒气体或有爆炸危险气体监测及报警装置时，</a:t>
            </a:r>
            <a:r>
              <a:rPr lang="en-US" sz="1400" dirty="0" err="1" smtClean="0">
                <a:solidFill>
                  <a:srgbClr val="FFFFFF"/>
                </a:solidFill>
                <a:latin typeface="MiSans" pitchFamily="34" charset="-122"/>
                <a:ea typeface="MiSans" pitchFamily="34" charset="-122"/>
                <a:cs typeface="MiSans" pitchFamily="34" charset="-120"/>
              </a:rPr>
              <a:t>事故通风装置应与报警装置连锁</a:t>
            </a:r>
            <a:r>
              <a:rPr lang="zh-CN" altLang="en-US" sz="1400" dirty="0" smtClean="0">
                <a:solidFill>
                  <a:srgbClr val="FFFFFF"/>
                </a:solidFill>
                <a:latin typeface="MiSans" pitchFamily="34" charset="-122"/>
                <a:ea typeface="MiSans" pitchFamily="34" charset="-122"/>
                <a:cs typeface="MiSans" pitchFamily="34" charset="-120"/>
              </a:rPr>
              <a:t>。（</a:t>
            </a:r>
            <a:r>
              <a:rPr lang="en-US" sz="1400" dirty="0" err="1" smtClean="0">
                <a:solidFill>
                  <a:srgbClr val="FFFFFF"/>
                </a:solidFill>
                <a:latin typeface="MiSans" pitchFamily="34" charset="-122"/>
                <a:ea typeface="MiSans" pitchFamily="34" charset="-122"/>
                <a:cs typeface="MiSans" pitchFamily="34" charset="-120"/>
              </a:rPr>
              <a:t>确保一旦检测到危险气体</a:t>
            </a:r>
            <a:r>
              <a:rPr lang="en-US" sz="1400" dirty="0" err="1">
                <a:solidFill>
                  <a:srgbClr val="FFFFFF"/>
                </a:solidFill>
                <a:latin typeface="MiSans" pitchFamily="34" charset="-122"/>
                <a:ea typeface="MiSans" pitchFamily="34" charset="-122"/>
                <a:cs typeface="MiSans" pitchFamily="34" charset="-120"/>
              </a:rPr>
              <a:t>，能及时启动通风系统</a:t>
            </a:r>
            <a:r>
              <a:rPr lang="en-US" sz="1400" dirty="0" smtClean="0">
                <a:solidFill>
                  <a:srgbClr val="FFFFFF"/>
                </a:solidFill>
                <a:latin typeface="MiSans" pitchFamily="34" charset="-122"/>
                <a:ea typeface="MiSans" pitchFamily="34" charset="-122"/>
                <a:cs typeface="MiSans" pitchFamily="34" charset="-120"/>
              </a:rPr>
              <a:t>。</a:t>
            </a:r>
            <a:r>
              <a:rPr lang="zh-CN" altLang="en-US" sz="1600" dirty="0" smtClean="0">
                <a:solidFill>
                  <a:srgbClr val="FFFFFF"/>
                </a:solidFill>
                <a:latin typeface="MiSans" pitchFamily="34" charset="-122"/>
                <a:ea typeface="MiSans" pitchFamily="34" charset="-122"/>
                <a:cs typeface="MiSans" pitchFamily="34" charset="-120"/>
              </a:rPr>
              <a:t>）</a:t>
            </a:r>
            <a:endParaRPr lang="en-US" altLang="zh-CN" sz="1600" dirty="0" smtClean="0">
              <a:solidFill>
                <a:srgbClr val="FFFFFF"/>
              </a:solidFill>
              <a:latin typeface="MiSans" pitchFamily="34" charset="-122"/>
              <a:ea typeface="MiSans" pitchFamily="34" charset="-122"/>
              <a:cs typeface="MiSans" pitchFamily="34" charset="-120"/>
            </a:endParaRPr>
          </a:p>
          <a:p>
            <a:pPr algn="just">
              <a:lnSpc>
                <a:spcPct val="130000"/>
              </a:lnSpc>
            </a:pPr>
            <a:r>
              <a:rPr lang="zh-CN" altLang="en-US" sz="1400" dirty="0">
                <a:solidFill>
                  <a:srgbClr val="FFFFFF"/>
                </a:solidFill>
                <a:latin typeface="MiSans" pitchFamily="34" charset="-122"/>
                <a:ea typeface="MiSans" pitchFamily="34" charset="-122"/>
                <a:cs typeface="MiSans" pitchFamily="34" charset="-120"/>
              </a:rPr>
              <a:t>依据：</a:t>
            </a:r>
            <a:r>
              <a:rPr lang="en-US" altLang="zh-CN" sz="1400" dirty="0">
                <a:solidFill>
                  <a:srgbClr val="FFFFFF"/>
                </a:solidFill>
                <a:latin typeface="MiSans" pitchFamily="34" charset="-122"/>
                <a:ea typeface="MiSans" pitchFamily="34" charset="-122"/>
                <a:cs typeface="MiSans" pitchFamily="34" charset="-120"/>
              </a:rPr>
              <a:t>《</a:t>
            </a:r>
            <a:r>
              <a:rPr lang="zh-CN" altLang="en-US" sz="1400" dirty="0">
                <a:solidFill>
                  <a:srgbClr val="FFFFFF"/>
                </a:solidFill>
                <a:latin typeface="MiSans" pitchFamily="34" charset="-122"/>
                <a:ea typeface="MiSans" pitchFamily="34" charset="-122"/>
                <a:cs typeface="MiSans" pitchFamily="34" charset="-120"/>
              </a:rPr>
              <a:t>工业建筑供暖通风与空气调节设计规范</a:t>
            </a:r>
            <a:r>
              <a:rPr lang="en-US" altLang="zh-CN" sz="1400" dirty="0">
                <a:solidFill>
                  <a:srgbClr val="FFFFFF"/>
                </a:solidFill>
                <a:latin typeface="MiSans" pitchFamily="34" charset="-122"/>
                <a:ea typeface="MiSans" pitchFamily="34" charset="-122"/>
                <a:cs typeface="MiSans" pitchFamily="34" charset="-120"/>
              </a:rPr>
              <a:t>》GB50019-2015</a:t>
            </a:r>
            <a:r>
              <a:rPr lang="zh-CN" altLang="en-US" sz="1400" dirty="0">
                <a:solidFill>
                  <a:srgbClr val="FFFFFF"/>
                </a:solidFill>
                <a:latin typeface="MiSans" pitchFamily="34" charset="-122"/>
                <a:ea typeface="MiSans" pitchFamily="34" charset="-122"/>
                <a:cs typeface="MiSans" pitchFamily="34" charset="-120"/>
              </a:rPr>
              <a:t>第</a:t>
            </a:r>
            <a:r>
              <a:rPr lang="en-US" altLang="zh-CN" sz="1400" dirty="0">
                <a:solidFill>
                  <a:srgbClr val="FFFFFF"/>
                </a:solidFill>
                <a:latin typeface="MiSans" pitchFamily="34" charset="-122"/>
                <a:ea typeface="MiSans" pitchFamily="34" charset="-122"/>
                <a:cs typeface="MiSans" pitchFamily="34" charset="-120"/>
              </a:rPr>
              <a:t>6.4.6</a:t>
            </a:r>
            <a:r>
              <a:rPr lang="zh-CN" altLang="en-US" sz="1400" dirty="0">
                <a:solidFill>
                  <a:srgbClr val="FFFFFF"/>
                </a:solidFill>
                <a:latin typeface="MiSans" pitchFamily="34" charset="-122"/>
                <a:ea typeface="MiSans" pitchFamily="34" charset="-122"/>
                <a:cs typeface="MiSans" pitchFamily="34" charset="-120"/>
              </a:rPr>
              <a:t>条规定</a:t>
            </a:r>
            <a:endParaRPr lang="en-US" sz="1400" dirty="0">
              <a:solidFill>
                <a:srgbClr val="FFFFFF"/>
              </a:solidFill>
              <a:latin typeface="MiSans" pitchFamily="34" charset="-122"/>
              <a:ea typeface="MiSans" pitchFamily="34" charset="-122"/>
              <a:cs typeface="MiSans" pitchFamily="34" charset="-120"/>
            </a:endParaRPr>
          </a:p>
        </p:txBody>
      </p:sp>
      <p:sp>
        <p:nvSpPr>
          <p:cNvPr id="15" name="Text 12"/>
          <p:cNvSpPr/>
          <p:nvPr/>
        </p:nvSpPr>
        <p:spPr>
          <a:xfrm>
            <a:off x="5545973" y="2707386"/>
            <a:ext cx="1148388" cy="475441"/>
          </a:xfrm>
          <a:prstGeom prst="rect">
            <a:avLst/>
          </a:prstGeom>
          <a:noFill/>
        </p:spPr>
        <p:txBody>
          <a:bodyPr wrap="square" lIns="0" tIns="0" rIns="0" bIns="0" rtlCol="0" anchor="t"/>
          <a:lstStyle/>
          <a:p>
            <a:pPr marL="0" indent="0" algn="ctr">
              <a:lnSpc>
                <a:spcPct val="100000"/>
              </a:lnSpc>
              <a:buNone/>
            </a:pPr>
            <a:r>
              <a:rPr lang="en-US" sz="2700" b="1" dirty="0">
                <a:solidFill>
                  <a:srgbClr val="FFFFFF"/>
                </a:solidFill>
                <a:latin typeface="MiSans" pitchFamily="34" charset="-122"/>
                <a:ea typeface="MiSans" pitchFamily="34" charset="-122"/>
                <a:cs typeface="MiSans" pitchFamily="34" charset="-120"/>
              </a:rPr>
              <a:t>02</a:t>
            </a:r>
            <a:endParaRPr lang="en-US" sz="1600" dirty="0"/>
          </a:p>
        </p:txBody>
      </p:sp>
      <p:sp>
        <p:nvSpPr>
          <p:cNvPr id="16" name="Shape 13"/>
          <p:cNvSpPr/>
          <p:nvPr/>
        </p:nvSpPr>
        <p:spPr>
          <a:xfrm>
            <a:off x="4833128" y="3837334"/>
            <a:ext cx="2575045" cy="2495876"/>
          </a:xfrm>
          <a:prstGeom prst="rect">
            <a:avLst/>
          </a:prstGeom>
          <a:solidFill>
            <a:srgbClr val="000000">
              <a:alpha val="0"/>
            </a:srgbClr>
          </a:solidFill>
        </p:spPr>
      </p:sp>
      <p:sp>
        <p:nvSpPr>
          <p:cNvPr id="17" name="Text 14"/>
          <p:cNvSpPr/>
          <p:nvPr/>
        </p:nvSpPr>
        <p:spPr>
          <a:xfrm>
            <a:off x="4833128" y="3837334"/>
            <a:ext cx="2799572" cy="2504128"/>
          </a:xfrm>
          <a:prstGeom prst="rect">
            <a:avLst/>
          </a:prstGeom>
          <a:noFill/>
        </p:spPr>
        <p:txBody>
          <a:bodyPr wrap="square" lIns="0" tIns="0" rIns="0" bIns="0" rtlCol="0" anchor="t"/>
          <a:lstStyle/>
          <a:p>
            <a:pPr algn="just">
              <a:lnSpc>
                <a:spcPct val="130000"/>
              </a:lnSpc>
            </a:pPr>
            <a:r>
              <a:rPr lang="en-US" sz="1400" dirty="0" err="1" smtClean="0">
                <a:solidFill>
                  <a:srgbClr val="FFFFFF"/>
                </a:solidFill>
                <a:latin typeface="MiSans" pitchFamily="34" charset="-122"/>
                <a:ea typeface="MiSans" pitchFamily="34" charset="-122"/>
                <a:cs typeface="MiSans" pitchFamily="34" charset="-120"/>
              </a:rPr>
              <a:t>事故通风的通风机应分别在室内及靠近外门的外墙上设置电气开关</a:t>
            </a:r>
            <a:r>
              <a:rPr lang="zh-CN" altLang="en-US" sz="1400" dirty="0" smtClean="0">
                <a:solidFill>
                  <a:srgbClr val="FFFFFF"/>
                </a:solidFill>
                <a:latin typeface="MiSans" pitchFamily="34" charset="-122"/>
                <a:ea typeface="MiSans" pitchFamily="34" charset="-122"/>
                <a:cs typeface="MiSans" pitchFamily="34" charset="-120"/>
              </a:rPr>
              <a:t>。（</a:t>
            </a:r>
            <a:r>
              <a:rPr lang="en-US" sz="1400" dirty="0" err="1" smtClean="0">
                <a:solidFill>
                  <a:srgbClr val="FFFFFF"/>
                </a:solidFill>
                <a:latin typeface="MiSans" pitchFamily="34" charset="-122"/>
                <a:ea typeface="MiSans" pitchFamily="34" charset="-122"/>
                <a:cs typeface="MiSans" pitchFamily="34" charset="-120"/>
              </a:rPr>
              <a:t>方便在不同位置快速启动通风设备</a:t>
            </a:r>
            <a:r>
              <a:rPr lang="en-US" sz="1400" dirty="0" err="1">
                <a:solidFill>
                  <a:srgbClr val="FFFFFF"/>
                </a:solidFill>
                <a:latin typeface="MiSans" pitchFamily="34" charset="-122"/>
                <a:ea typeface="MiSans" pitchFamily="34" charset="-122"/>
                <a:cs typeface="MiSans" pitchFamily="34" charset="-120"/>
              </a:rPr>
              <a:t>，提高应急响应速度</a:t>
            </a:r>
            <a:r>
              <a:rPr lang="en-US" sz="1400" dirty="0" smtClean="0">
                <a:solidFill>
                  <a:srgbClr val="FFFFFF"/>
                </a:solidFill>
                <a:latin typeface="MiSans" pitchFamily="34" charset="-122"/>
                <a:ea typeface="MiSans" pitchFamily="34" charset="-122"/>
                <a:cs typeface="MiSans" pitchFamily="34" charset="-120"/>
              </a:rPr>
              <a:t>。</a:t>
            </a:r>
            <a:r>
              <a:rPr lang="zh-CN" altLang="en-US" sz="1600" dirty="0" smtClean="0">
                <a:solidFill>
                  <a:srgbClr val="FFFFFF"/>
                </a:solidFill>
                <a:latin typeface="MiSans" pitchFamily="34" charset="-122"/>
                <a:ea typeface="MiSans" pitchFamily="34" charset="-122"/>
                <a:cs typeface="MiSans" pitchFamily="34" charset="-120"/>
              </a:rPr>
              <a:t>）</a:t>
            </a:r>
            <a:endParaRPr lang="en-US" altLang="zh-CN" sz="1600" dirty="0" smtClean="0">
              <a:solidFill>
                <a:srgbClr val="FFFFFF"/>
              </a:solidFill>
              <a:latin typeface="MiSans" pitchFamily="34" charset="-122"/>
              <a:ea typeface="MiSans" pitchFamily="34" charset="-122"/>
              <a:cs typeface="MiSans" pitchFamily="34" charset="-120"/>
            </a:endParaRPr>
          </a:p>
          <a:p>
            <a:pPr algn="just">
              <a:lnSpc>
                <a:spcPct val="130000"/>
              </a:lnSpc>
            </a:pPr>
            <a:r>
              <a:rPr lang="zh-CN" altLang="en-US" sz="1400" dirty="0">
                <a:solidFill>
                  <a:srgbClr val="FFFFFF"/>
                </a:solidFill>
                <a:latin typeface="MiSans" pitchFamily="34" charset="-122"/>
                <a:ea typeface="MiSans" pitchFamily="34" charset="-122"/>
                <a:cs typeface="MiSans" pitchFamily="34" charset="-120"/>
              </a:rPr>
              <a:t>依据：</a:t>
            </a:r>
            <a:r>
              <a:rPr lang="en-US" altLang="zh-CN" sz="1400" dirty="0">
                <a:solidFill>
                  <a:srgbClr val="FFFFFF"/>
                </a:solidFill>
                <a:latin typeface="MiSans" pitchFamily="34" charset="-122"/>
                <a:ea typeface="MiSans" pitchFamily="34" charset="-122"/>
                <a:cs typeface="MiSans" pitchFamily="34" charset="-120"/>
              </a:rPr>
              <a:t>《</a:t>
            </a:r>
            <a:r>
              <a:rPr lang="zh-CN" altLang="en-US" sz="1400" dirty="0">
                <a:solidFill>
                  <a:srgbClr val="FFFFFF"/>
                </a:solidFill>
                <a:latin typeface="MiSans" pitchFamily="34" charset="-122"/>
                <a:ea typeface="MiSans" pitchFamily="34" charset="-122"/>
                <a:cs typeface="MiSans" pitchFamily="34" charset="-120"/>
              </a:rPr>
              <a:t>工业建筑供暖通风与空气调节设计规范</a:t>
            </a:r>
            <a:r>
              <a:rPr lang="en-US" altLang="zh-CN" sz="1400" dirty="0">
                <a:solidFill>
                  <a:srgbClr val="FFFFFF"/>
                </a:solidFill>
                <a:latin typeface="MiSans" pitchFamily="34" charset="-122"/>
                <a:ea typeface="MiSans" pitchFamily="34" charset="-122"/>
                <a:cs typeface="MiSans" pitchFamily="34" charset="-120"/>
              </a:rPr>
              <a:t>》GB50019-2015</a:t>
            </a:r>
            <a:r>
              <a:rPr lang="zh-CN" altLang="en-US" sz="1400" dirty="0">
                <a:solidFill>
                  <a:srgbClr val="FFFFFF"/>
                </a:solidFill>
                <a:latin typeface="MiSans" pitchFamily="34" charset="-122"/>
                <a:ea typeface="MiSans" pitchFamily="34" charset="-122"/>
                <a:cs typeface="MiSans" pitchFamily="34" charset="-120"/>
              </a:rPr>
              <a:t>第</a:t>
            </a:r>
            <a:r>
              <a:rPr lang="en-US" altLang="zh-CN" sz="1400" dirty="0">
                <a:solidFill>
                  <a:srgbClr val="FFFFFF"/>
                </a:solidFill>
                <a:latin typeface="MiSans" pitchFamily="34" charset="-122"/>
                <a:ea typeface="MiSans" pitchFamily="34" charset="-122"/>
                <a:cs typeface="MiSans" pitchFamily="34" charset="-120"/>
              </a:rPr>
              <a:t>6.4.7</a:t>
            </a:r>
            <a:r>
              <a:rPr lang="zh-CN" altLang="en-US" sz="1400" dirty="0">
                <a:solidFill>
                  <a:srgbClr val="FFFFFF"/>
                </a:solidFill>
                <a:latin typeface="MiSans" pitchFamily="34" charset="-122"/>
                <a:ea typeface="MiSans" pitchFamily="34" charset="-122"/>
                <a:cs typeface="MiSans" pitchFamily="34" charset="-120"/>
              </a:rPr>
              <a:t>条规定</a:t>
            </a:r>
            <a:endParaRPr lang="en-US" sz="1400" dirty="0">
              <a:solidFill>
                <a:srgbClr val="FFFFFF"/>
              </a:solidFill>
              <a:latin typeface="MiSans" pitchFamily="34" charset="-122"/>
              <a:ea typeface="MiSans" pitchFamily="34" charset="-122"/>
              <a:cs typeface="MiSans" pitchFamily="34" charset="-120"/>
            </a:endParaRPr>
          </a:p>
        </p:txBody>
      </p:sp>
      <p:sp>
        <p:nvSpPr>
          <p:cNvPr id="18" name="Text 15"/>
          <p:cNvSpPr/>
          <p:nvPr/>
        </p:nvSpPr>
        <p:spPr>
          <a:xfrm>
            <a:off x="9412983" y="2707386"/>
            <a:ext cx="1148389" cy="475441"/>
          </a:xfrm>
          <a:prstGeom prst="rect">
            <a:avLst/>
          </a:prstGeom>
          <a:noFill/>
        </p:spPr>
        <p:txBody>
          <a:bodyPr wrap="square" lIns="0" tIns="0" rIns="0" bIns="0" rtlCol="0" anchor="t"/>
          <a:lstStyle/>
          <a:p>
            <a:pPr marL="0" indent="0" algn="ctr">
              <a:lnSpc>
                <a:spcPct val="100000"/>
              </a:lnSpc>
              <a:buNone/>
            </a:pPr>
            <a:r>
              <a:rPr lang="en-US" sz="2700" b="1" dirty="0">
                <a:solidFill>
                  <a:srgbClr val="FFFFFF"/>
                </a:solidFill>
                <a:latin typeface="MiSans" pitchFamily="34" charset="-122"/>
                <a:ea typeface="MiSans" pitchFamily="34" charset="-122"/>
                <a:cs typeface="MiSans" pitchFamily="34" charset="-120"/>
              </a:rPr>
              <a:t>03</a:t>
            </a:r>
            <a:endParaRPr lang="en-US" sz="1600" dirty="0"/>
          </a:p>
        </p:txBody>
      </p:sp>
      <p:sp>
        <p:nvSpPr>
          <p:cNvPr id="19" name="Text 16"/>
          <p:cNvSpPr/>
          <p:nvPr/>
        </p:nvSpPr>
        <p:spPr>
          <a:xfrm>
            <a:off x="966118" y="3329501"/>
            <a:ext cx="2576661" cy="375672"/>
          </a:xfrm>
          <a:prstGeom prst="rect">
            <a:avLst/>
          </a:prstGeom>
          <a:noFill/>
        </p:spPr>
        <p:txBody>
          <a:bodyPr wrap="square" lIns="0" tIns="0" rIns="0" bIns="0" rtlCol="0" anchor="ctr"/>
          <a:lstStyle/>
          <a:p>
            <a:pPr marL="0" indent="0" algn="just">
              <a:lnSpc>
                <a:spcPct val="100000"/>
              </a:lnSpc>
              <a:buNone/>
            </a:pPr>
            <a:r>
              <a:rPr lang="en-US" sz="1800" b="1" dirty="0">
                <a:solidFill>
                  <a:srgbClr val="FFFFFF"/>
                </a:solidFill>
                <a:latin typeface="MiSans" pitchFamily="34" charset="-122"/>
                <a:ea typeface="MiSans" pitchFamily="34" charset="-122"/>
                <a:cs typeface="MiSans" pitchFamily="34" charset="-120"/>
              </a:rPr>
              <a:t>设备连锁要求</a:t>
            </a:r>
            <a:endParaRPr lang="en-US" sz="1600" dirty="0"/>
          </a:p>
        </p:txBody>
      </p:sp>
      <p:sp>
        <p:nvSpPr>
          <p:cNvPr id="20" name="Text 17"/>
          <p:cNvSpPr/>
          <p:nvPr/>
        </p:nvSpPr>
        <p:spPr>
          <a:xfrm>
            <a:off x="4833128" y="3329501"/>
            <a:ext cx="2576661" cy="375672"/>
          </a:xfrm>
          <a:prstGeom prst="rect">
            <a:avLst/>
          </a:prstGeom>
          <a:noFill/>
        </p:spPr>
        <p:txBody>
          <a:bodyPr wrap="square" lIns="0" tIns="0" rIns="0" bIns="0" rtlCol="0" anchor="ctr"/>
          <a:lstStyle/>
          <a:p>
            <a:pPr marL="0" indent="0" algn="just">
              <a:lnSpc>
                <a:spcPct val="100000"/>
              </a:lnSpc>
              <a:buNone/>
            </a:pPr>
            <a:r>
              <a:rPr lang="en-US" sz="1800" b="1" dirty="0">
                <a:solidFill>
                  <a:srgbClr val="FFFFFF"/>
                </a:solidFill>
                <a:latin typeface="MiSans" pitchFamily="34" charset="-122"/>
                <a:ea typeface="MiSans" pitchFamily="34" charset="-122"/>
                <a:cs typeface="MiSans" pitchFamily="34" charset="-120"/>
              </a:rPr>
              <a:t>开关设置位置</a:t>
            </a:r>
            <a:endParaRPr lang="en-US" sz="1600" dirty="0"/>
          </a:p>
        </p:txBody>
      </p:sp>
      <p:sp>
        <p:nvSpPr>
          <p:cNvPr id="21" name="Text 18"/>
          <p:cNvSpPr/>
          <p:nvPr/>
        </p:nvSpPr>
        <p:spPr>
          <a:xfrm>
            <a:off x="8699503" y="3329501"/>
            <a:ext cx="2576661" cy="375672"/>
          </a:xfrm>
          <a:prstGeom prst="rect">
            <a:avLst/>
          </a:prstGeom>
          <a:noFill/>
        </p:spPr>
        <p:txBody>
          <a:bodyPr wrap="square" lIns="0" tIns="0" rIns="0" bIns="0" rtlCol="0" anchor="ctr"/>
          <a:lstStyle/>
          <a:p>
            <a:pPr marL="0" indent="0" algn="just">
              <a:lnSpc>
                <a:spcPct val="100000"/>
              </a:lnSpc>
              <a:buNone/>
            </a:pPr>
            <a:r>
              <a:rPr lang="en-US" sz="1800" b="1" dirty="0">
                <a:solidFill>
                  <a:srgbClr val="FFFFFF"/>
                </a:solidFill>
                <a:latin typeface="MiSans" pitchFamily="34" charset="-122"/>
                <a:ea typeface="MiSans" pitchFamily="34" charset="-122"/>
                <a:cs typeface="MiSans" pitchFamily="34" charset="-120"/>
              </a:rPr>
              <a:t>封闭式建筑通风措施</a:t>
            </a:r>
            <a:endParaRPr lang="en-US" sz="1600" dirty="0"/>
          </a:p>
        </p:txBody>
      </p:sp>
      <p:sp>
        <p:nvSpPr>
          <p:cNvPr id="22" name="Text 19"/>
          <p:cNvSpPr/>
          <p:nvPr/>
        </p:nvSpPr>
        <p:spPr>
          <a:xfrm>
            <a:off x="582930" y="211455"/>
            <a:ext cx="10151745" cy="495300"/>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00000"/>
                </a:solidFill>
                <a:latin typeface="MiSans" pitchFamily="34" charset="-122"/>
                <a:ea typeface="MiSans" pitchFamily="34" charset="-122"/>
                <a:cs typeface="MiSans" pitchFamily="34" charset="-120"/>
              </a:rPr>
              <a:t>通风设备与措施</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04-d0tinu475iks2gau4i20.png"/>
          <p:cNvPicPr>
            <a:picLocks noChangeAspect="1"/>
          </p:cNvPicPr>
          <p:nvPr/>
        </p:nvPicPr>
        <p:blipFill>
          <a:blip r:embed="rId1"/>
          <a:stretch>
            <a:fillRect/>
          </a:stretch>
        </p:blipFill>
        <p:spPr>
          <a:xfrm>
            <a:off x="0" y="0"/>
            <a:ext cx="12203430" cy="6842760"/>
          </a:xfrm>
          <a:prstGeom prst="rect">
            <a:avLst/>
          </a:prstGeom>
        </p:spPr>
      </p:pic>
      <p:sp>
        <p:nvSpPr>
          <p:cNvPr id="8" name="Shape 5"/>
          <p:cNvSpPr/>
          <p:nvPr/>
        </p:nvSpPr>
        <p:spPr>
          <a:xfrm>
            <a:off x="-27940" y="-8890"/>
            <a:ext cx="12247880" cy="6875780"/>
          </a:xfrm>
          <a:prstGeom prst="rect">
            <a:avLst/>
          </a:prstGeom>
          <a:solidFill>
            <a:srgbClr val="1D3EBF">
              <a:alpha val="94902"/>
            </a:srgbClr>
          </a:solidFill>
        </p:spPr>
      </p:sp>
      <p:sp>
        <p:nvSpPr>
          <p:cNvPr id="9" name="Text 6"/>
          <p:cNvSpPr/>
          <p:nvPr/>
        </p:nvSpPr>
        <p:spPr>
          <a:xfrm>
            <a:off x="-27940" y="-8890"/>
            <a:ext cx="12247880" cy="68757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Text 7"/>
          <p:cNvSpPr/>
          <p:nvPr/>
        </p:nvSpPr>
        <p:spPr>
          <a:xfrm>
            <a:off x="4060825" y="2246630"/>
            <a:ext cx="6873875" cy="920750"/>
          </a:xfrm>
          <a:prstGeom prst="rect">
            <a:avLst/>
          </a:prstGeom>
          <a:noFill/>
        </p:spPr>
        <p:txBody>
          <a:bodyPr wrap="square" lIns="91440" tIns="45720" rIns="91440" bIns="45720" rtlCol="0" anchor="t">
            <a:spAutoFit/>
          </a:bodyPr>
          <a:lstStyle/>
          <a:p>
            <a:pPr marL="0" indent="0" algn="l">
              <a:lnSpc>
                <a:spcPct val="100000"/>
              </a:lnSpc>
              <a:buNone/>
            </a:pPr>
            <a:r>
              <a:rPr lang="en-US" sz="6000" dirty="0">
                <a:solidFill>
                  <a:srgbClr val="FFFFFF"/>
                </a:solidFill>
                <a:latin typeface="MiSans" pitchFamily="34" charset="-122"/>
                <a:ea typeface="MiSans" pitchFamily="34" charset="-122"/>
                <a:cs typeface="MiSans" pitchFamily="34" charset="-120"/>
              </a:rPr>
              <a:t>土建专业规定</a:t>
            </a:r>
            <a:endParaRPr lang="en-US" sz="1600" dirty="0"/>
          </a:p>
        </p:txBody>
      </p:sp>
      <p:sp>
        <p:nvSpPr>
          <p:cNvPr id="11" name="Shape 8"/>
          <p:cNvSpPr/>
          <p:nvPr/>
        </p:nvSpPr>
        <p:spPr>
          <a:xfrm>
            <a:off x="3870960" y="2246630"/>
            <a:ext cx="0" cy="1938020"/>
          </a:xfrm>
          <a:prstGeom prst="line">
            <a:avLst/>
          </a:prstGeom>
          <a:noFill/>
          <a:ln w="19050">
            <a:solidFill>
              <a:srgbClr val="FFFFFF"/>
            </a:solidFill>
            <a:prstDash val="solid"/>
            <a:headEnd type="none"/>
            <a:tailEnd type="none"/>
          </a:ln>
        </p:spPr>
      </p:sp>
      <p:sp>
        <p:nvSpPr>
          <p:cNvPr id="12" name="Text 9"/>
          <p:cNvSpPr/>
          <p:nvPr/>
        </p:nvSpPr>
        <p:spPr>
          <a:xfrm>
            <a:off x="941705" y="2068830"/>
            <a:ext cx="2804160" cy="2130425"/>
          </a:xfrm>
          <a:prstGeom prst="rect">
            <a:avLst/>
          </a:prstGeom>
          <a:noFill/>
        </p:spPr>
        <p:txBody>
          <a:bodyPr wrap="square" lIns="91440" tIns="45720" rIns="91440" bIns="45720" rtlCol="0" anchor="t">
            <a:spAutoFit/>
          </a:bodyPr>
          <a:lstStyle/>
          <a:p>
            <a:pPr marL="0" indent="0" algn="r">
              <a:lnSpc>
                <a:spcPct val="100000"/>
              </a:lnSpc>
              <a:buNone/>
            </a:pPr>
            <a:r>
              <a:rPr lang="en-US" sz="13800" dirty="0">
                <a:solidFill>
                  <a:srgbClr val="FFFFFF"/>
                </a:solidFill>
                <a:latin typeface="MiSans" pitchFamily="34" charset="-122"/>
                <a:ea typeface="MiSans" pitchFamily="34" charset="-122"/>
                <a:cs typeface="MiSans" pitchFamily="34" charset="-120"/>
              </a:rPr>
              <a:t>02</a:t>
            </a:r>
            <a:endParaRPr lang="en-US" sz="1600" dirty="0"/>
          </a:p>
        </p:txBody>
      </p:sp>
      <p:sp>
        <p:nvSpPr>
          <p:cNvPr id="13" name="Shape 10"/>
          <p:cNvSpPr/>
          <p:nvPr/>
        </p:nvSpPr>
        <p:spPr>
          <a:xfrm rot="2100000">
            <a:off x="9042400" y="3636645"/>
            <a:ext cx="3905250" cy="3905250"/>
          </a:xfrm>
          <a:custGeom>
            <a:avLst/>
            <a:gdLst/>
            <a:ahLst/>
            <a:cxnLst/>
            <a:rect l="l" t="t" r="r" b="b"/>
            <a:pathLst>
              <a:path w="3905250" h="3905250">
                <a:moveTo>
                  <a:pt x="1430788" y="3837117"/>
                </a:moveTo>
                <a:cubicBezTo>
                  <a:pt x="1430788" y="3837117"/>
                  <a:pt x="1430788" y="3837117"/>
                  <a:pt x="2474458" y="3837117"/>
                </a:cubicBezTo>
                <a:cubicBezTo>
                  <a:pt x="2310071" y="3882540"/>
                  <a:pt x="2134213" y="3905250"/>
                  <a:pt x="1950712" y="3905250"/>
                </a:cubicBezTo>
                <a:cubicBezTo>
                  <a:pt x="1771033" y="3905250"/>
                  <a:pt x="1595175" y="3882540"/>
                  <a:pt x="1430788" y="3837117"/>
                </a:cubicBezTo>
                <a:close/>
                <a:moveTo>
                  <a:pt x="972440" y="3642011"/>
                </a:moveTo>
                <a:lnTo>
                  <a:pt x="2929711" y="3642011"/>
                </a:lnTo>
                <a:cubicBezTo>
                  <a:pt x="2849588" y="3687305"/>
                  <a:pt x="2769465" y="3728823"/>
                  <a:pt x="2681713" y="3762792"/>
                </a:cubicBezTo>
                <a:cubicBezTo>
                  <a:pt x="2681713" y="3762792"/>
                  <a:pt x="2681713" y="3762792"/>
                  <a:pt x="1216621" y="3762792"/>
                </a:cubicBezTo>
                <a:cubicBezTo>
                  <a:pt x="1132685" y="3728823"/>
                  <a:pt x="1048746" y="3687305"/>
                  <a:pt x="972440" y="3642011"/>
                </a:cubicBezTo>
                <a:close/>
                <a:moveTo>
                  <a:pt x="696812" y="3450000"/>
                </a:moveTo>
                <a:lnTo>
                  <a:pt x="3205340" y="3450000"/>
                </a:lnTo>
                <a:cubicBezTo>
                  <a:pt x="3151885" y="3491759"/>
                  <a:pt x="3098432" y="3529723"/>
                  <a:pt x="3044977" y="3567684"/>
                </a:cubicBezTo>
                <a:cubicBezTo>
                  <a:pt x="3044977" y="3567684"/>
                  <a:pt x="3044977" y="3567684"/>
                  <a:pt x="857175" y="3567684"/>
                </a:cubicBezTo>
                <a:cubicBezTo>
                  <a:pt x="799902" y="3529723"/>
                  <a:pt x="746447" y="3491759"/>
                  <a:pt x="696812" y="3450000"/>
                </a:cubicBezTo>
                <a:close/>
                <a:moveTo>
                  <a:pt x="498608" y="3254891"/>
                </a:moveTo>
                <a:lnTo>
                  <a:pt x="3403544" y="3254891"/>
                </a:lnTo>
                <a:cubicBezTo>
                  <a:pt x="3365373" y="3297474"/>
                  <a:pt x="3327199" y="3340057"/>
                  <a:pt x="3285209" y="3378769"/>
                </a:cubicBezTo>
                <a:cubicBezTo>
                  <a:pt x="3285209" y="3378769"/>
                  <a:pt x="3285209" y="3378769"/>
                  <a:pt x="616943" y="3378769"/>
                </a:cubicBezTo>
                <a:cubicBezTo>
                  <a:pt x="574953" y="3340057"/>
                  <a:pt x="532964" y="3297474"/>
                  <a:pt x="498608" y="3254891"/>
                </a:cubicBezTo>
                <a:close/>
                <a:moveTo>
                  <a:pt x="346856" y="3065979"/>
                </a:moveTo>
                <a:lnTo>
                  <a:pt x="3558390" y="3065979"/>
                </a:lnTo>
                <a:cubicBezTo>
                  <a:pt x="3527840" y="3107736"/>
                  <a:pt x="3501110" y="3145699"/>
                  <a:pt x="3466742" y="3183663"/>
                </a:cubicBezTo>
                <a:cubicBezTo>
                  <a:pt x="3466742" y="3183663"/>
                  <a:pt x="3466742" y="3183663"/>
                  <a:pt x="434687" y="3183663"/>
                </a:cubicBezTo>
                <a:cubicBezTo>
                  <a:pt x="404137" y="3145699"/>
                  <a:pt x="373587" y="3107736"/>
                  <a:pt x="346856" y="3065979"/>
                </a:cubicBezTo>
                <a:close/>
                <a:moveTo>
                  <a:pt x="229172" y="2870870"/>
                </a:moveTo>
                <a:lnTo>
                  <a:pt x="3676074" y="2870870"/>
                </a:lnTo>
                <a:cubicBezTo>
                  <a:pt x="3653171" y="2912388"/>
                  <a:pt x="3630268" y="2953907"/>
                  <a:pt x="3603548" y="2991652"/>
                </a:cubicBezTo>
                <a:cubicBezTo>
                  <a:pt x="3603548" y="2991652"/>
                  <a:pt x="3603548" y="2991652"/>
                  <a:pt x="297881" y="2991652"/>
                </a:cubicBezTo>
                <a:cubicBezTo>
                  <a:pt x="274978" y="2953907"/>
                  <a:pt x="252075" y="2912388"/>
                  <a:pt x="229172" y="2870870"/>
                </a:cubicBezTo>
                <a:close/>
                <a:moveTo>
                  <a:pt x="136264" y="2678859"/>
                </a:moveTo>
                <a:lnTo>
                  <a:pt x="3762788" y="2678859"/>
                </a:lnTo>
                <a:cubicBezTo>
                  <a:pt x="3747519" y="2716821"/>
                  <a:pt x="3728432" y="2758580"/>
                  <a:pt x="3709345" y="2796543"/>
                </a:cubicBezTo>
                <a:cubicBezTo>
                  <a:pt x="3709345" y="2796543"/>
                  <a:pt x="3709345" y="2796543"/>
                  <a:pt x="189707" y="2796543"/>
                </a:cubicBezTo>
                <a:cubicBezTo>
                  <a:pt x="170620" y="2758580"/>
                  <a:pt x="155351" y="2716821"/>
                  <a:pt x="136264" y="2678859"/>
                </a:cubicBezTo>
                <a:close/>
                <a:moveTo>
                  <a:pt x="71229" y="2483753"/>
                </a:moveTo>
                <a:lnTo>
                  <a:pt x="3830923" y="2483753"/>
                </a:lnTo>
                <a:cubicBezTo>
                  <a:pt x="3819472" y="2526335"/>
                  <a:pt x="3804205" y="2568918"/>
                  <a:pt x="3788937" y="2607631"/>
                </a:cubicBezTo>
                <a:cubicBezTo>
                  <a:pt x="3788937" y="2607631"/>
                  <a:pt x="3788937" y="2607631"/>
                  <a:pt x="109399" y="2607631"/>
                </a:cubicBezTo>
                <a:cubicBezTo>
                  <a:pt x="94130" y="2568918"/>
                  <a:pt x="82680" y="2526335"/>
                  <a:pt x="71229" y="2483753"/>
                </a:cubicBezTo>
                <a:close/>
                <a:moveTo>
                  <a:pt x="24774" y="2294838"/>
                </a:moveTo>
                <a:lnTo>
                  <a:pt x="3874279" y="2294838"/>
                </a:lnTo>
                <a:cubicBezTo>
                  <a:pt x="3866641" y="2332799"/>
                  <a:pt x="3859004" y="2374559"/>
                  <a:pt x="3851364" y="2412522"/>
                </a:cubicBezTo>
                <a:cubicBezTo>
                  <a:pt x="3851364" y="2412522"/>
                  <a:pt x="3851364" y="2412522"/>
                  <a:pt x="51506" y="2412522"/>
                </a:cubicBezTo>
                <a:cubicBezTo>
                  <a:pt x="43868" y="2374559"/>
                  <a:pt x="32411" y="2332799"/>
                  <a:pt x="24774" y="2294838"/>
                </a:cubicBezTo>
                <a:close/>
                <a:moveTo>
                  <a:pt x="3096" y="2099731"/>
                </a:moveTo>
                <a:lnTo>
                  <a:pt x="3902152" y="2099731"/>
                </a:lnTo>
                <a:cubicBezTo>
                  <a:pt x="3898334" y="2141249"/>
                  <a:pt x="3894515" y="2182769"/>
                  <a:pt x="3886877" y="2220513"/>
                </a:cubicBezTo>
                <a:cubicBezTo>
                  <a:pt x="3886877" y="2220513"/>
                  <a:pt x="3886877" y="2220513"/>
                  <a:pt x="18371" y="2220513"/>
                </a:cubicBezTo>
                <a:cubicBezTo>
                  <a:pt x="10733" y="2182769"/>
                  <a:pt x="6916" y="2141249"/>
                  <a:pt x="3096" y="2099731"/>
                </a:cubicBezTo>
                <a:close/>
                <a:moveTo>
                  <a:pt x="0" y="1907721"/>
                </a:moveTo>
                <a:cubicBezTo>
                  <a:pt x="0" y="1907721"/>
                  <a:pt x="0" y="1907721"/>
                  <a:pt x="3905250" y="1907721"/>
                </a:cubicBezTo>
                <a:cubicBezTo>
                  <a:pt x="3905250" y="1923204"/>
                  <a:pt x="3905250" y="1934818"/>
                  <a:pt x="3905250" y="1950304"/>
                </a:cubicBezTo>
                <a:cubicBezTo>
                  <a:pt x="3905250" y="1977403"/>
                  <a:pt x="3905250" y="2004500"/>
                  <a:pt x="3905250" y="2031599"/>
                </a:cubicBezTo>
                <a:cubicBezTo>
                  <a:pt x="3905250" y="2031599"/>
                  <a:pt x="3905250" y="2031599"/>
                  <a:pt x="0" y="2031599"/>
                </a:cubicBezTo>
                <a:cubicBezTo>
                  <a:pt x="0" y="2004500"/>
                  <a:pt x="0" y="1977403"/>
                  <a:pt x="0" y="1950304"/>
                </a:cubicBezTo>
                <a:cubicBezTo>
                  <a:pt x="0" y="1934818"/>
                  <a:pt x="0" y="1923204"/>
                  <a:pt x="0" y="1907721"/>
                </a:cubicBezTo>
                <a:close/>
                <a:moveTo>
                  <a:pt x="10733" y="1712612"/>
                </a:moveTo>
                <a:lnTo>
                  <a:pt x="3890695" y="1712612"/>
                </a:lnTo>
                <a:cubicBezTo>
                  <a:pt x="3898334" y="1755195"/>
                  <a:pt x="3898334" y="1793907"/>
                  <a:pt x="3902152" y="1836490"/>
                </a:cubicBezTo>
                <a:cubicBezTo>
                  <a:pt x="3902152" y="1836490"/>
                  <a:pt x="3902152" y="1836490"/>
                  <a:pt x="3096" y="1836490"/>
                </a:cubicBezTo>
                <a:cubicBezTo>
                  <a:pt x="3096" y="1793907"/>
                  <a:pt x="6916" y="1755195"/>
                  <a:pt x="10733" y="1712612"/>
                </a:cubicBezTo>
                <a:close/>
                <a:moveTo>
                  <a:pt x="44578" y="1523699"/>
                </a:moveTo>
                <a:lnTo>
                  <a:pt x="3857574" y="1523699"/>
                </a:lnTo>
                <a:cubicBezTo>
                  <a:pt x="3865207" y="1561444"/>
                  <a:pt x="3872841" y="1602962"/>
                  <a:pt x="3880474" y="1644481"/>
                </a:cubicBezTo>
                <a:cubicBezTo>
                  <a:pt x="3880474" y="1644481"/>
                  <a:pt x="3880474" y="1644481"/>
                  <a:pt x="21678" y="1644481"/>
                </a:cubicBezTo>
                <a:cubicBezTo>
                  <a:pt x="29311" y="1602962"/>
                  <a:pt x="36945" y="1561444"/>
                  <a:pt x="44578" y="1523699"/>
                </a:cubicBezTo>
                <a:close/>
                <a:moveTo>
                  <a:pt x="99389" y="1328591"/>
                </a:moveTo>
                <a:lnTo>
                  <a:pt x="3805859" y="1328591"/>
                </a:lnTo>
                <a:cubicBezTo>
                  <a:pt x="3817310" y="1370108"/>
                  <a:pt x="3828762" y="1407853"/>
                  <a:pt x="3840213" y="1449373"/>
                </a:cubicBezTo>
                <a:cubicBezTo>
                  <a:pt x="3840213" y="1449373"/>
                  <a:pt x="3840213" y="1449373"/>
                  <a:pt x="65035" y="1449373"/>
                </a:cubicBezTo>
                <a:cubicBezTo>
                  <a:pt x="72669" y="1407853"/>
                  <a:pt x="87938" y="1370108"/>
                  <a:pt x="99389" y="1328591"/>
                </a:cubicBezTo>
                <a:close/>
                <a:moveTo>
                  <a:pt x="173517" y="1136580"/>
                </a:moveTo>
                <a:lnTo>
                  <a:pt x="3724814" y="1136580"/>
                </a:lnTo>
                <a:cubicBezTo>
                  <a:pt x="3743906" y="1175293"/>
                  <a:pt x="3762999" y="1217875"/>
                  <a:pt x="3778274" y="1260458"/>
                </a:cubicBezTo>
                <a:cubicBezTo>
                  <a:pt x="3778274" y="1260458"/>
                  <a:pt x="3778274" y="1260458"/>
                  <a:pt x="123876" y="1260458"/>
                </a:cubicBezTo>
                <a:cubicBezTo>
                  <a:pt x="139151" y="1217875"/>
                  <a:pt x="154424" y="1175293"/>
                  <a:pt x="173517" y="1136580"/>
                </a:cubicBezTo>
                <a:close/>
                <a:moveTo>
                  <a:pt x="279293" y="941474"/>
                </a:moveTo>
                <a:lnTo>
                  <a:pt x="3626673" y="941474"/>
                </a:lnTo>
                <a:cubicBezTo>
                  <a:pt x="3649574" y="984056"/>
                  <a:pt x="3672475" y="1022769"/>
                  <a:pt x="3691560" y="1065351"/>
                </a:cubicBezTo>
                <a:cubicBezTo>
                  <a:pt x="3691560" y="1065351"/>
                  <a:pt x="3691560" y="1065351"/>
                  <a:pt x="210590" y="1065351"/>
                </a:cubicBezTo>
                <a:cubicBezTo>
                  <a:pt x="233491" y="1022769"/>
                  <a:pt x="256392" y="984056"/>
                  <a:pt x="279293" y="941474"/>
                </a:cubicBezTo>
                <a:close/>
                <a:moveTo>
                  <a:pt x="412943" y="752559"/>
                </a:moveTo>
                <a:lnTo>
                  <a:pt x="3492305" y="752559"/>
                </a:lnTo>
                <a:cubicBezTo>
                  <a:pt x="3522832" y="790304"/>
                  <a:pt x="3553359" y="831821"/>
                  <a:pt x="3580070" y="873341"/>
                </a:cubicBezTo>
                <a:cubicBezTo>
                  <a:pt x="3580070" y="873341"/>
                  <a:pt x="3580070" y="873341"/>
                  <a:pt x="325179" y="873341"/>
                </a:cubicBezTo>
                <a:cubicBezTo>
                  <a:pt x="351889" y="831821"/>
                  <a:pt x="382416" y="790304"/>
                  <a:pt x="412943" y="752559"/>
                </a:cubicBezTo>
                <a:close/>
                <a:moveTo>
                  <a:pt x="582189" y="560548"/>
                </a:moveTo>
                <a:cubicBezTo>
                  <a:pt x="582189" y="560548"/>
                  <a:pt x="582189" y="560548"/>
                  <a:pt x="3319963" y="560548"/>
                </a:cubicBezTo>
                <a:cubicBezTo>
                  <a:pt x="3358147" y="598509"/>
                  <a:pt x="3396330" y="636473"/>
                  <a:pt x="3434514" y="678232"/>
                </a:cubicBezTo>
                <a:cubicBezTo>
                  <a:pt x="3434514" y="678232"/>
                  <a:pt x="3434514" y="678232"/>
                  <a:pt x="467638" y="678232"/>
                </a:cubicBezTo>
                <a:cubicBezTo>
                  <a:pt x="502004" y="636473"/>
                  <a:pt x="540188" y="598509"/>
                  <a:pt x="582189" y="560548"/>
                </a:cubicBezTo>
                <a:close/>
                <a:moveTo>
                  <a:pt x="808618" y="365442"/>
                </a:moveTo>
                <a:lnTo>
                  <a:pt x="3092810" y="365442"/>
                </a:lnTo>
                <a:cubicBezTo>
                  <a:pt x="3146286" y="404154"/>
                  <a:pt x="3195943" y="446737"/>
                  <a:pt x="3245599" y="489319"/>
                </a:cubicBezTo>
                <a:cubicBezTo>
                  <a:pt x="3245599" y="489319"/>
                  <a:pt x="3245599" y="489319"/>
                  <a:pt x="659649" y="489319"/>
                </a:cubicBezTo>
                <a:cubicBezTo>
                  <a:pt x="705486" y="446737"/>
                  <a:pt x="758962" y="404154"/>
                  <a:pt x="808618" y="365442"/>
                </a:cubicBezTo>
                <a:close/>
                <a:moveTo>
                  <a:pt x="1141891" y="176527"/>
                </a:moveTo>
                <a:lnTo>
                  <a:pt x="2760259" y="176527"/>
                </a:lnTo>
                <a:cubicBezTo>
                  <a:pt x="2840413" y="210692"/>
                  <a:pt x="2912935" y="248655"/>
                  <a:pt x="2985456" y="294211"/>
                </a:cubicBezTo>
                <a:cubicBezTo>
                  <a:pt x="2985456" y="294211"/>
                  <a:pt x="2985456" y="294211"/>
                  <a:pt x="916695" y="294211"/>
                </a:cubicBezTo>
                <a:cubicBezTo>
                  <a:pt x="989215" y="248655"/>
                  <a:pt x="1065553" y="210692"/>
                  <a:pt x="1141891" y="176527"/>
                </a:cubicBezTo>
                <a:close/>
                <a:moveTo>
                  <a:pt x="1949526" y="0"/>
                </a:moveTo>
                <a:cubicBezTo>
                  <a:pt x="2171061" y="0"/>
                  <a:pt x="2381136" y="34067"/>
                  <a:pt x="2579754" y="102200"/>
                </a:cubicBezTo>
                <a:cubicBezTo>
                  <a:pt x="2579754" y="102200"/>
                  <a:pt x="2579754" y="102200"/>
                  <a:pt x="1319298" y="102200"/>
                </a:cubicBezTo>
                <a:cubicBezTo>
                  <a:pt x="1517916" y="34067"/>
                  <a:pt x="1731811" y="0"/>
                  <a:pt x="1949526" y="0"/>
                </a:cubicBezTo>
                <a:close/>
              </a:path>
            </a:pathLst>
          </a:custGeom>
          <a:gradFill flip="none" rotWithShape="1">
            <a:gsLst>
              <a:gs pos="0">
                <a:srgbClr val="00B0F0">
                  <a:alpha val="34000"/>
                </a:srgbClr>
              </a:gs>
              <a:gs pos="76000">
                <a:srgbClr val="00B0F0">
                  <a:alpha val="3000"/>
                </a:srgbClr>
              </a:gs>
            </a:gsLst>
            <a:lin ang="0" scaled="1"/>
          </a:gradFill>
        </p:spPr>
      </p:sp>
      <p:sp>
        <p:nvSpPr>
          <p:cNvPr id="14" name="Text 11"/>
          <p:cNvSpPr/>
          <p:nvPr/>
        </p:nvSpPr>
        <p:spPr>
          <a:xfrm rot="2100000">
            <a:off x="9042400" y="3636645"/>
            <a:ext cx="3905250" cy="390525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5" name="Shape 12"/>
          <p:cNvSpPr/>
          <p:nvPr/>
        </p:nvSpPr>
        <p:spPr>
          <a:xfrm rot="16680000">
            <a:off x="-121920" y="-71120"/>
            <a:ext cx="2160270" cy="1989455"/>
          </a:xfrm>
          <a:custGeom>
            <a:avLst/>
            <a:gdLst/>
            <a:ahLst/>
            <a:cxnLst/>
            <a:rect l="l" t="t" r="r" b="b"/>
            <a:pathLst>
              <a:path w="2160270" h="1989455">
                <a:moveTo>
                  <a:pt x="0" y="404000"/>
                </a:moveTo>
                <a:cubicBezTo>
                  <a:pt x="-4270" y="299551"/>
                  <a:pt x="25291" y="106748"/>
                  <a:pt x="30218" y="95252"/>
                </a:cubicBezTo>
                <a:lnTo>
                  <a:pt x="672683" y="0"/>
                </a:lnTo>
                <a:cubicBezTo>
                  <a:pt x="623742" y="90325"/>
                  <a:pt x="580057" y="311376"/>
                  <a:pt x="587283" y="404000"/>
                </a:cubicBezTo>
                <a:cubicBezTo>
                  <a:pt x="570204" y="964345"/>
                  <a:pt x="1083255" y="1415972"/>
                  <a:pt x="1585468" y="1402177"/>
                </a:cubicBezTo>
                <a:cubicBezTo>
                  <a:pt x="1754953" y="1415643"/>
                  <a:pt x="2006223" y="1319406"/>
                  <a:pt x="2070272" y="1276707"/>
                </a:cubicBezTo>
                <a:lnTo>
                  <a:pt x="2160270" y="1882050"/>
                </a:lnTo>
                <a:cubicBezTo>
                  <a:pt x="2022974" y="1946756"/>
                  <a:pt x="1709297" y="1997995"/>
                  <a:pt x="1585468" y="1989455"/>
                </a:cubicBezTo>
                <a:cubicBezTo>
                  <a:pt x="695675" y="2016717"/>
                  <a:pt x="-21678" y="1202147"/>
                  <a:pt x="0" y="404000"/>
                </a:cubicBezTo>
                <a:close/>
              </a:path>
            </a:pathLst>
          </a:custGeom>
          <a:gradFill flip="none" rotWithShape="1">
            <a:gsLst>
              <a:gs pos="0">
                <a:srgbClr val="00B0F0">
                  <a:alpha val="34000"/>
                </a:srgbClr>
              </a:gs>
              <a:gs pos="76000">
                <a:srgbClr val="00B0F0">
                  <a:alpha val="0"/>
                </a:srgbClr>
              </a:gs>
            </a:gsLst>
            <a:lin ang="16200000" scaled="1"/>
          </a:gradFill>
        </p:spPr>
      </p:sp>
      <p:sp>
        <p:nvSpPr>
          <p:cNvPr id="16" name="Text 13"/>
          <p:cNvSpPr/>
          <p:nvPr/>
        </p:nvSpPr>
        <p:spPr>
          <a:xfrm rot="16680000">
            <a:off x="-121920" y="-71120"/>
            <a:ext cx="2160270" cy="198945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7" name="Shape 14"/>
          <p:cNvSpPr/>
          <p:nvPr/>
        </p:nvSpPr>
        <p:spPr>
          <a:xfrm rot="17460000">
            <a:off x="10614660" y="325120"/>
            <a:ext cx="1136650" cy="1136650"/>
          </a:xfrm>
          <a:prstGeom prst="ellipse">
            <a:avLst/>
          </a:prstGeom>
          <a:gradFill flip="none" rotWithShape="1">
            <a:gsLst>
              <a:gs pos="0">
                <a:srgbClr val="00B0F0">
                  <a:alpha val="34000"/>
                </a:srgbClr>
              </a:gs>
              <a:gs pos="76000">
                <a:srgbClr val="00B0F0">
                  <a:alpha val="3000"/>
                </a:srgbClr>
              </a:gs>
            </a:gsLst>
            <a:lin ang="0" scaled="1"/>
          </a:gradFill>
        </p:spPr>
      </p:sp>
      <p:sp>
        <p:nvSpPr>
          <p:cNvPr id="18" name="Text 15"/>
          <p:cNvSpPr/>
          <p:nvPr/>
        </p:nvSpPr>
        <p:spPr>
          <a:xfrm rot="17460000">
            <a:off x="10614660" y="325120"/>
            <a:ext cx="1136650" cy="113665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9" name="Shape 16"/>
          <p:cNvSpPr/>
          <p:nvPr/>
        </p:nvSpPr>
        <p:spPr>
          <a:xfrm rot="17460000" flipH="1" flipV="1">
            <a:off x="811530" y="5401945"/>
            <a:ext cx="3069590" cy="3069590"/>
          </a:xfrm>
          <a:prstGeom prst="ellipse">
            <a:avLst/>
          </a:prstGeom>
          <a:gradFill flip="none" rotWithShape="1">
            <a:gsLst>
              <a:gs pos="0">
                <a:srgbClr val="00B0F0">
                  <a:alpha val="34000"/>
                </a:srgbClr>
              </a:gs>
              <a:gs pos="76000">
                <a:srgbClr val="00B0F0">
                  <a:alpha val="3000"/>
                </a:srgbClr>
              </a:gs>
            </a:gsLst>
            <a:lin ang="0" scaled="1"/>
          </a:gradFill>
        </p:spPr>
      </p:sp>
      <p:sp>
        <p:nvSpPr>
          <p:cNvPr id="20" name="Text 17"/>
          <p:cNvSpPr/>
          <p:nvPr/>
        </p:nvSpPr>
        <p:spPr>
          <a:xfrm rot="17460000">
            <a:off x="811530" y="5401945"/>
            <a:ext cx="3069590" cy="3069590"/>
          </a:xfrm>
          <a:prstGeom prst="rect">
            <a:avLst/>
          </a:prstGeom>
          <a:noFill/>
        </p:spPr>
        <p:txBody>
          <a:bodyPr wrap="square" lIns="45720" tIns="91440" rIns="91440" bIns="45720" rtlCol="0" anchor="t"/>
          <a:lstStyle/>
          <a:p>
            <a:pPr marL="0" indent="0">
              <a:lnSpc>
                <a:spcPct val="100000"/>
              </a:lnSpc>
              <a:buNone/>
            </a:pPr>
            <a:endParaRPr lang="en-US" sz="1600" dirty="0"/>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27-d0tio3s75iks2gau4ib0.png"/>
          <p:cNvPicPr>
            <a:picLocks noChangeAspect="1"/>
          </p:cNvPicPr>
          <p:nvPr/>
        </p:nvPicPr>
        <p:blipFill>
          <a:blip r:embed="rId1"/>
          <a:srcRect l="29" r="29"/>
          <a:stretch>
            <a:fillRect/>
          </a:stretch>
        </p:blipFill>
        <p:spPr>
          <a:xfrm>
            <a:off x="9966960" y="-34290"/>
            <a:ext cx="2223770" cy="6892290"/>
          </a:xfrm>
          <a:prstGeom prst="rect">
            <a:avLst/>
          </a:prstGeom>
        </p:spPr>
      </p:pic>
      <p:sp>
        <p:nvSpPr>
          <p:cNvPr id="8" name="Shape 5"/>
          <p:cNvSpPr/>
          <p:nvPr/>
        </p:nvSpPr>
        <p:spPr>
          <a:xfrm>
            <a:off x="9964420" y="-34290"/>
            <a:ext cx="2227580" cy="6903720"/>
          </a:xfrm>
          <a:prstGeom prst="rect">
            <a:avLst/>
          </a:prstGeom>
          <a:gradFill flip="none" rotWithShape="1">
            <a:gsLst>
              <a:gs pos="0">
                <a:srgbClr val="004CC0">
                  <a:alpha val="78000"/>
                </a:srgbClr>
              </a:gs>
              <a:gs pos="100000">
                <a:srgbClr val="004CC0"/>
              </a:gs>
            </a:gsLst>
            <a:lin ang="2700000" scaled="1"/>
          </a:gradFill>
        </p:spPr>
      </p:sp>
      <p:sp>
        <p:nvSpPr>
          <p:cNvPr id="9" name="Text 6"/>
          <p:cNvSpPr/>
          <p:nvPr/>
        </p:nvSpPr>
        <p:spPr>
          <a:xfrm>
            <a:off x="9964420" y="-34290"/>
            <a:ext cx="2227580" cy="690372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Shape 7"/>
          <p:cNvSpPr/>
          <p:nvPr/>
        </p:nvSpPr>
        <p:spPr>
          <a:xfrm>
            <a:off x="6291731" y="8722360"/>
            <a:ext cx="287989" cy="6985"/>
          </a:xfrm>
          <a:custGeom>
            <a:avLst/>
            <a:gdLst/>
            <a:ahLst/>
            <a:cxnLst/>
            <a:rect l="l" t="t" r="r" b="b"/>
            <a:pathLst>
              <a:path w="287989" h="6985">
                <a:moveTo>
                  <a:pt x="287989" y="0"/>
                </a:moveTo>
                <a:lnTo>
                  <a:pt x="260078" y="2540"/>
                </a:lnTo>
                <a:lnTo>
                  <a:pt x="221384" y="5080"/>
                </a:lnTo>
                <a:lnTo>
                  <a:pt x="182689" y="6350"/>
                </a:lnTo>
                <a:lnTo>
                  <a:pt x="143995" y="6985"/>
                </a:lnTo>
                <a:lnTo>
                  <a:pt x="104666" y="6350"/>
                </a:lnTo>
                <a:lnTo>
                  <a:pt x="65971" y="5080"/>
                </a:lnTo>
                <a:lnTo>
                  <a:pt x="27911" y="2540"/>
                </a:lnTo>
                <a:lnTo>
                  <a:pt x="0" y="0"/>
                </a:lnTo>
                <a:lnTo>
                  <a:pt x="287989" y="0"/>
                </a:lnTo>
                <a:close/>
              </a:path>
            </a:pathLst>
          </a:custGeom>
          <a:solidFill>
            <a:srgbClr val="FFFFFF"/>
          </a:solidFill>
        </p:spPr>
      </p:sp>
      <p:sp>
        <p:nvSpPr>
          <p:cNvPr id="11" name="Text 8"/>
          <p:cNvSpPr/>
          <p:nvPr/>
        </p:nvSpPr>
        <p:spPr>
          <a:xfrm>
            <a:off x="6291731" y="8722360"/>
            <a:ext cx="287989" cy="69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Shape 9"/>
          <p:cNvSpPr/>
          <p:nvPr/>
        </p:nvSpPr>
        <p:spPr>
          <a:xfrm rot="4920000" flipV="1">
            <a:off x="9856470" y="5581650"/>
            <a:ext cx="1457960" cy="1342390"/>
          </a:xfrm>
          <a:custGeom>
            <a:avLst/>
            <a:gdLst/>
            <a:ahLst/>
            <a:cxnLst/>
            <a:rect l="l" t="t" r="r" b="b"/>
            <a:pathLst>
              <a:path w="1457960" h="1342390">
                <a:moveTo>
                  <a:pt x="0" y="272600"/>
                </a:moveTo>
                <a:cubicBezTo>
                  <a:pt x="-2882" y="202123"/>
                  <a:pt x="17069" y="72029"/>
                  <a:pt x="20394" y="64272"/>
                </a:cubicBezTo>
                <a:lnTo>
                  <a:pt x="453991" y="0"/>
                </a:lnTo>
                <a:cubicBezTo>
                  <a:pt x="420962" y="60947"/>
                  <a:pt x="391479" y="210102"/>
                  <a:pt x="396356" y="272600"/>
                </a:cubicBezTo>
                <a:cubicBezTo>
                  <a:pt x="384829" y="650695"/>
                  <a:pt x="731086" y="955431"/>
                  <a:pt x="1070028" y="946122"/>
                </a:cubicBezTo>
                <a:cubicBezTo>
                  <a:pt x="1184412" y="955209"/>
                  <a:pt x="1353994" y="890273"/>
                  <a:pt x="1397221" y="861461"/>
                </a:cubicBezTo>
                <a:lnTo>
                  <a:pt x="1457960" y="1269918"/>
                </a:lnTo>
                <a:cubicBezTo>
                  <a:pt x="1365300" y="1313579"/>
                  <a:pt x="1153599" y="1348152"/>
                  <a:pt x="1070028" y="1342390"/>
                </a:cubicBezTo>
                <a:cubicBezTo>
                  <a:pt x="469509" y="1360785"/>
                  <a:pt x="-14631" y="811152"/>
                  <a:pt x="0" y="272600"/>
                </a:cubicBezTo>
                <a:close/>
              </a:path>
            </a:pathLst>
          </a:custGeom>
          <a:gradFill flip="none" rotWithShape="1">
            <a:gsLst>
              <a:gs pos="0">
                <a:srgbClr val="00B0F0">
                  <a:alpha val="34000"/>
                </a:srgbClr>
              </a:gs>
              <a:gs pos="76000">
                <a:srgbClr val="00B0F0">
                  <a:alpha val="0"/>
                </a:srgbClr>
              </a:gs>
            </a:gsLst>
            <a:lin ang="16200000" scaled="1"/>
          </a:gradFill>
        </p:spPr>
      </p:sp>
      <p:sp>
        <p:nvSpPr>
          <p:cNvPr id="13" name="Text 10"/>
          <p:cNvSpPr/>
          <p:nvPr/>
        </p:nvSpPr>
        <p:spPr>
          <a:xfrm rot="4920000">
            <a:off x="9856470" y="5581650"/>
            <a:ext cx="1457960" cy="134239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4" name="Shape 11"/>
          <p:cNvSpPr/>
          <p:nvPr/>
        </p:nvSpPr>
        <p:spPr>
          <a:xfrm rot="15060000" flipH="1">
            <a:off x="10623533" y="4245026"/>
            <a:ext cx="1958340" cy="1694329"/>
          </a:xfrm>
          <a:custGeom>
            <a:avLst/>
            <a:gdLst/>
            <a:ahLst/>
            <a:cxnLst/>
            <a:rect l="l" t="t" r="r" b="b"/>
            <a:pathLst>
              <a:path w="1958340" h="1694329">
                <a:moveTo>
                  <a:pt x="250190" y="1632094"/>
                </a:moveTo>
                <a:lnTo>
                  <a:pt x="525780" y="1632094"/>
                </a:lnTo>
                <a:lnTo>
                  <a:pt x="349885" y="1694329"/>
                </a:lnTo>
                <a:lnTo>
                  <a:pt x="309245" y="1694329"/>
                </a:lnTo>
                <a:cubicBezTo>
                  <a:pt x="288290" y="1675277"/>
                  <a:pt x="265430" y="1651780"/>
                  <a:pt x="250190" y="1632094"/>
                </a:cubicBezTo>
                <a:close/>
                <a:moveTo>
                  <a:pt x="173990" y="1537470"/>
                </a:moveTo>
                <a:lnTo>
                  <a:pt x="793750" y="1537470"/>
                </a:lnTo>
                <a:lnTo>
                  <a:pt x="626745" y="1596530"/>
                </a:lnTo>
                <a:lnTo>
                  <a:pt x="217805" y="1596530"/>
                </a:lnTo>
                <a:cubicBezTo>
                  <a:pt x="202565" y="1578114"/>
                  <a:pt x="186055" y="1556522"/>
                  <a:pt x="173990" y="1537470"/>
                </a:cubicBezTo>
                <a:close/>
                <a:moveTo>
                  <a:pt x="114935" y="1439672"/>
                </a:moveTo>
                <a:lnTo>
                  <a:pt x="1071245" y="1439672"/>
                </a:lnTo>
                <a:lnTo>
                  <a:pt x="899795" y="1500637"/>
                </a:lnTo>
                <a:lnTo>
                  <a:pt x="149225" y="1500637"/>
                </a:lnTo>
                <a:cubicBezTo>
                  <a:pt x="137795" y="1481585"/>
                  <a:pt x="125095" y="1458723"/>
                  <a:pt x="114935" y="1439672"/>
                </a:cubicBezTo>
                <a:close/>
                <a:moveTo>
                  <a:pt x="68580" y="1343778"/>
                </a:moveTo>
                <a:lnTo>
                  <a:pt x="1343660" y="1343778"/>
                </a:lnTo>
                <a:lnTo>
                  <a:pt x="1176655" y="1402203"/>
                </a:lnTo>
                <a:lnTo>
                  <a:pt x="95250" y="1402203"/>
                </a:lnTo>
                <a:cubicBezTo>
                  <a:pt x="90170" y="1393313"/>
                  <a:pt x="85090" y="1380611"/>
                  <a:pt x="81280" y="1372356"/>
                </a:cubicBezTo>
                <a:cubicBezTo>
                  <a:pt x="77470" y="1362830"/>
                  <a:pt x="72390" y="1350764"/>
                  <a:pt x="68580" y="1343778"/>
                </a:cubicBezTo>
                <a:close/>
                <a:moveTo>
                  <a:pt x="35560" y="1245345"/>
                </a:moveTo>
                <a:lnTo>
                  <a:pt x="1621155" y="1245345"/>
                </a:lnTo>
                <a:lnTo>
                  <a:pt x="1445260" y="1307580"/>
                </a:lnTo>
                <a:lnTo>
                  <a:pt x="54610" y="1307580"/>
                </a:lnTo>
                <a:cubicBezTo>
                  <a:pt x="46990" y="1288528"/>
                  <a:pt x="40640" y="1265031"/>
                  <a:pt x="35560" y="1245345"/>
                </a:cubicBezTo>
                <a:close/>
                <a:moveTo>
                  <a:pt x="12700" y="1150721"/>
                </a:moveTo>
                <a:lnTo>
                  <a:pt x="1889125" y="1150721"/>
                </a:lnTo>
                <a:lnTo>
                  <a:pt x="1722120" y="1209781"/>
                </a:lnTo>
                <a:lnTo>
                  <a:pt x="26035" y="1209781"/>
                </a:lnTo>
                <a:cubicBezTo>
                  <a:pt x="24130" y="1200256"/>
                  <a:pt x="20955" y="1188189"/>
                  <a:pt x="19050" y="1179934"/>
                </a:cubicBezTo>
                <a:cubicBezTo>
                  <a:pt x="16510" y="1170408"/>
                  <a:pt x="13970" y="1158342"/>
                  <a:pt x="12700" y="1150721"/>
                </a:cubicBezTo>
                <a:close/>
                <a:moveTo>
                  <a:pt x="1270" y="1052923"/>
                </a:moveTo>
                <a:lnTo>
                  <a:pt x="1957070" y="1052923"/>
                </a:lnTo>
                <a:cubicBezTo>
                  <a:pt x="1955165" y="1073879"/>
                  <a:pt x="1952625" y="1096741"/>
                  <a:pt x="1948815" y="1113888"/>
                </a:cubicBezTo>
                <a:lnTo>
                  <a:pt x="9525" y="1113888"/>
                </a:lnTo>
                <a:cubicBezTo>
                  <a:pt x="5080" y="1094836"/>
                  <a:pt x="3175" y="1071974"/>
                  <a:pt x="1270" y="1052923"/>
                </a:cubicBezTo>
                <a:close/>
                <a:moveTo>
                  <a:pt x="0" y="957029"/>
                </a:moveTo>
                <a:lnTo>
                  <a:pt x="1958340" y="957029"/>
                </a:lnTo>
                <a:lnTo>
                  <a:pt x="1958340" y="960204"/>
                </a:lnTo>
                <a:lnTo>
                  <a:pt x="1958340" y="960839"/>
                </a:lnTo>
                <a:lnTo>
                  <a:pt x="1958340" y="961475"/>
                </a:lnTo>
                <a:lnTo>
                  <a:pt x="1958340" y="962110"/>
                </a:lnTo>
                <a:lnTo>
                  <a:pt x="1958340" y="962745"/>
                </a:lnTo>
                <a:lnTo>
                  <a:pt x="1958340" y="963380"/>
                </a:lnTo>
                <a:lnTo>
                  <a:pt x="1958340" y="964015"/>
                </a:lnTo>
                <a:lnTo>
                  <a:pt x="1958340" y="979256"/>
                </a:lnTo>
                <a:lnTo>
                  <a:pt x="1958340" y="979891"/>
                </a:lnTo>
                <a:lnTo>
                  <a:pt x="1958340" y="980526"/>
                </a:lnTo>
                <a:lnTo>
                  <a:pt x="1958340" y="981796"/>
                </a:lnTo>
                <a:lnTo>
                  <a:pt x="1958340" y="982431"/>
                </a:lnTo>
                <a:lnTo>
                  <a:pt x="1958340" y="984337"/>
                </a:lnTo>
                <a:lnTo>
                  <a:pt x="1958340" y="991322"/>
                </a:lnTo>
                <a:lnTo>
                  <a:pt x="1958340" y="1018630"/>
                </a:lnTo>
                <a:lnTo>
                  <a:pt x="0" y="1018630"/>
                </a:lnTo>
                <a:lnTo>
                  <a:pt x="0" y="957029"/>
                </a:lnTo>
                <a:close/>
                <a:moveTo>
                  <a:pt x="5080" y="858596"/>
                </a:moveTo>
                <a:lnTo>
                  <a:pt x="1951355" y="858596"/>
                </a:lnTo>
                <a:cubicBezTo>
                  <a:pt x="1953895" y="873202"/>
                  <a:pt x="1954530" y="889078"/>
                  <a:pt x="1955165" y="901144"/>
                </a:cubicBezTo>
                <a:cubicBezTo>
                  <a:pt x="1955800" y="907495"/>
                  <a:pt x="1956435" y="916386"/>
                  <a:pt x="1957070" y="920831"/>
                </a:cubicBezTo>
                <a:lnTo>
                  <a:pt x="1270" y="920831"/>
                </a:lnTo>
                <a:cubicBezTo>
                  <a:pt x="1270" y="901144"/>
                  <a:pt x="3175" y="880822"/>
                  <a:pt x="5080" y="863041"/>
                </a:cubicBezTo>
                <a:lnTo>
                  <a:pt x="5080" y="861771"/>
                </a:lnTo>
                <a:lnTo>
                  <a:pt x="5080" y="861136"/>
                </a:lnTo>
                <a:lnTo>
                  <a:pt x="5080" y="859866"/>
                </a:lnTo>
                <a:lnTo>
                  <a:pt x="5080" y="858596"/>
                </a:lnTo>
                <a:close/>
                <a:moveTo>
                  <a:pt x="22225" y="763972"/>
                </a:moveTo>
                <a:lnTo>
                  <a:pt x="1934210" y="763972"/>
                </a:lnTo>
                <a:cubicBezTo>
                  <a:pt x="1938020" y="783024"/>
                  <a:pt x="1942465" y="805886"/>
                  <a:pt x="1945640" y="824938"/>
                </a:cubicBezTo>
                <a:lnTo>
                  <a:pt x="10795" y="824938"/>
                </a:lnTo>
                <a:cubicBezTo>
                  <a:pt x="14605" y="803981"/>
                  <a:pt x="19050" y="781119"/>
                  <a:pt x="22225" y="763972"/>
                </a:cubicBezTo>
                <a:close/>
                <a:moveTo>
                  <a:pt x="49530" y="666174"/>
                </a:moveTo>
                <a:lnTo>
                  <a:pt x="1908810" y="666174"/>
                </a:lnTo>
                <a:cubicBezTo>
                  <a:pt x="1911350" y="676334"/>
                  <a:pt x="1915160" y="689036"/>
                  <a:pt x="1917065" y="697291"/>
                </a:cubicBezTo>
                <a:cubicBezTo>
                  <a:pt x="1920240" y="706817"/>
                  <a:pt x="1923415" y="718248"/>
                  <a:pt x="1925955" y="727139"/>
                </a:cubicBezTo>
                <a:lnTo>
                  <a:pt x="32385" y="727139"/>
                </a:lnTo>
                <a:cubicBezTo>
                  <a:pt x="34925" y="713803"/>
                  <a:pt x="40005" y="698561"/>
                  <a:pt x="43180" y="687765"/>
                </a:cubicBezTo>
                <a:cubicBezTo>
                  <a:pt x="45720" y="680780"/>
                  <a:pt x="48260" y="671889"/>
                  <a:pt x="49530" y="666174"/>
                </a:cubicBezTo>
                <a:close/>
                <a:moveTo>
                  <a:pt x="86995" y="570280"/>
                </a:moveTo>
                <a:lnTo>
                  <a:pt x="1868170" y="570280"/>
                </a:lnTo>
                <a:cubicBezTo>
                  <a:pt x="1877060" y="589332"/>
                  <a:pt x="1887855" y="612829"/>
                  <a:pt x="1894840" y="631881"/>
                </a:cubicBezTo>
                <a:lnTo>
                  <a:pt x="62230" y="631881"/>
                </a:lnTo>
                <a:cubicBezTo>
                  <a:pt x="69850" y="610924"/>
                  <a:pt x="78105" y="587427"/>
                  <a:pt x="86995" y="570280"/>
                </a:cubicBezTo>
                <a:close/>
                <a:moveTo>
                  <a:pt x="140335" y="471846"/>
                </a:moveTo>
                <a:lnTo>
                  <a:pt x="1818640" y="471846"/>
                </a:lnTo>
                <a:cubicBezTo>
                  <a:pt x="1821815" y="477562"/>
                  <a:pt x="1825625" y="485183"/>
                  <a:pt x="1828165" y="488993"/>
                </a:cubicBezTo>
                <a:cubicBezTo>
                  <a:pt x="1835785" y="503599"/>
                  <a:pt x="1845310" y="520746"/>
                  <a:pt x="1851025" y="534082"/>
                </a:cubicBezTo>
                <a:lnTo>
                  <a:pt x="105410" y="534082"/>
                </a:lnTo>
                <a:cubicBezTo>
                  <a:pt x="111125" y="523921"/>
                  <a:pt x="118110" y="511220"/>
                  <a:pt x="123190" y="502964"/>
                </a:cubicBezTo>
                <a:cubicBezTo>
                  <a:pt x="128905" y="492803"/>
                  <a:pt x="135255" y="480737"/>
                  <a:pt x="140335" y="471846"/>
                </a:cubicBezTo>
                <a:close/>
                <a:moveTo>
                  <a:pt x="207010" y="377223"/>
                </a:moveTo>
                <a:lnTo>
                  <a:pt x="1751330" y="377223"/>
                </a:lnTo>
                <a:cubicBezTo>
                  <a:pt x="1766570" y="396275"/>
                  <a:pt x="1783080" y="419137"/>
                  <a:pt x="1795145" y="438189"/>
                </a:cubicBezTo>
                <a:lnTo>
                  <a:pt x="163195" y="438189"/>
                </a:lnTo>
                <a:cubicBezTo>
                  <a:pt x="175895" y="417232"/>
                  <a:pt x="193040" y="394370"/>
                  <a:pt x="207010" y="377223"/>
                </a:cubicBezTo>
                <a:close/>
                <a:moveTo>
                  <a:pt x="292100" y="281330"/>
                </a:moveTo>
                <a:lnTo>
                  <a:pt x="1664970" y="281330"/>
                </a:lnTo>
                <a:cubicBezTo>
                  <a:pt x="1683385" y="299746"/>
                  <a:pt x="1704975" y="321338"/>
                  <a:pt x="1722120" y="340390"/>
                </a:cubicBezTo>
                <a:lnTo>
                  <a:pt x="234315" y="340390"/>
                </a:lnTo>
                <a:cubicBezTo>
                  <a:pt x="251460" y="319433"/>
                  <a:pt x="273050" y="298476"/>
                  <a:pt x="292100" y="281330"/>
                </a:cubicBezTo>
                <a:close/>
                <a:moveTo>
                  <a:pt x="405765" y="183531"/>
                </a:moveTo>
                <a:lnTo>
                  <a:pt x="1550670" y="183531"/>
                </a:lnTo>
                <a:cubicBezTo>
                  <a:pt x="1577340" y="202583"/>
                  <a:pt x="1605280" y="226080"/>
                  <a:pt x="1627505" y="245132"/>
                </a:cubicBezTo>
                <a:lnTo>
                  <a:pt x="330835" y="245132"/>
                </a:lnTo>
                <a:cubicBezTo>
                  <a:pt x="353060" y="224175"/>
                  <a:pt x="382905" y="200678"/>
                  <a:pt x="405765" y="183531"/>
                </a:cubicBezTo>
                <a:close/>
                <a:moveTo>
                  <a:pt x="572770" y="88273"/>
                </a:moveTo>
                <a:lnTo>
                  <a:pt x="1384300" y="88273"/>
                </a:lnTo>
                <a:cubicBezTo>
                  <a:pt x="1423670" y="105419"/>
                  <a:pt x="1464310" y="127011"/>
                  <a:pt x="1497330" y="147333"/>
                </a:cubicBezTo>
                <a:lnTo>
                  <a:pt x="459740" y="147333"/>
                </a:lnTo>
                <a:cubicBezTo>
                  <a:pt x="495300" y="125106"/>
                  <a:pt x="537845" y="104149"/>
                  <a:pt x="572770" y="88273"/>
                </a:cubicBezTo>
                <a:close/>
                <a:moveTo>
                  <a:pt x="977900" y="0"/>
                </a:moveTo>
                <a:cubicBezTo>
                  <a:pt x="1087120" y="-1270"/>
                  <a:pt x="1203325" y="19687"/>
                  <a:pt x="1293495" y="51440"/>
                </a:cubicBezTo>
                <a:lnTo>
                  <a:pt x="661670" y="51440"/>
                </a:lnTo>
                <a:cubicBezTo>
                  <a:pt x="759460" y="16511"/>
                  <a:pt x="878840" y="-635"/>
                  <a:pt x="977900" y="0"/>
                </a:cubicBezTo>
                <a:close/>
              </a:path>
            </a:pathLst>
          </a:custGeom>
          <a:gradFill flip="none" rotWithShape="1">
            <a:gsLst>
              <a:gs pos="0">
                <a:srgbClr val="00B0F0">
                  <a:alpha val="34000"/>
                </a:srgbClr>
              </a:gs>
              <a:gs pos="76000">
                <a:srgbClr val="00B0F0">
                  <a:alpha val="3000"/>
                </a:srgbClr>
              </a:gs>
            </a:gsLst>
            <a:lin ang="13500000" scaled="1"/>
          </a:gradFill>
        </p:spPr>
      </p:sp>
      <p:sp>
        <p:nvSpPr>
          <p:cNvPr id="15" name="Text 12"/>
          <p:cNvSpPr/>
          <p:nvPr/>
        </p:nvSpPr>
        <p:spPr>
          <a:xfrm rot="15060000">
            <a:off x="10623533" y="4245026"/>
            <a:ext cx="1958340" cy="1694329"/>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6" name="Shape 13"/>
          <p:cNvSpPr/>
          <p:nvPr/>
        </p:nvSpPr>
        <p:spPr>
          <a:xfrm rot="6540000">
            <a:off x="10932795" y="1224280"/>
            <a:ext cx="464185" cy="464185"/>
          </a:xfrm>
          <a:prstGeom prst="ellipse">
            <a:avLst/>
          </a:prstGeom>
          <a:gradFill flip="none" rotWithShape="1">
            <a:gsLst>
              <a:gs pos="0">
                <a:srgbClr val="00B0F0">
                  <a:alpha val="34000"/>
                </a:srgbClr>
              </a:gs>
              <a:gs pos="76000">
                <a:srgbClr val="00B0F0">
                  <a:alpha val="3000"/>
                </a:srgbClr>
              </a:gs>
            </a:gsLst>
            <a:lin ang="0" scaled="1"/>
          </a:gradFill>
        </p:spPr>
      </p:sp>
      <p:sp>
        <p:nvSpPr>
          <p:cNvPr id="17" name="Text 14"/>
          <p:cNvSpPr/>
          <p:nvPr/>
        </p:nvSpPr>
        <p:spPr>
          <a:xfrm rot="6540000">
            <a:off x="10932795" y="1224280"/>
            <a:ext cx="464185" cy="464185"/>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18" name="Shape 15"/>
          <p:cNvSpPr/>
          <p:nvPr/>
        </p:nvSpPr>
        <p:spPr>
          <a:xfrm>
            <a:off x="639445" y="1260475"/>
            <a:ext cx="100066" cy="3202940"/>
          </a:xfrm>
          <a:prstGeom prst="rect">
            <a:avLst/>
          </a:prstGeom>
          <a:solidFill>
            <a:srgbClr val="004CC0"/>
          </a:solidFill>
        </p:spPr>
      </p:sp>
      <p:sp>
        <p:nvSpPr>
          <p:cNvPr id="19" name="Text 16"/>
          <p:cNvSpPr/>
          <p:nvPr/>
        </p:nvSpPr>
        <p:spPr>
          <a:xfrm>
            <a:off x="639445" y="1260475"/>
            <a:ext cx="9144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0" name="Shape 17"/>
          <p:cNvSpPr/>
          <p:nvPr/>
        </p:nvSpPr>
        <p:spPr>
          <a:xfrm>
            <a:off x="766445" y="907043"/>
            <a:ext cx="9063990" cy="3556372"/>
          </a:xfrm>
          <a:prstGeom prst="rect">
            <a:avLst/>
          </a:prstGeom>
          <a:solidFill>
            <a:srgbClr val="FFFFFF"/>
          </a:solidFill>
          <a:ln w="19050">
            <a:solidFill>
              <a:srgbClr val="004CC0"/>
            </a:solidFill>
            <a:prstDash val="solid"/>
          </a:ln>
        </p:spPr>
      </p:sp>
      <p:sp>
        <p:nvSpPr>
          <p:cNvPr id="21" name="Text 18"/>
          <p:cNvSpPr/>
          <p:nvPr/>
        </p:nvSpPr>
        <p:spPr>
          <a:xfrm>
            <a:off x="766445" y="1260475"/>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2" name="Shape 19"/>
          <p:cNvSpPr/>
          <p:nvPr/>
        </p:nvSpPr>
        <p:spPr>
          <a:xfrm flipH="1" flipV="1">
            <a:off x="9601835" y="1260475"/>
            <a:ext cx="228600" cy="228600"/>
          </a:xfrm>
          <a:prstGeom prst="rtTriangle">
            <a:avLst/>
          </a:prstGeom>
          <a:solidFill>
            <a:srgbClr val="004CC0"/>
          </a:solidFill>
        </p:spPr>
      </p:sp>
      <p:sp>
        <p:nvSpPr>
          <p:cNvPr id="23" name="Text 20"/>
          <p:cNvSpPr/>
          <p:nvPr/>
        </p:nvSpPr>
        <p:spPr>
          <a:xfrm>
            <a:off x="9601835" y="1260475"/>
            <a:ext cx="228600" cy="2286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4" name="Text 21"/>
          <p:cNvSpPr/>
          <p:nvPr/>
        </p:nvSpPr>
        <p:spPr>
          <a:xfrm>
            <a:off x="819105" y="1391601"/>
            <a:ext cx="9000227" cy="2653034"/>
          </a:xfrm>
          <a:prstGeom prst="rect">
            <a:avLst/>
          </a:prstGeom>
          <a:noFill/>
        </p:spPr>
        <p:txBody>
          <a:bodyPr wrap="square" lIns="91440" tIns="45720" rIns="91440" bIns="45720" rtlCol="0" anchor="t">
            <a:spAutoFit/>
          </a:bodyPr>
          <a:lstStyle/>
          <a:p>
            <a:pPr algn="just">
              <a:lnSpc>
                <a:spcPct val="130000"/>
              </a:lnSpc>
            </a:pPr>
            <a:r>
              <a:rPr lang="zh-CN" altLang="en-US" sz="1400" dirty="0" smtClean="0">
                <a:solidFill>
                  <a:srgbClr val="333333"/>
                </a:solidFill>
                <a:latin typeface="MiSans" pitchFamily="34" charset="-122"/>
                <a:ea typeface="MiSans" pitchFamily="34" charset="-122"/>
                <a:cs typeface="MiSans" pitchFamily="34" charset="-120"/>
              </a:rPr>
              <a:t>燃油或燃气锅炉、可燃油油浸变压器、充有可燃油的高压电容器和多油开关、柴油发电机房等独立建造的设备用房与民用建筑贴邻时，应采用防火墙分隔，且不应贴邻建筑中人员密集的场所。上述设备用房附设在建筑内时，应符合下列规定：</a:t>
            </a:r>
            <a:endParaRPr lang="zh-CN" altLang="en-US" sz="1400" dirty="0" smtClean="0">
              <a:solidFill>
                <a:srgbClr val="333333"/>
              </a:solidFill>
              <a:latin typeface="MiSans" pitchFamily="34" charset="-122"/>
              <a:ea typeface="MiSans" pitchFamily="34" charset="-122"/>
              <a:cs typeface="MiSans" pitchFamily="34" charset="-120"/>
            </a:endParaRPr>
          </a:p>
          <a:p>
            <a:pPr algn="just">
              <a:lnSpc>
                <a:spcPct val="130000"/>
              </a:lnSpc>
            </a:pPr>
            <a:r>
              <a:rPr lang="zh-CN" altLang="en-US" sz="1400" dirty="0" smtClean="0">
                <a:solidFill>
                  <a:srgbClr val="333333"/>
                </a:solidFill>
                <a:latin typeface="MiSans" pitchFamily="34" charset="-122"/>
                <a:ea typeface="MiSans" pitchFamily="34" charset="-122"/>
                <a:cs typeface="MiSans" pitchFamily="34" charset="-120"/>
              </a:rPr>
              <a:t>（</a:t>
            </a:r>
            <a:r>
              <a:rPr lang="en-US" altLang="zh-CN" sz="1400" dirty="0" smtClean="0">
                <a:solidFill>
                  <a:srgbClr val="333333"/>
                </a:solidFill>
                <a:latin typeface="MiSans" pitchFamily="34" charset="-122"/>
                <a:ea typeface="MiSans" pitchFamily="34" charset="-122"/>
                <a:cs typeface="MiSans" pitchFamily="34" charset="-120"/>
              </a:rPr>
              <a:t>1</a:t>
            </a:r>
            <a:r>
              <a:rPr lang="zh-CN" altLang="en-US" sz="1400" dirty="0" smtClean="0">
                <a:solidFill>
                  <a:srgbClr val="333333"/>
                </a:solidFill>
                <a:latin typeface="MiSans" pitchFamily="34" charset="-122"/>
                <a:ea typeface="MiSans" pitchFamily="34" charset="-122"/>
                <a:cs typeface="MiSans" pitchFamily="34" charset="-120"/>
              </a:rPr>
              <a:t>）当位于人员密集的场所的上一层、下一层或贴邻时，应采取防止设备用房的爆炸作用危及上一层、下一层或相邻场所的措施；</a:t>
            </a:r>
            <a:endParaRPr lang="zh-CN" altLang="en-US" sz="1400" dirty="0" smtClean="0">
              <a:solidFill>
                <a:srgbClr val="333333"/>
              </a:solidFill>
              <a:latin typeface="MiSans" pitchFamily="34" charset="-122"/>
              <a:ea typeface="MiSans" pitchFamily="34" charset="-122"/>
              <a:cs typeface="MiSans" pitchFamily="34" charset="-120"/>
            </a:endParaRPr>
          </a:p>
          <a:p>
            <a:pPr algn="just">
              <a:lnSpc>
                <a:spcPct val="130000"/>
              </a:lnSpc>
            </a:pPr>
            <a:r>
              <a:rPr lang="zh-CN" altLang="en-US" sz="1400" dirty="0" smtClean="0">
                <a:solidFill>
                  <a:srgbClr val="333333"/>
                </a:solidFill>
                <a:latin typeface="MiSans" pitchFamily="34" charset="-122"/>
                <a:ea typeface="MiSans" pitchFamily="34" charset="-122"/>
                <a:cs typeface="MiSans" pitchFamily="34" charset="-120"/>
              </a:rPr>
              <a:t>（</a:t>
            </a:r>
            <a:r>
              <a:rPr lang="en-US" altLang="zh-CN" sz="1400" dirty="0" smtClean="0">
                <a:solidFill>
                  <a:srgbClr val="333333"/>
                </a:solidFill>
                <a:latin typeface="MiSans" pitchFamily="34" charset="-122"/>
                <a:ea typeface="MiSans" pitchFamily="34" charset="-122"/>
                <a:cs typeface="MiSans" pitchFamily="34" charset="-120"/>
              </a:rPr>
              <a:t>2</a:t>
            </a:r>
            <a:r>
              <a:rPr lang="zh-CN" altLang="en-US" sz="1400" dirty="0" smtClean="0">
                <a:solidFill>
                  <a:srgbClr val="333333"/>
                </a:solidFill>
                <a:latin typeface="MiSans" pitchFamily="34" charset="-122"/>
                <a:ea typeface="MiSans" pitchFamily="34" charset="-122"/>
                <a:cs typeface="MiSans" pitchFamily="34" charset="-120"/>
              </a:rPr>
              <a:t>）设备用房的疏散门应直通室外或安全出口；</a:t>
            </a:r>
            <a:endParaRPr lang="zh-CN" altLang="en-US" sz="1400" dirty="0" smtClean="0">
              <a:solidFill>
                <a:srgbClr val="333333"/>
              </a:solidFill>
              <a:latin typeface="MiSans" pitchFamily="34" charset="-122"/>
              <a:ea typeface="MiSans" pitchFamily="34" charset="-122"/>
              <a:cs typeface="MiSans" pitchFamily="34" charset="-120"/>
            </a:endParaRPr>
          </a:p>
          <a:p>
            <a:pPr algn="just">
              <a:lnSpc>
                <a:spcPct val="130000"/>
              </a:lnSpc>
            </a:pPr>
            <a:r>
              <a:rPr lang="zh-CN" altLang="en-US" sz="1400" dirty="0" smtClean="0">
                <a:solidFill>
                  <a:srgbClr val="333333"/>
                </a:solidFill>
                <a:latin typeface="MiSans" pitchFamily="34" charset="-122"/>
                <a:ea typeface="MiSans" pitchFamily="34" charset="-122"/>
                <a:cs typeface="MiSans" pitchFamily="34" charset="-120"/>
              </a:rPr>
              <a:t>（</a:t>
            </a:r>
            <a:r>
              <a:rPr lang="en-US" altLang="zh-CN" sz="1400" dirty="0" smtClean="0">
                <a:solidFill>
                  <a:srgbClr val="333333"/>
                </a:solidFill>
                <a:latin typeface="MiSans" pitchFamily="34" charset="-122"/>
                <a:ea typeface="MiSans" pitchFamily="34" charset="-122"/>
                <a:cs typeface="MiSans" pitchFamily="34" charset="-120"/>
              </a:rPr>
              <a:t>3</a:t>
            </a:r>
            <a:r>
              <a:rPr lang="zh-CN" altLang="en-US" sz="1400" dirty="0" smtClean="0">
                <a:solidFill>
                  <a:srgbClr val="333333"/>
                </a:solidFill>
                <a:latin typeface="MiSans" pitchFamily="34" charset="-122"/>
                <a:ea typeface="MiSans" pitchFamily="34" charset="-122"/>
                <a:cs typeface="MiSans" pitchFamily="34" charset="-120"/>
              </a:rPr>
              <a:t>）设备用房应采用耐火极限不低于</a:t>
            </a:r>
            <a:r>
              <a:rPr lang="en-US" altLang="zh-CN" sz="1400" dirty="0" smtClean="0">
                <a:solidFill>
                  <a:srgbClr val="333333"/>
                </a:solidFill>
                <a:latin typeface="MiSans" pitchFamily="34" charset="-122"/>
                <a:ea typeface="MiSans" pitchFamily="34" charset="-122"/>
                <a:cs typeface="MiSans" pitchFamily="34" charset="-120"/>
              </a:rPr>
              <a:t>2.00h </a:t>
            </a:r>
            <a:r>
              <a:rPr lang="zh-CN" altLang="en-US" sz="1400" dirty="0" smtClean="0">
                <a:solidFill>
                  <a:srgbClr val="333333"/>
                </a:solidFill>
                <a:latin typeface="MiSans" pitchFamily="34" charset="-122"/>
                <a:ea typeface="MiSans" pitchFamily="34" charset="-122"/>
                <a:cs typeface="MiSans" pitchFamily="34" charset="-120"/>
              </a:rPr>
              <a:t>的防火隔墙和耐火极限不低于</a:t>
            </a:r>
            <a:r>
              <a:rPr lang="en-US" altLang="zh-CN" sz="1400" dirty="0" smtClean="0">
                <a:solidFill>
                  <a:srgbClr val="333333"/>
                </a:solidFill>
                <a:latin typeface="MiSans" pitchFamily="34" charset="-122"/>
                <a:ea typeface="MiSans" pitchFamily="34" charset="-122"/>
                <a:cs typeface="MiSans" pitchFamily="34" charset="-120"/>
              </a:rPr>
              <a:t>1.50h </a:t>
            </a:r>
            <a:r>
              <a:rPr lang="zh-CN" altLang="en-US" sz="1400" dirty="0" smtClean="0">
                <a:solidFill>
                  <a:srgbClr val="333333"/>
                </a:solidFill>
                <a:latin typeface="MiSans" pitchFamily="34" charset="-122"/>
                <a:ea typeface="MiSans" pitchFamily="34" charset="-122"/>
                <a:cs typeface="MiSans" pitchFamily="34" charset="-120"/>
              </a:rPr>
              <a:t>的不燃性楼板与其他部位分隔，防火隔墙上的门、窗应为甲级防火门、窗。</a:t>
            </a:r>
            <a:endParaRPr lang="zh-CN" altLang="en-US" sz="1400" dirty="0" smtClean="0">
              <a:solidFill>
                <a:srgbClr val="333333"/>
              </a:solidFill>
              <a:latin typeface="MiSans" pitchFamily="34" charset="-122"/>
              <a:ea typeface="MiSans" pitchFamily="34" charset="-122"/>
              <a:cs typeface="MiSans" pitchFamily="34" charset="-120"/>
            </a:endParaRPr>
          </a:p>
          <a:p>
            <a:pPr algn="just">
              <a:lnSpc>
                <a:spcPct val="130000"/>
              </a:lnSpc>
            </a:pPr>
            <a:r>
              <a:rPr lang="zh-CN" altLang="en-US" sz="1400" dirty="0" smtClean="0">
                <a:solidFill>
                  <a:srgbClr val="333333"/>
                </a:solidFill>
                <a:latin typeface="MiSans" pitchFamily="34" charset="-122"/>
                <a:ea typeface="MiSans" pitchFamily="34" charset="-122"/>
                <a:cs typeface="MiSans" pitchFamily="34" charset="-120"/>
              </a:rPr>
              <a:t>（依据：</a:t>
            </a:r>
            <a:r>
              <a:rPr lang="en-US" altLang="zh-CN" sz="1400" dirty="0" smtClean="0">
                <a:solidFill>
                  <a:srgbClr val="333333"/>
                </a:solidFill>
                <a:latin typeface="MiSans" pitchFamily="34" charset="-122"/>
                <a:ea typeface="MiSans" pitchFamily="34" charset="-122"/>
                <a:cs typeface="MiSans" pitchFamily="34" charset="-120"/>
              </a:rPr>
              <a:t>《</a:t>
            </a:r>
            <a:r>
              <a:rPr lang="zh-CN" altLang="en-US" sz="1400" dirty="0" smtClean="0">
                <a:solidFill>
                  <a:srgbClr val="333333"/>
                </a:solidFill>
                <a:latin typeface="MiSans" pitchFamily="34" charset="-122"/>
                <a:ea typeface="MiSans" pitchFamily="34" charset="-122"/>
                <a:cs typeface="MiSans" pitchFamily="34" charset="-120"/>
              </a:rPr>
              <a:t>建筑防火通用规范</a:t>
            </a:r>
            <a:r>
              <a:rPr lang="en-US" altLang="zh-CN" sz="1400" dirty="0" smtClean="0">
                <a:solidFill>
                  <a:srgbClr val="333333"/>
                </a:solidFill>
                <a:latin typeface="MiSans" pitchFamily="34" charset="-122"/>
                <a:ea typeface="MiSans" pitchFamily="34" charset="-122"/>
                <a:cs typeface="MiSans" pitchFamily="34" charset="-120"/>
              </a:rPr>
              <a:t>》GB55037-2022</a:t>
            </a:r>
            <a:r>
              <a:rPr lang="zh-CN" altLang="en-US" sz="1400" dirty="0" smtClean="0">
                <a:solidFill>
                  <a:srgbClr val="333333"/>
                </a:solidFill>
                <a:latin typeface="MiSans" pitchFamily="34" charset="-122"/>
                <a:ea typeface="MiSans" pitchFamily="34" charset="-122"/>
                <a:cs typeface="MiSans" pitchFamily="34" charset="-120"/>
              </a:rPr>
              <a:t>第</a:t>
            </a:r>
            <a:r>
              <a:rPr lang="en-US" altLang="zh-CN" sz="1400" dirty="0" smtClean="0">
                <a:solidFill>
                  <a:srgbClr val="333333"/>
                </a:solidFill>
                <a:latin typeface="MiSans" pitchFamily="34" charset="-122"/>
                <a:ea typeface="MiSans" pitchFamily="34" charset="-122"/>
                <a:cs typeface="MiSans" pitchFamily="34" charset="-120"/>
              </a:rPr>
              <a:t>4.1.4</a:t>
            </a:r>
            <a:r>
              <a:rPr lang="zh-CN" altLang="en-US" sz="1400" dirty="0" smtClean="0">
                <a:solidFill>
                  <a:srgbClr val="333333"/>
                </a:solidFill>
                <a:latin typeface="MiSans" pitchFamily="34" charset="-122"/>
                <a:ea typeface="MiSans" pitchFamily="34" charset="-122"/>
                <a:cs typeface="MiSans" pitchFamily="34" charset="-120"/>
              </a:rPr>
              <a:t>条规定</a:t>
            </a:r>
            <a:r>
              <a:rPr lang="zh-CN" altLang="en-US" sz="1600" dirty="0" smtClean="0">
                <a:solidFill>
                  <a:srgbClr val="333333"/>
                </a:solidFill>
                <a:latin typeface="MiSans" pitchFamily="34" charset="-122"/>
                <a:ea typeface="MiSans" pitchFamily="34" charset="-122"/>
                <a:cs typeface="MiSans" pitchFamily="34" charset="-120"/>
              </a:rPr>
              <a:t>）</a:t>
            </a:r>
            <a:endParaRPr lang="en-US" sz="1600" dirty="0"/>
          </a:p>
        </p:txBody>
      </p:sp>
      <p:sp>
        <p:nvSpPr>
          <p:cNvPr id="25" name="Text 22"/>
          <p:cNvSpPr/>
          <p:nvPr/>
        </p:nvSpPr>
        <p:spPr>
          <a:xfrm>
            <a:off x="853440" y="987822"/>
            <a:ext cx="6934200" cy="276225"/>
          </a:xfrm>
          <a:prstGeom prst="rect">
            <a:avLst/>
          </a:prstGeom>
          <a:noFill/>
        </p:spPr>
        <p:txBody>
          <a:bodyPr wrap="square" lIns="91440" tIns="45720" rIns="91440" bIns="45720" rtlCol="0" anchor="t">
            <a:spAutoFit/>
          </a:bodyPr>
          <a:lstStyle/>
          <a:p>
            <a:pPr marL="0" indent="0" algn="just">
              <a:lnSpc>
                <a:spcPct val="100000"/>
              </a:lnSpc>
              <a:buNone/>
            </a:pPr>
            <a:r>
              <a:rPr lang="en-US" sz="1800" dirty="0">
                <a:solidFill>
                  <a:srgbClr val="1D3EBF"/>
                </a:solidFill>
                <a:latin typeface="MiSans" pitchFamily="34" charset="-122"/>
                <a:ea typeface="MiSans" pitchFamily="34" charset="-122"/>
                <a:cs typeface="MiSans" pitchFamily="34" charset="-120"/>
              </a:rPr>
              <a:t>防火墙分隔要求</a:t>
            </a:r>
            <a:endParaRPr lang="en-US" sz="1600" dirty="0"/>
          </a:p>
        </p:txBody>
      </p:sp>
      <p:sp>
        <p:nvSpPr>
          <p:cNvPr id="27" name="Text 24"/>
          <p:cNvSpPr/>
          <p:nvPr/>
        </p:nvSpPr>
        <p:spPr>
          <a:xfrm>
            <a:off x="639445" y="2912110"/>
            <a:ext cx="9144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9" name="Text 26"/>
          <p:cNvSpPr/>
          <p:nvPr/>
        </p:nvSpPr>
        <p:spPr>
          <a:xfrm>
            <a:off x="766445" y="2912110"/>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0" name="Shape 27"/>
          <p:cNvSpPr/>
          <p:nvPr/>
        </p:nvSpPr>
        <p:spPr>
          <a:xfrm flipH="1" flipV="1">
            <a:off x="9601835" y="2912110"/>
            <a:ext cx="228600" cy="228600"/>
          </a:xfrm>
          <a:prstGeom prst="rtTriangle">
            <a:avLst/>
          </a:prstGeom>
          <a:solidFill>
            <a:srgbClr val="004CC0"/>
          </a:solidFill>
        </p:spPr>
      </p:sp>
      <p:sp>
        <p:nvSpPr>
          <p:cNvPr id="31" name="Text 28"/>
          <p:cNvSpPr/>
          <p:nvPr/>
        </p:nvSpPr>
        <p:spPr>
          <a:xfrm>
            <a:off x="9601835" y="2912110"/>
            <a:ext cx="228600" cy="2286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4" name="Shape 31"/>
          <p:cNvSpPr/>
          <p:nvPr/>
        </p:nvSpPr>
        <p:spPr>
          <a:xfrm>
            <a:off x="639445" y="4563745"/>
            <a:ext cx="91440" cy="1432560"/>
          </a:xfrm>
          <a:prstGeom prst="rect">
            <a:avLst/>
          </a:prstGeom>
          <a:solidFill>
            <a:srgbClr val="004CC0"/>
          </a:solidFill>
        </p:spPr>
      </p:sp>
      <p:sp>
        <p:nvSpPr>
          <p:cNvPr id="35" name="Text 32"/>
          <p:cNvSpPr/>
          <p:nvPr/>
        </p:nvSpPr>
        <p:spPr>
          <a:xfrm>
            <a:off x="639445" y="4563745"/>
            <a:ext cx="9144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6" name="Shape 33"/>
          <p:cNvSpPr/>
          <p:nvPr/>
        </p:nvSpPr>
        <p:spPr>
          <a:xfrm>
            <a:off x="766445" y="4563745"/>
            <a:ext cx="9063990" cy="1432560"/>
          </a:xfrm>
          <a:prstGeom prst="rect">
            <a:avLst/>
          </a:prstGeom>
          <a:solidFill>
            <a:srgbClr val="FFFFFF"/>
          </a:solidFill>
          <a:ln w="19050">
            <a:solidFill>
              <a:srgbClr val="004CC0"/>
            </a:solidFill>
            <a:prstDash val="solid"/>
          </a:ln>
        </p:spPr>
      </p:sp>
      <p:sp>
        <p:nvSpPr>
          <p:cNvPr id="37" name="Text 34"/>
          <p:cNvSpPr/>
          <p:nvPr/>
        </p:nvSpPr>
        <p:spPr>
          <a:xfrm>
            <a:off x="766445" y="4563745"/>
            <a:ext cx="9063990" cy="14325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8" name="Shape 35"/>
          <p:cNvSpPr/>
          <p:nvPr/>
        </p:nvSpPr>
        <p:spPr>
          <a:xfrm flipH="1" flipV="1">
            <a:off x="9601835" y="4563745"/>
            <a:ext cx="228600" cy="228600"/>
          </a:xfrm>
          <a:prstGeom prst="rtTriangle">
            <a:avLst/>
          </a:prstGeom>
          <a:solidFill>
            <a:srgbClr val="004CC0"/>
          </a:solidFill>
        </p:spPr>
      </p:sp>
      <p:sp>
        <p:nvSpPr>
          <p:cNvPr id="39" name="Text 36"/>
          <p:cNvSpPr/>
          <p:nvPr/>
        </p:nvSpPr>
        <p:spPr>
          <a:xfrm>
            <a:off x="9601835" y="4563745"/>
            <a:ext cx="228600" cy="2286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0" name="Text 37"/>
          <p:cNvSpPr/>
          <p:nvPr/>
        </p:nvSpPr>
        <p:spPr>
          <a:xfrm>
            <a:off x="905510" y="5037455"/>
            <a:ext cx="8798560" cy="870347"/>
          </a:xfrm>
          <a:prstGeom prst="rect">
            <a:avLst/>
          </a:prstGeom>
          <a:noFill/>
        </p:spPr>
        <p:txBody>
          <a:bodyPr wrap="square" lIns="91440" tIns="45720" rIns="91440" bIns="45720" rtlCol="0" anchor="t">
            <a:spAutoFit/>
          </a:bodyPr>
          <a:lstStyle/>
          <a:p>
            <a:pPr marL="0" indent="0" algn="just">
              <a:lnSpc>
                <a:spcPct val="130000"/>
              </a:lnSpc>
              <a:buNone/>
            </a:pPr>
            <a:r>
              <a:rPr lang="en-US" sz="1400" dirty="0">
                <a:solidFill>
                  <a:srgbClr val="333333"/>
                </a:solidFill>
                <a:latin typeface="MiSans" pitchFamily="34" charset="-122"/>
                <a:ea typeface="MiSans" pitchFamily="34" charset="-122"/>
                <a:cs typeface="MiSans" pitchFamily="34" charset="-120"/>
              </a:rPr>
              <a:t>确保上述类房间附近无人员密集性场所；确保安全出口可直通室外，安全出口处无遮挡，安全出口疏散指示明确、无损坏、清晰可见，不穿越房间；确保防火措施完整性，防火隔墙无破损，防火涂料完整，防火门窗标识完整，具有完整的防火分隔属性，防烟属性。</a:t>
            </a:r>
            <a:endParaRPr lang="en-US" sz="1600" dirty="0"/>
          </a:p>
        </p:txBody>
      </p:sp>
      <p:sp>
        <p:nvSpPr>
          <p:cNvPr id="41" name="Text 38"/>
          <p:cNvSpPr/>
          <p:nvPr/>
        </p:nvSpPr>
        <p:spPr>
          <a:xfrm>
            <a:off x="853440" y="4660900"/>
            <a:ext cx="6934200" cy="276225"/>
          </a:xfrm>
          <a:prstGeom prst="rect">
            <a:avLst/>
          </a:prstGeom>
          <a:noFill/>
        </p:spPr>
        <p:txBody>
          <a:bodyPr wrap="square" lIns="91440" tIns="45720" rIns="91440" bIns="45720" rtlCol="0" anchor="t">
            <a:spAutoFit/>
          </a:bodyPr>
          <a:lstStyle/>
          <a:p>
            <a:pPr marL="0" indent="0" algn="just">
              <a:lnSpc>
                <a:spcPct val="100000"/>
              </a:lnSpc>
              <a:buNone/>
            </a:pPr>
            <a:r>
              <a:rPr lang="en-US" sz="1800" dirty="0">
                <a:solidFill>
                  <a:srgbClr val="1D3EBF"/>
                </a:solidFill>
                <a:latin typeface="MiSans" pitchFamily="34" charset="-122"/>
                <a:ea typeface="MiSans" pitchFamily="34" charset="-122"/>
                <a:cs typeface="MiSans" pitchFamily="34" charset="-120"/>
              </a:rPr>
              <a:t>重点关注事项</a:t>
            </a:r>
            <a:endParaRPr lang="en-US" sz="1600" dirty="0"/>
          </a:p>
        </p:txBody>
      </p:sp>
      <p:sp>
        <p:nvSpPr>
          <p:cNvPr id="42" name="Text 39"/>
          <p:cNvSpPr/>
          <p:nvPr/>
        </p:nvSpPr>
        <p:spPr>
          <a:xfrm>
            <a:off x="582930" y="211455"/>
            <a:ext cx="10151745" cy="495300"/>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00000"/>
                </a:solidFill>
                <a:latin typeface="MiSans" pitchFamily="34" charset="-122"/>
                <a:ea typeface="MiSans" pitchFamily="34" charset="-122"/>
                <a:cs typeface="MiSans" pitchFamily="34" charset="-120"/>
              </a:rPr>
              <a:t>设备用房防火分隔</a:t>
            </a:r>
            <a:endParaRPr lang="en-US" sz="1600" dirty="0"/>
          </a:p>
        </p:txBody>
      </p:sp>
    </p:spTree>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pic>
        <p:nvPicPr>
          <p:cNvPr id="7" name="Image 0" descr="https://kimi-img.moonshot.cn/pub/slides/slides_tmpl/image/25-06-01-00:19:25-d0tio3c75iks2gau4i9g.png"/>
          <p:cNvPicPr>
            <a:picLocks noChangeAspect="1"/>
          </p:cNvPicPr>
          <p:nvPr/>
        </p:nvPicPr>
        <p:blipFill>
          <a:blip r:embed="rId1"/>
          <a:stretch>
            <a:fillRect/>
          </a:stretch>
        </p:blipFill>
        <p:spPr>
          <a:xfrm>
            <a:off x="261620" y="943610"/>
            <a:ext cx="1371600" cy="1365250"/>
          </a:xfrm>
          <a:prstGeom prst="rect">
            <a:avLst/>
          </a:prstGeom>
        </p:spPr>
      </p:pic>
      <p:sp>
        <p:nvSpPr>
          <p:cNvPr id="10" name="Shape 5"/>
          <p:cNvSpPr/>
          <p:nvPr/>
        </p:nvSpPr>
        <p:spPr>
          <a:xfrm>
            <a:off x="848360" y="6346190"/>
            <a:ext cx="163338" cy="153035"/>
          </a:xfrm>
          <a:prstGeom prst="rect">
            <a:avLst/>
          </a:prstGeom>
          <a:solidFill>
            <a:srgbClr val="004CC0"/>
          </a:solidFill>
        </p:spPr>
      </p:sp>
      <p:sp>
        <p:nvSpPr>
          <p:cNvPr id="11" name="Text 6"/>
          <p:cNvSpPr/>
          <p:nvPr/>
        </p:nvSpPr>
        <p:spPr>
          <a:xfrm>
            <a:off x="848360"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2" name="Shape 7"/>
          <p:cNvSpPr/>
          <p:nvPr/>
        </p:nvSpPr>
        <p:spPr>
          <a:xfrm>
            <a:off x="1122291" y="6346190"/>
            <a:ext cx="163338" cy="153035"/>
          </a:xfrm>
          <a:prstGeom prst="rect">
            <a:avLst/>
          </a:prstGeom>
          <a:solidFill>
            <a:srgbClr val="004CC0"/>
          </a:solidFill>
        </p:spPr>
      </p:sp>
      <p:sp>
        <p:nvSpPr>
          <p:cNvPr id="13" name="Text 8"/>
          <p:cNvSpPr/>
          <p:nvPr/>
        </p:nvSpPr>
        <p:spPr>
          <a:xfrm>
            <a:off x="1122291"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Shape 9"/>
          <p:cNvSpPr/>
          <p:nvPr/>
        </p:nvSpPr>
        <p:spPr>
          <a:xfrm>
            <a:off x="1396222" y="6346190"/>
            <a:ext cx="163338" cy="153035"/>
          </a:xfrm>
          <a:prstGeom prst="rect">
            <a:avLst/>
          </a:prstGeom>
          <a:solidFill>
            <a:srgbClr val="004CC0"/>
          </a:solidFill>
        </p:spPr>
      </p:sp>
      <p:sp>
        <p:nvSpPr>
          <p:cNvPr id="15" name="Text 10"/>
          <p:cNvSpPr/>
          <p:nvPr/>
        </p:nvSpPr>
        <p:spPr>
          <a:xfrm>
            <a:off x="1396222" y="6346190"/>
            <a:ext cx="163338" cy="15303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6" name="Shape 11"/>
          <p:cNvSpPr/>
          <p:nvPr/>
        </p:nvSpPr>
        <p:spPr>
          <a:xfrm>
            <a:off x="1396222" y="1598930"/>
            <a:ext cx="9055877" cy="5157470"/>
          </a:xfrm>
          <a:prstGeom prst="roundRect">
            <a:avLst/>
          </a:prstGeom>
          <a:solidFill>
            <a:srgbClr val="000000">
              <a:alpha val="0"/>
            </a:srgbClr>
          </a:solidFill>
          <a:ln w="19050">
            <a:solidFill>
              <a:srgbClr val="004CC0"/>
            </a:solidFill>
            <a:prstDash val="solid"/>
          </a:ln>
        </p:spPr>
      </p:sp>
      <p:sp>
        <p:nvSpPr>
          <p:cNvPr id="17" name="Text 12"/>
          <p:cNvSpPr/>
          <p:nvPr/>
        </p:nvSpPr>
        <p:spPr>
          <a:xfrm>
            <a:off x="1567815" y="1598930"/>
            <a:ext cx="8254365" cy="10033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8" name="Text 13"/>
          <p:cNvSpPr/>
          <p:nvPr/>
        </p:nvSpPr>
        <p:spPr>
          <a:xfrm>
            <a:off x="1129665" y="1658620"/>
            <a:ext cx="1072515" cy="338554"/>
          </a:xfrm>
          <a:prstGeom prst="rect">
            <a:avLst/>
          </a:prstGeom>
          <a:noFill/>
        </p:spPr>
        <p:txBody>
          <a:bodyPr wrap="square" lIns="91440" tIns="45720" rIns="91440" bIns="45720" rtlCol="0" anchor="t">
            <a:spAutoFit/>
          </a:bodyPr>
          <a:lstStyle/>
          <a:p>
            <a:pPr marL="0" indent="0" algn="ctr">
              <a:lnSpc>
                <a:spcPct val="100000"/>
              </a:lnSpc>
              <a:buNone/>
            </a:pPr>
            <a:endParaRPr lang="en-US" sz="1600" dirty="0"/>
          </a:p>
        </p:txBody>
      </p:sp>
      <p:sp>
        <p:nvSpPr>
          <p:cNvPr id="19" name="Text 14"/>
          <p:cNvSpPr/>
          <p:nvPr/>
        </p:nvSpPr>
        <p:spPr>
          <a:xfrm>
            <a:off x="1665921" y="1806574"/>
            <a:ext cx="8266851" cy="5173724"/>
          </a:xfrm>
          <a:prstGeom prst="rect">
            <a:avLst/>
          </a:prstGeom>
          <a:noFill/>
        </p:spPr>
        <p:txBody>
          <a:bodyPr wrap="square" lIns="91440" tIns="45720" rIns="91440" bIns="45720" rtlCol="0" anchor="t">
            <a:spAutoFit/>
          </a:bodyPr>
          <a:lstStyle/>
          <a:p>
            <a:pPr algn="just">
              <a:lnSpc>
                <a:spcPct val="130000"/>
              </a:lnSpc>
            </a:pPr>
            <a:r>
              <a:rPr lang="zh-CN" altLang="en-US" sz="1400" dirty="0" smtClean="0">
                <a:solidFill>
                  <a:srgbClr val="000000"/>
                </a:solidFill>
                <a:latin typeface="MiSans" pitchFamily="34" charset="-122"/>
                <a:ea typeface="MiSans" pitchFamily="34" charset="-122"/>
                <a:cs typeface="MiSans" pitchFamily="34" charset="-120"/>
              </a:rPr>
              <a:t>附设</a:t>
            </a:r>
            <a:r>
              <a:rPr lang="zh-CN" altLang="en-US" sz="1400" dirty="0">
                <a:solidFill>
                  <a:srgbClr val="000000"/>
                </a:solidFill>
                <a:latin typeface="MiSans" pitchFamily="34" charset="-122"/>
                <a:ea typeface="MiSans" pitchFamily="34" charset="-122"/>
                <a:cs typeface="MiSans" pitchFamily="34" charset="-120"/>
              </a:rPr>
              <a:t>在建筑内的燃油或燃气锅炉房、柴油发电机房，除应符合本规范第</a:t>
            </a:r>
            <a:r>
              <a:rPr lang="en-US" altLang="zh-CN" sz="1400" dirty="0">
                <a:solidFill>
                  <a:srgbClr val="000000"/>
                </a:solidFill>
                <a:latin typeface="MiSans" pitchFamily="34" charset="-122"/>
                <a:ea typeface="MiSans" pitchFamily="34" charset="-122"/>
                <a:cs typeface="MiSans" pitchFamily="34" charset="-120"/>
              </a:rPr>
              <a:t>4.1.4</a:t>
            </a:r>
            <a:r>
              <a:rPr lang="zh-CN" altLang="en-US" sz="1400" dirty="0">
                <a:solidFill>
                  <a:srgbClr val="000000"/>
                </a:solidFill>
                <a:latin typeface="MiSans" pitchFamily="34" charset="-122"/>
                <a:ea typeface="MiSans" pitchFamily="34" charset="-122"/>
                <a:cs typeface="MiSans" pitchFamily="34" charset="-120"/>
              </a:rPr>
              <a:t>条的规定外，尚应符合下列规定：</a:t>
            </a:r>
            <a:endParaRPr lang="zh-CN" altLang="en-US" sz="1400" dirty="0">
              <a:solidFill>
                <a:srgbClr val="000000"/>
              </a:solidFill>
              <a:latin typeface="MiSans" pitchFamily="34" charset="-122"/>
              <a:ea typeface="MiSans" pitchFamily="34" charset="-122"/>
              <a:cs typeface="MiSans" pitchFamily="34" charset="-120"/>
            </a:endParaRPr>
          </a:p>
          <a:p>
            <a:pPr algn="just">
              <a:lnSpc>
                <a:spcPct val="130000"/>
              </a:lnSpc>
            </a:pPr>
            <a:r>
              <a:rPr lang="zh-CN" altLang="en-US" sz="1400" dirty="0">
                <a:solidFill>
                  <a:srgbClr val="000000"/>
                </a:solidFill>
                <a:latin typeface="MiSans" pitchFamily="34" charset="-122"/>
                <a:ea typeface="MiSans" pitchFamily="34" charset="-122"/>
                <a:cs typeface="MiSans" pitchFamily="34" charset="-120"/>
              </a:rPr>
              <a:t>（</a:t>
            </a:r>
            <a:r>
              <a:rPr lang="en-US" altLang="zh-CN" sz="1400" dirty="0">
                <a:solidFill>
                  <a:srgbClr val="000000"/>
                </a:solidFill>
                <a:latin typeface="MiSans" pitchFamily="34" charset="-122"/>
                <a:ea typeface="MiSans" pitchFamily="34" charset="-122"/>
                <a:cs typeface="MiSans" pitchFamily="34" charset="-120"/>
              </a:rPr>
              <a:t>1</a:t>
            </a:r>
            <a:r>
              <a:rPr lang="zh-CN" altLang="en-US" sz="1400" dirty="0">
                <a:solidFill>
                  <a:srgbClr val="000000"/>
                </a:solidFill>
                <a:latin typeface="MiSans" pitchFamily="34" charset="-122"/>
                <a:ea typeface="MiSans" pitchFamily="34" charset="-122"/>
                <a:cs typeface="MiSans" pitchFamily="34" charset="-120"/>
              </a:rPr>
              <a:t>）常（负）压燃油或燃气锅炉房不应位于地下二层及以下，位于屋顶的常（负）压燃气锅炉房与通向屋面的安全出口的最小水平距离不应小于</a:t>
            </a:r>
            <a:r>
              <a:rPr lang="en-US" altLang="zh-CN" sz="1400" dirty="0">
                <a:solidFill>
                  <a:srgbClr val="000000"/>
                </a:solidFill>
                <a:latin typeface="MiSans" pitchFamily="34" charset="-122"/>
                <a:ea typeface="MiSans" pitchFamily="34" charset="-122"/>
                <a:cs typeface="MiSans" pitchFamily="34" charset="-120"/>
              </a:rPr>
              <a:t>6m </a:t>
            </a:r>
            <a:r>
              <a:rPr lang="zh-CN" altLang="en-US" sz="1400" dirty="0">
                <a:solidFill>
                  <a:srgbClr val="000000"/>
                </a:solidFill>
                <a:latin typeface="MiSans" pitchFamily="34" charset="-122"/>
                <a:ea typeface="MiSans" pitchFamily="34" charset="-122"/>
                <a:cs typeface="MiSans" pitchFamily="34" charset="-120"/>
              </a:rPr>
              <a:t>；其他燃油或燃气锅炉房应位于建筑首层的靠外墙部位或地下一层的靠外侧部位，不应贴邻消防救援专用出入口、疏散楼梯（间）或人员的主要疏散通道。</a:t>
            </a:r>
            <a:endParaRPr lang="zh-CN" altLang="en-US" sz="1400" dirty="0">
              <a:solidFill>
                <a:srgbClr val="000000"/>
              </a:solidFill>
              <a:latin typeface="MiSans" pitchFamily="34" charset="-122"/>
              <a:ea typeface="MiSans" pitchFamily="34" charset="-122"/>
              <a:cs typeface="MiSans" pitchFamily="34" charset="-120"/>
            </a:endParaRPr>
          </a:p>
          <a:p>
            <a:pPr algn="just">
              <a:lnSpc>
                <a:spcPct val="130000"/>
              </a:lnSpc>
            </a:pPr>
            <a:r>
              <a:rPr lang="zh-CN" altLang="en-US" sz="1400" dirty="0">
                <a:solidFill>
                  <a:srgbClr val="000000"/>
                </a:solidFill>
                <a:latin typeface="MiSans" pitchFamily="34" charset="-122"/>
                <a:ea typeface="MiSans" pitchFamily="34" charset="-122"/>
                <a:cs typeface="MiSans" pitchFamily="34" charset="-120"/>
              </a:rPr>
              <a:t>（</a:t>
            </a:r>
            <a:r>
              <a:rPr lang="en-US" altLang="zh-CN" sz="1400" dirty="0">
                <a:solidFill>
                  <a:srgbClr val="000000"/>
                </a:solidFill>
                <a:latin typeface="MiSans" pitchFamily="34" charset="-122"/>
                <a:ea typeface="MiSans" pitchFamily="34" charset="-122"/>
                <a:cs typeface="MiSans" pitchFamily="34" charset="-120"/>
              </a:rPr>
              <a:t>2</a:t>
            </a:r>
            <a:r>
              <a:rPr lang="zh-CN" altLang="en-US" sz="1400" dirty="0">
                <a:solidFill>
                  <a:srgbClr val="000000"/>
                </a:solidFill>
                <a:latin typeface="MiSans" pitchFamily="34" charset="-122"/>
                <a:ea typeface="MiSans" pitchFamily="34" charset="-122"/>
                <a:cs typeface="MiSans" pitchFamily="34" charset="-120"/>
              </a:rPr>
              <a:t>）建筑内单间储油间的燃油储存量不应大于</a:t>
            </a:r>
            <a:r>
              <a:rPr lang="en-US" altLang="zh-CN" sz="1400" dirty="0">
                <a:solidFill>
                  <a:srgbClr val="000000"/>
                </a:solidFill>
                <a:latin typeface="MiSans" pitchFamily="34" charset="-122"/>
                <a:ea typeface="MiSans" pitchFamily="34" charset="-122"/>
                <a:cs typeface="MiSans" pitchFamily="34" charset="-120"/>
              </a:rPr>
              <a:t>1m3</a:t>
            </a:r>
            <a:r>
              <a:rPr lang="zh-CN" altLang="en-US" sz="1400" dirty="0">
                <a:solidFill>
                  <a:srgbClr val="000000"/>
                </a:solidFill>
                <a:latin typeface="MiSans" pitchFamily="34" charset="-122"/>
                <a:ea typeface="MiSans" pitchFamily="34" charset="-122"/>
                <a:cs typeface="MiSans" pitchFamily="34" charset="-120"/>
              </a:rPr>
              <a:t>油箱的通气管设置应满足防火要求，油箱的下部应设置防止油品流散的设施。储油间应采用耐火极限不低于</a:t>
            </a:r>
            <a:r>
              <a:rPr lang="en-US" altLang="zh-CN" sz="1400" dirty="0">
                <a:solidFill>
                  <a:srgbClr val="000000"/>
                </a:solidFill>
                <a:latin typeface="MiSans" pitchFamily="34" charset="-122"/>
                <a:ea typeface="MiSans" pitchFamily="34" charset="-122"/>
                <a:cs typeface="MiSans" pitchFamily="34" charset="-120"/>
              </a:rPr>
              <a:t>3.00h</a:t>
            </a:r>
            <a:r>
              <a:rPr lang="zh-CN" altLang="en-US" sz="1400" dirty="0">
                <a:solidFill>
                  <a:srgbClr val="000000"/>
                </a:solidFill>
                <a:latin typeface="MiSans" pitchFamily="34" charset="-122"/>
                <a:ea typeface="MiSans" pitchFamily="34" charset="-122"/>
                <a:cs typeface="MiSans" pitchFamily="34" charset="-120"/>
              </a:rPr>
              <a:t>的防火隔墙与发电机间、锅炉间分隔。</a:t>
            </a:r>
            <a:endParaRPr lang="zh-CN" altLang="en-US" sz="1400" dirty="0">
              <a:solidFill>
                <a:srgbClr val="000000"/>
              </a:solidFill>
              <a:latin typeface="MiSans" pitchFamily="34" charset="-122"/>
              <a:ea typeface="MiSans" pitchFamily="34" charset="-122"/>
              <a:cs typeface="MiSans" pitchFamily="34" charset="-120"/>
            </a:endParaRPr>
          </a:p>
          <a:p>
            <a:pPr algn="just">
              <a:lnSpc>
                <a:spcPct val="130000"/>
              </a:lnSpc>
            </a:pPr>
            <a:r>
              <a:rPr lang="zh-CN" altLang="en-US" sz="1400" dirty="0">
                <a:solidFill>
                  <a:srgbClr val="000000"/>
                </a:solidFill>
                <a:latin typeface="MiSans" pitchFamily="34" charset="-122"/>
                <a:ea typeface="MiSans" pitchFamily="34" charset="-122"/>
                <a:cs typeface="MiSans" pitchFamily="34" charset="-120"/>
              </a:rPr>
              <a:t>（</a:t>
            </a:r>
            <a:r>
              <a:rPr lang="en-US" altLang="zh-CN" sz="1400" dirty="0">
                <a:solidFill>
                  <a:srgbClr val="000000"/>
                </a:solidFill>
                <a:latin typeface="MiSans" pitchFamily="34" charset="-122"/>
                <a:ea typeface="MiSans" pitchFamily="34" charset="-122"/>
                <a:cs typeface="MiSans" pitchFamily="34" charset="-120"/>
              </a:rPr>
              <a:t>3</a:t>
            </a:r>
            <a:r>
              <a:rPr lang="zh-CN" altLang="en-US" sz="1400" dirty="0">
                <a:solidFill>
                  <a:srgbClr val="000000"/>
                </a:solidFill>
                <a:latin typeface="MiSans" pitchFamily="34" charset="-122"/>
                <a:ea typeface="MiSans" pitchFamily="34" charset="-122"/>
                <a:cs typeface="MiSans" pitchFamily="34" charset="-120"/>
              </a:rPr>
              <a:t>） 柴油机的排烟管、柴油机房的通风管、与储油间无关的电气线路等，不应穿过储油间。</a:t>
            </a:r>
            <a:endParaRPr lang="zh-CN" altLang="en-US" sz="1400" dirty="0">
              <a:solidFill>
                <a:srgbClr val="000000"/>
              </a:solidFill>
              <a:latin typeface="MiSans" pitchFamily="34" charset="-122"/>
              <a:ea typeface="MiSans" pitchFamily="34" charset="-122"/>
              <a:cs typeface="MiSans" pitchFamily="34" charset="-120"/>
            </a:endParaRPr>
          </a:p>
          <a:p>
            <a:pPr algn="just">
              <a:lnSpc>
                <a:spcPct val="130000"/>
              </a:lnSpc>
            </a:pPr>
            <a:r>
              <a:rPr lang="zh-CN" altLang="en-US" sz="1400" dirty="0">
                <a:solidFill>
                  <a:srgbClr val="000000"/>
                </a:solidFill>
                <a:latin typeface="MiSans" pitchFamily="34" charset="-122"/>
                <a:ea typeface="MiSans" pitchFamily="34" charset="-122"/>
                <a:cs typeface="MiSans" pitchFamily="34" charset="-120"/>
              </a:rPr>
              <a:t>（</a:t>
            </a:r>
            <a:r>
              <a:rPr lang="en-US" altLang="zh-CN" sz="1400" dirty="0">
                <a:solidFill>
                  <a:srgbClr val="000000"/>
                </a:solidFill>
                <a:latin typeface="MiSans" pitchFamily="34" charset="-122"/>
                <a:ea typeface="MiSans" pitchFamily="34" charset="-122"/>
                <a:cs typeface="MiSans" pitchFamily="34" charset="-120"/>
              </a:rPr>
              <a:t>4</a:t>
            </a:r>
            <a:r>
              <a:rPr lang="zh-CN" altLang="en-US" sz="1400" dirty="0">
                <a:solidFill>
                  <a:srgbClr val="000000"/>
                </a:solidFill>
                <a:latin typeface="MiSans" pitchFamily="34" charset="-122"/>
                <a:ea typeface="MiSans" pitchFamily="34" charset="-122"/>
                <a:cs typeface="MiSans" pitchFamily="34" charset="-120"/>
              </a:rPr>
              <a:t>）燃油或燃气管道在设备间内及进入建筑物前，应分别设置具有自动和手动关闭功能的切断阀。</a:t>
            </a:r>
            <a:endParaRPr lang="zh-CN" altLang="en-US" sz="1400" dirty="0">
              <a:solidFill>
                <a:srgbClr val="000000"/>
              </a:solidFill>
              <a:latin typeface="MiSans" pitchFamily="34" charset="-122"/>
              <a:ea typeface="MiSans" pitchFamily="34" charset="-122"/>
              <a:cs typeface="MiSans" pitchFamily="34" charset="-120"/>
            </a:endParaRPr>
          </a:p>
          <a:p>
            <a:pPr algn="just">
              <a:lnSpc>
                <a:spcPct val="130000"/>
              </a:lnSpc>
            </a:pPr>
            <a:r>
              <a:rPr lang="zh-CN" altLang="en-US" sz="1400" dirty="0" smtClean="0">
                <a:solidFill>
                  <a:srgbClr val="000000"/>
                </a:solidFill>
                <a:latin typeface="MiSans" pitchFamily="34" charset="-122"/>
                <a:ea typeface="MiSans" pitchFamily="34" charset="-122"/>
                <a:cs typeface="MiSans" pitchFamily="34" charset="-120"/>
              </a:rPr>
              <a:t>依据</a:t>
            </a:r>
            <a:r>
              <a:rPr lang="zh-CN" altLang="en-US" sz="1400" dirty="0">
                <a:solidFill>
                  <a:srgbClr val="000000"/>
                </a:solidFill>
                <a:latin typeface="MiSans" pitchFamily="34" charset="-122"/>
                <a:ea typeface="MiSans" pitchFamily="34" charset="-122"/>
                <a:cs typeface="MiSans" pitchFamily="34" charset="-120"/>
              </a:rPr>
              <a:t>：</a:t>
            </a:r>
            <a:r>
              <a:rPr lang="en-US" altLang="zh-CN" sz="1400" dirty="0">
                <a:solidFill>
                  <a:srgbClr val="000000"/>
                </a:solidFill>
                <a:latin typeface="MiSans" pitchFamily="34" charset="-122"/>
                <a:ea typeface="MiSans" pitchFamily="34" charset="-122"/>
                <a:cs typeface="MiSans" pitchFamily="34" charset="-120"/>
              </a:rPr>
              <a:t>《</a:t>
            </a:r>
            <a:r>
              <a:rPr lang="zh-CN" altLang="en-US" sz="1400" dirty="0">
                <a:solidFill>
                  <a:srgbClr val="000000"/>
                </a:solidFill>
                <a:latin typeface="MiSans" pitchFamily="34" charset="-122"/>
                <a:ea typeface="MiSans" pitchFamily="34" charset="-122"/>
                <a:cs typeface="MiSans" pitchFamily="34" charset="-120"/>
              </a:rPr>
              <a:t>建筑防火通用规范</a:t>
            </a:r>
            <a:r>
              <a:rPr lang="en-US" altLang="zh-CN" sz="1400" dirty="0">
                <a:solidFill>
                  <a:srgbClr val="000000"/>
                </a:solidFill>
                <a:latin typeface="MiSans" pitchFamily="34" charset="-122"/>
                <a:ea typeface="MiSans" pitchFamily="34" charset="-122"/>
                <a:cs typeface="MiSans" pitchFamily="34" charset="-120"/>
              </a:rPr>
              <a:t>》GB55037-2022</a:t>
            </a:r>
            <a:r>
              <a:rPr lang="zh-CN" altLang="en-US" sz="1400" dirty="0">
                <a:solidFill>
                  <a:srgbClr val="000000"/>
                </a:solidFill>
                <a:latin typeface="MiSans" pitchFamily="34" charset="-122"/>
                <a:ea typeface="MiSans" pitchFamily="34" charset="-122"/>
                <a:cs typeface="MiSans" pitchFamily="34" charset="-120"/>
              </a:rPr>
              <a:t>第</a:t>
            </a:r>
            <a:r>
              <a:rPr lang="en-US" altLang="zh-CN" sz="1400" dirty="0">
                <a:solidFill>
                  <a:srgbClr val="000000"/>
                </a:solidFill>
                <a:latin typeface="MiSans" pitchFamily="34" charset="-122"/>
                <a:ea typeface="MiSans" pitchFamily="34" charset="-122"/>
                <a:cs typeface="MiSans" pitchFamily="34" charset="-120"/>
              </a:rPr>
              <a:t>4.1.5</a:t>
            </a:r>
            <a:r>
              <a:rPr lang="zh-CN" altLang="en-US" sz="1400" dirty="0">
                <a:solidFill>
                  <a:srgbClr val="000000"/>
                </a:solidFill>
                <a:latin typeface="MiSans" pitchFamily="34" charset="-122"/>
                <a:ea typeface="MiSans" pitchFamily="34" charset="-122"/>
                <a:cs typeface="MiSans" pitchFamily="34" charset="-120"/>
              </a:rPr>
              <a:t>条</a:t>
            </a:r>
            <a:r>
              <a:rPr lang="zh-CN" altLang="en-US" sz="1400" dirty="0" smtClean="0">
                <a:solidFill>
                  <a:srgbClr val="000000"/>
                </a:solidFill>
                <a:latin typeface="MiSans" pitchFamily="34" charset="-122"/>
                <a:ea typeface="MiSans" pitchFamily="34" charset="-122"/>
                <a:cs typeface="MiSans" pitchFamily="34" charset="-120"/>
              </a:rPr>
              <a:t>规定</a:t>
            </a:r>
            <a:endParaRPr lang="en-US" altLang="zh-CN" sz="1400" dirty="0" smtClean="0">
              <a:solidFill>
                <a:srgbClr val="000000"/>
              </a:solidFill>
              <a:latin typeface="MiSans" pitchFamily="34" charset="-122"/>
              <a:ea typeface="MiSans" pitchFamily="34" charset="-122"/>
              <a:cs typeface="MiSans" pitchFamily="34" charset="-120"/>
            </a:endParaRPr>
          </a:p>
          <a:p>
            <a:pPr algn="just">
              <a:lnSpc>
                <a:spcPct val="130000"/>
              </a:lnSpc>
            </a:pPr>
            <a:r>
              <a:rPr lang="zh-CN" altLang="en-US" sz="1400" dirty="0">
                <a:solidFill>
                  <a:srgbClr val="000000"/>
                </a:solidFill>
                <a:latin typeface="MiSans" pitchFamily="34" charset="-122"/>
                <a:ea typeface="MiSans" pitchFamily="34" charset="-122"/>
                <a:cs typeface="MiSans" pitchFamily="34" charset="-120"/>
              </a:rPr>
              <a:t>重点关注：</a:t>
            </a:r>
            <a:endParaRPr lang="zh-CN" altLang="en-US" sz="1400" dirty="0">
              <a:solidFill>
                <a:srgbClr val="000000"/>
              </a:solidFill>
              <a:latin typeface="MiSans" pitchFamily="34" charset="-122"/>
              <a:ea typeface="MiSans" pitchFamily="34" charset="-122"/>
              <a:cs typeface="MiSans" pitchFamily="34" charset="-120"/>
            </a:endParaRPr>
          </a:p>
          <a:p>
            <a:pPr algn="just">
              <a:lnSpc>
                <a:spcPct val="130000"/>
              </a:lnSpc>
            </a:pPr>
            <a:r>
              <a:rPr lang="en-US" altLang="zh-CN" sz="1400" dirty="0">
                <a:solidFill>
                  <a:srgbClr val="000000"/>
                </a:solidFill>
                <a:latin typeface="MiSans" pitchFamily="34" charset="-122"/>
                <a:ea typeface="MiSans" pitchFamily="34" charset="-122"/>
                <a:cs typeface="MiSans" pitchFamily="34" charset="-120"/>
              </a:rPr>
              <a:t>1 </a:t>
            </a:r>
            <a:r>
              <a:rPr lang="zh-CN" altLang="en-US" sz="1400" dirty="0">
                <a:solidFill>
                  <a:srgbClr val="000000"/>
                </a:solidFill>
                <a:latin typeface="MiSans" pitchFamily="34" charset="-122"/>
                <a:ea typeface="MiSans" pitchFamily="34" charset="-122"/>
                <a:cs typeface="MiSans" pitchFamily="34" charset="-120"/>
              </a:rPr>
              <a:t>确保燃气锅炉房、柴油发电机房等房间布置满足上述布置原则；</a:t>
            </a:r>
            <a:endParaRPr lang="zh-CN" altLang="en-US" sz="1400" dirty="0">
              <a:solidFill>
                <a:srgbClr val="000000"/>
              </a:solidFill>
              <a:latin typeface="MiSans" pitchFamily="34" charset="-122"/>
              <a:ea typeface="MiSans" pitchFamily="34" charset="-122"/>
              <a:cs typeface="MiSans" pitchFamily="34" charset="-120"/>
            </a:endParaRPr>
          </a:p>
          <a:p>
            <a:pPr algn="just">
              <a:lnSpc>
                <a:spcPct val="130000"/>
              </a:lnSpc>
            </a:pPr>
            <a:r>
              <a:rPr lang="en-US" altLang="zh-CN" sz="1400" dirty="0">
                <a:solidFill>
                  <a:srgbClr val="000000"/>
                </a:solidFill>
                <a:latin typeface="MiSans" pitchFamily="34" charset="-122"/>
                <a:ea typeface="MiSans" pitchFamily="34" charset="-122"/>
                <a:cs typeface="MiSans" pitchFamily="34" charset="-120"/>
              </a:rPr>
              <a:t>2 </a:t>
            </a:r>
            <a:r>
              <a:rPr lang="zh-CN" altLang="en-US" sz="1400" dirty="0">
                <a:solidFill>
                  <a:srgbClr val="000000"/>
                </a:solidFill>
                <a:latin typeface="MiSans" pitchFamily="34" charset="-122"/>
                <a:ea typeface="MiSans" pitchFamily="34" charset="-122"/>
                <a:cs typeface="MiSans" pitchFamily="34" charset="-120"/>
              </a:rPr>
              <a:t>确保储油间内储存量满足要求，且通风良好，无油气异味；防火分隔完整，防火门标识完整清晰，具有完整的防火性能及防烟性能，防流散措施</a:t>
            </a:r>
            <a:r>
              <a:rPr lang="zh-CN" altLang="en-US" sz="1400" dirty="0" smtClean="0">
                <a:solidFill>
                  <a:srgbClr val="000000"/>
                </a:solidFill>
                <a:latin typeface="MiSans" pitchFamily="34" charset="-122"/>
                <a:ea typeface="MiSans" pitchFamily="34" charset="-122"/>
                <a:cs typeface="MiSans" pitchFamily="34" charset="-120"/>
              </a:rPr>
              <a:t>完整等。</a:t>
            </a:r>
            <a:endParaRPr lang="zh-CN" altLang="en-US" sz="1400" dirty="0">
              <a:solidFill>
                <a:srgbClr val="000000"/>
              </a:solidFill>
              <a:latin typeface="MiSans" pitchFamily="34" charset="-122"/>
              <a:ea typeface="MiSans" pitchFamily="34" charset="-122"/>
              <a:cs typeface="MiSans" pitchFamily="34" charset="-120"/>
            </a:endParaRPr>
          </a:p>
          <a:p>
            <a:pPr algn="just">
              <a:lnSpc>
                <a:spcPct val="130000"/>
              </a:lnSpc>
            </a:pPr>
            <a:endParaRPr lang="en-US" sz="1400" dirty="0" smtClean="0">
              <a:solidFill>
                <a:srgbClr val="000000"/>
              </a:solidFill>
              <a:latin typeface="MiSans" pitchFamily="34" charset="-122"/>
              <a:ea typeface="MiSans" pitchFamily="34" charset="-122"/>
              <a:cs typeface="MiSans" pitchFamily="34" charset="-120"/>
            </a:endParaRPr>
          </a:p>
          <a:p>
            <a:pPr algn="just">
              <a:lnSpc>
                <a:spcPct val="130000"/>
              </a:lnSpc>
            </a:pPr>
            <a:endParaRPr lang="en-US" sz="1400" dirty="0" smtClean="0">
              <a:solidFill>
                <a:srgbClr val="000000"/>
              </a:solidFill>
              <a:latin typeface="MiSans" pitchFamily="34" charset="-122"/>
              <a:ea typeface="MiSans" pitchFamily="34" charset="-122"/>
              <a:cs typeface="MiSans" pitchFamily="34" charset="-120"/>
            </a:endParaRPr>
          </a:p>
          <a:p>
            <a:pPr algn="just">
              <a:lnSpc>
                <a:spcPct val="130000"/>
              </a:lnSpc>
            </a:pPr>
            <a:endParaRPr lang="en-US" sz="1400" dirty="0">
              <a:solidFill>
                <a:srgbClr val="000000"/>
              </a:solidFill>
              <a:latin typeface="MiSans" pitchFamily="34" charset="-122"/>
              <a:ea typeface="MiSans" pitchFamily="34" charset="-122"/>
              <a:cs typeface="MiSans" pitchFamily="34" charset="-120"/>
            </a:endParaRPr>
          </a:p>
          <a:p>
            <a:pPr algn="just">
              <a:lnSpc>
                <a:spcPct val="130000"/>
              </a:lnSpc>
            </a:pPr>
            <a:endParaRPr lang="en-US" sz="1600" dirty="0"/>
          </a:p>
        </p:txBody>
      </p:sp>
      <p:sp>
        <p:nvSpPr>
          <p:cNvPr id="20" name="Text 15"/>
          <p:cNvSpPr/>
          <p:nvPr/>
        </p:nvSpPr>
        <p:spPr>
          <a:xfrm>
            <a:off x="2461895" y="1151890"/>
            <a:ext cx="6983730" cy="311150"/>
          </a:xfrm>
          <a:prstGeom prst="rect">
            <a:avLst/>
          </a:prstGeom>
          <a:noFill/>
        </p:spPr>
        <p:txBody>
          <a:bodyPr wrap="square" lIns="91440" tIns="45720" rIns="91440" bIns="45720" rtlCol="0" anchor="t">
            <a:spAutoFit/>
          </a:bodyPr>
          <a:lstStyle/>
          <a:p>
            <a:pPr marL="0" indent="0" algn="l">
              <a:lnSpc>
                <a:spcPct val="100000"/>
              </a:lnSpc>
              <a:buNone/>
            </a:pPr>
            <a:r>
              <a:rPr lang="en-US" sz="2000" dirty="0">
                <a:solidFill>
                  <a:srgbClr val="004CC0"/>
                </a:solidFill>
                <a:latin typeface="MiSans" pitchFamily="34" charset="-122"/>
                <a:ea typeface="MiSans" pitchFamily="34" charset="-122"/>
                <a:cs typeface="MiSans" pitchFamily="34" charset="-120"/>
              </a:rPr>
              <a:t>房间布置要求</a:t>
            </a:r>
            <a:endParaRPr lang="en-US" sz="1600" dirty="0"/>
          </a:p>
        </p:txBody>
      </p:sp>
      <p:sp>
        <p:nvSpPr>
          <p:cNvPr id="31" name="Text 26"/>
          <p:cNvSpPr/>
          <p:nvPr/>
        </p:nvSpPr>
        <p:spPr>
          <a:xfrm>
            <a:off x="582930" y="211455"/>
            <a:ext cx="10151745" cy="495300"/>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00000"/>
                </a:solidFill>
                <a:latin typeface="MiSans" pitchFamily="34" charset="-122"/>
                <a:ea typeface="MiSans" pitchFamily="34" charset="-122"/>
                <a:cs typeface="MiSans" pitchFamily="34" charset="-120"/>
              </a:rPr>
              <a:t>特殊房间布置与防火</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571500"/>
            <a:ext cx="3610749" cy="215900"/>
          </a:xfrm>
          <a:prstGeom prst="rect">
            <a:avLst/>
          </a:prstGeom>
          <a:gradFill flip="none" rotWithShape="1">
            <a:gsLst>
              <a:gs pos="0">
                <a:srgbClr val="FFFFFF"/>
              </a:gs>
              <a:gs pos="100000">
                <a:srgbClr val="004CC0"/>
              </a:gs>
            </a:gsLst>
            <a:lin ang="8100000" scaled="1"/>
          </a:gradFill>
        </p:spPr>
      </p:sp>
      <p:sp>
        <p:nvSpPr>
          <p:cNvPr id="3" name="Text 1"/>
          <p:cNvSpPr/>
          <p:nvPr/>
        </p:nvSpPr>
        <p:spPr>
          <a:xfrm>
            <a:off x="0" y="571500"/>
            <a:ext cx="3610749" cy="2159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0" y="872490"/>
            <a:ext cx="12189611" cy="0"/>
          </a:xfrm>
          <a:prstGeom prst="line">
            <a:avLst/>
          </a:prstGeom>
          <a:noFill/>
          <a:ln w="19050">
            <a:solidFill>
              <a:srgbClr val="007FD4"/>
            </a:solidFill>
            <a:prstDash val="solid"/>
            <a:headEnd type="none"/>
            <a:tailEnd type="none"/>
          </a:ln>
        </p:spPr>
      </p:sp>
      <p:sp>
        <p:nvSpPr>
          <p:cNvPr id="5" name="Shape 3"/>
          <p:cNvSpPr/>
          <p:nvPr/>
        </p:nvSpPr>
        <p:spPr>
          <a:xfrm rot="5940000">
            <a:off x="292735" y="51435"/>
            <a:ext cx="558800" cy="558800"/>
          </a:xfrm>
          <a:prstGeom prst="donut">
            <a:avLst/>
          </a:prstGeom>
          <a:gradFill flip="none" rotWithShape="1">
            <a:gsLst>
              <a:gs pos="0">
                <a:srgbClr val="004CC0"/>
              </a:gs>
              <a:gs pos="54000">
                <a:srgbClr val="00B0F0">
                  <a:alpha val="3000"/>
                </a:srgbClr>
              </a:gs>
            </a:gsLst>
            <a:lin ang="18900000" scaled="1"/>
          </a:gradFill>
        </p:spPr>
      </p:sp>
      <p:sp>
        <p:nvSpPr>
          <p:cNvPr id="6" name="Text 4"/>
          <p:cNvSpPr/>
          <p:nvPr/>
        </p:nvSpPr>
        <p:spPr>
          <a:xfrm rot="5940000">
            <a:off x="292735" y="51435"/>
            <a:ext cx="558800" cy="558800"/>
          </a:xfrm>
          <a:prstGeom prst="rect">
            <a:avLst/>
          </a:prstGeom>
          <a:noFill/>
        </p:spPr>
        <p:txBody>
          <a:bodyPr wrap="square" lIns="45720" tIns="91440" rIns="91440" bIns="45720" rtlCol="0" anchor="t"/>
          <a:lstStyle/>
          <a:p>
            <a:pPr marL="0" indent="0">
              <a:lnSpc>
                <a:spcPct val="100000"/>
              </a:lnSpc>
              <a:buNone/>
            </a:pPr>
            <a:endParaRPr lang="en-US" sz="1600" dirty="0"/>
          </a:p>
        </p:txBody>
      </p:sp>
      <p:sp>
        <p:nvSpPr>
          <p:cNvPr id="7" name="Shape 5"/>
          <p:cNvSpPr/>
          <p:nvPr/>
        </p:nvSpPr>
        <p:spPr>
          <a:xfrm>
            <a:off x="-14605" y="5470525"/>
            <a:ext cx="12221210" cy="1386840"/>
          </a:xfrm>
          <a:prstGeom prst="roundRect">
            <a:avLst>
              <a:gd name="adj" fmla="val 0"/>
            </a:avLst>
          </a:prstGeom>
          <a:solidFill>
            <a:srgbClr val="004CC0"/>
          </a:solidFill>
        </p:spPr>
      </p:sp>
      <p:sp>
        <p:nvSpPr>
          <p:cNvPr id="8" name="Text 6"/>
          <p:cNvSpPr/>
          <p:nvPr/>
        </p:nvSpPr>
        <p:spPr>
          <a:xfrm>
            <a:off x="-14605" y="5470525"/>
            <a:ext cx="12221210" cy="138684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a:off x="582930" y="1339370"/>
            <a:ext cx="10516870" cy="4131156"/>
          </a:xfrm>
          <a:prstGeom prst="roundRect">
            <a:avLst>
              <a:gd name="adj" fmla="val 5503"/>
            </a:avLst>
          </a:prstGeom>
          <a:solidFill>
            <a:srgbClr val="FFFFFF"/>
          </a:solidFill>
          <a:ln w="19050">
            <a:solidFill>
              <a:srgbClr val="004CC0"/>
            </a:solidFill>
            <a:prstDash val="solid"/>
          </a:ln>
        </p:spPr>
      </p:sp>
      <p:sp>
        <p:nvSpPr>
          <p:cNvPr id="10" name="Text 8"/>
          <p:cNvSpPr/>
          <p:nvPr/>
        </p:nvSpPr>
        <p:spPr>
          <a:xfrm>
            <a:off x="760730" y="1472565"/>
            <a:ext cx="3170555" cy="46736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1" name="Text 9"/>
          <p:cNvSpPr/>
          <p:nvPr/>
        </p:nvSpPr>
        <p:spPr>
          <a:xfrm>
            <a:off x="891802" y="2885186"/>
            <a:ext cx="9649198" cy="2603790"/>
          </a:xfrm>
          <a:prstGeom prst="rect">
            <a:avLst/>
          </a:prstGeom>
          <a:noFill/>
        </p:spPr>
        <p:txBody>
          <a:bodyPr wrap="square" lIns="91440" tIns="45720" rIns="91440" bIns="45720" rtlCol="0" anchor="t">
            <a:spAutoFit/>
          </a:bodyPr>
          <a:lstStyle/>
          <a:p>
            <a:pPr algn="just">
              <a:lnSpc>
                <a:spcPct val="120000"/>
              </a:lnSpc>
            </a:pPr>
            <a:r>
              <a:rPr lang="zh-CN" altLang="en-US" dirty="0" smtClean="0">
                <a:solidFill>
                  <a:srgbClr val="333333"/>
                </a:solidFill>
                <a:latin typeface="MiSans" pitchFamily="34" charset="-122"/>
                <a:ea typeface="MiSans" pitchFamily="34" charset="-122"/>
                <a:cs typeface="MiSans" pitchFamily="34" charset="-120"/>
              </a:rPr>
              <a:t>（</a:t>
            </a:r>
            <a:r>
              <a:rPr lang="en-US" altLang="zh-CN" dirty="0" smtClean="0">
                <a:solidFill>
                  <a:srgbClr val="333333"/>
                </a:solidFill>
                <a:latin typeface="MiSans" pitchFamily="34" charset="-122"/>
                <a:ea typeface="MiSans" pitchFamily="34" charset="-122"/>
                <a:cs typeface="MiSans" pitchFamily="34" charset="-120"/>
              </a:rPr>
              <a:t>1</a:t>
            </a:r>
            <a:r>
              <a:rPr lang="zh-CN" altLang="en-US" dirty="0" smtClean="0">
                <a:solidFill>
                  <a:srgbClr val="333333"/>
                </a:solidFill>
                <a:latin typeface="MiSans" pitchFamily="34" charset="-122"/>
                <a:ea typeface="MiSans" pitchFamily="34" charset="-122"/>
                <a:cs typeface="MiSans" pitchFamily="34" charset="-120"/>
              </a:rPr>
              <a:t>）不应设置在甲、乙类厂房内；</a:t>
            </a:r>
            <a:endParaRPr lang="zh-CN" altLang="en-US" dirty="0" smtClean="0">
              <a:solidFill>
                <a:srgbClr val="333333"/>
              </a:solidFill>
              <a:latin typeface="MiSans" pitchFamily="34" charset="-122"/>
              <a:ea typeface="MiSans" pitchFamily="34" charset="-122"/>
              <a:cs typeface="MiSans" pitchFamily="34" charset="-120"/>
            </a:endParaRPr>
          </a:p>
          <a:p>
            <a:pPr algn="just">
              <a:lnSpc>
                <a:spcPct val="120000"/>
              </a:lnSpc>
            </a:pPr>
            <a:r>
              <a:rPr lang="zh-CN" altLang="en-US" dirty="0" smtClean="0">
                <a:solidFill>
                  <a:srgbClr val="333333"/>
                </a:solidFill>
                <a:latin typeface="MiSans" pitchFamily="34" charset="-122"/>
                <a:ea typeface="MiSans" pitchFamily="34" charset="-122"/>
                <a:cs typeface="MiSans" pitchFamily="34" charset="-120"/>
              </a:rPr>
              <a:t>（</a:t>
            </a:r>
            <a:r>
              <a:rPr lang="en-US" altLang="zh-CN" dirty="0" smtClean="0">
                <a:solidFill>
                  <a:srgbClr val="333333"/>
                </a:solidFill>
                <a:latin typeface="MiSans" pitchFamily="34" charset="-122"/>
                <a:ea typeface="MiSans" pitchFamily="34" charset="-122"/>
                <a:cs typeface="MiSans" pitchFamily="34" charset="-120"/>
              </a:rPr>
              <a:t>2</a:t>
            </a:r>
            <a:r>
              <a:rPr lang="zh-CN" altLang="en-US" dirty="0" smtClean="0">
                <a:solidFill>
                  <a:srgbClr val="333333"/>
                </a:solidFill>
                <a:latin typeface="MiSans" pitchFamily="34" charset="-122"/>
                <a:ea typeface="MiSans" pitchFamily="34" charset="-122"/>
                <a:cs typeface="MiSans" pitchFamily="34" charset="-120"/>
              </a:rPr>
              <a:t>）与甲、乙类厂房贴邻的辅助用房的耐火等级不应低于二级，并应采用耐火极限不低于</a:t>
            </a:r>
            <a:r>
              <a:rPr lang="en-US" altLang="zh-CN" dirty="0" smtClean="0">
                <a:solidFill>
                  <a:srgbClr val="333333"/>
                </a:solidFill>
                <a:latin typeface="MiSans" pitchFamily="34" charset="-122"/>
                <a:ea typeface="MiSans" pitchFamily="34" charset="-122"/>
                <a:cs typeface="MiSans" pitchFamily="34" charset="-120"/>
              </a:rPr>
              <a:t>3.00h</a:t>
            </a:r>
            <a:r>
              <a:rPr lang="zh-CN" altLang="en-US" dirty="0" smtClean="0">
                <a:solidFill>
                  <a:srgbClr val="333333"/>
                </a:solidFill>
                <a:latin typeface="MiSans" pitchFamily="34" charset="-122"/>
                <a:ea typeface="MiSans" pitchFamily="34" charset="-122"/>
                <a:cs typeface="MiSans" pitchFamily="34" charset="-120"/>
              </a:rPr>
              <a:t>的抗爆墙与厂房中有爆炸危险的区域分隔，安全出口应独立设置；</a:t>
            </a:r>
            <a:endParaRPr lang="zh-CN" altLang="en-US" dirty="0" smtClean="0">
              <a:solidFill>
                <a:srgbClr val="333333"/>
              </a:solidFill>
              <a:latin typeface="MiSans" pitchFamily="34" charset="-122"/>
              <a:ea typeface="MiSans" pitchFamily="34" charset="-122"/>
              <a:cs typeface="MiSans" pitchFamily="34" charset="-120"/>
            </a:endParaRPr>
          </a:p>
          <a:p>
            <a:pPr algn="just">
              <a:lnSpc>
                <a:spcPct val="120000"/>
              </a:lnSpc>
            </a:pPr>
            <a:r>
              <a:rPr lang="zh-CN" altLang="en-US" dirty="0" smtClean="0">
                <a:solidFill>
                  <a:srgbClr val="333333"/>
                </a:solidFill>
                <a:latin typeface="MiSans" pitchFamily="34" charset="-122"/>
                <a:ea typeface="MiSans" pitchFamily="34" charset="-122"/>
                <a:cs typeface="MiSans" pitchFamily="34" charset="-120"/>
              </a:rPr>
              <a:t>（</a:t>
            </a:r>
            <a:r>
              <a:rPr lang="en-US" altLang="zh-CN" dirty="0" smtClean="0">
                <a:solidFill>
                  <a:srgbClr val="333333"/>
                </a:solidFill>
                <a:latin typeface="MiSans" pitchFamily="34" charset="-122"/>
                <a:ea typeface="MiSans" pitchFamily="34" charset="-122"/>
                <a:cs typeface="MiSans" pitchFamily="34" charset="-120"/>
              </a:rPr>
              <a:t>3</a:t>
            </a:r>
            <a:r>
              <a:rPr lang="zh-CN" altLang="en-US" dirty="0" smtClean="0">
                <a:solidFill>
                  <a:srgbClr val="333333"/>
                </a:solidFill>
                <a:latin typeface="MiSans" pitchFamily="34" charset="-122"/>
                <a:ea typeface="MiSans" pitchFamily="34" charset="-122"/>
                <a:cs typeface="MiSans" pitchFamily="34" charset="-120"/>
              </a:rPr>
              <a:t>）设置在丙类厂房内的辅助用房应采用防火门、防火窗、耐火极限不低于</a:t>
            </a:r>
            <a:r>
              <a:rPr lang="en-US" altLang="zh-CN" dirty="0" smtClean="0">
                <a:solidFill>
                  <a:srgbClr val="333333"/>
                </a:solidFill>
                <a:latin typeface="MiSans" pitchFamily="34" charset="-122"/>
                <a:ea typeface="MiSans" pitchFamily="34" charset="-122"/>
                <a:cs typeface="MiSans" pitchFamily="34" charset="-120"/>
              </a:rPr>
              <a:t>2.00h</a:t>
            </a:r>
            <a:r>
              <a:rPr lang="zh-CN" altLang="en-US" dirty="0" smtClean="0">
                <a:solidFill>
                  <a:srgbClr val="333333"/>
                </a:solidFill>
                <a:latin typeface="MiSans" pitchFamily="34" charset="-122"/>
                <a:ea typeface="MiSans" pitchFamily="34" charset="-122"/>
                <a:cs typeface="MiSans" pitchFamily="34" charset="-120"/>
              </a:rPr>
              <a:t>的防火隔墙和耐火极限不低于</a:t>
            </a:r>
            <a:r>
              <a:rPr lang="en-US" altLang="zh-CN" dirty="0" smtClean="0">
                <a:solidFill>
                  <a:srgbClr val="333333"/>
                </a:solidFill>
                <a:latin typeface="MiSans" pitchFamily="34" charset="-122"/>
                <a:ea typeface="MiSans" pitchFamily="34" charset="-122"/>
                <a:cs typeface="MiSans" pitchFamily="34" charset="-120"/>
              </a:rPr>
              <a:t>1.00h</a:t>
            </a:r>
            <a:r>
              <a:rPr lang="zh-CN" altLang="en-US" dirty="0" smtClean="0">
                <a:solidFill>
                  <a:srgbClr val="333333"/>
                </a:solidFill>
                <a:latin typeface="MiSans" pitchFamily="34" charset="-122"/>
                <a:ea typeface="MiSans" pitchFamily="34" charset="-122"/>
                <a:cs typeface="MiSans" pitchFamily="34" charset="-120"/>
              </a:rPr>
              <a:t>的楼板与厂房内的其他部位分隔，并应设置至少</a:t>
            </a:r>
            <a:r>
              <a:rPr lang="en-US" altLang="zh-CN" dirty="0" smtClean="0">
                <a:solidFill>
                  <a:srgbClr val="333333"/>
                </a:solidFill>
                <a:latin typeface="MiSans" pitchFamily="34" charset="-122"/>
                <a:ea typeface="MiSans" pitchFamily="34" charset="-122"/>
                <a:cs typeface="MiSans" pitchFamily="34" charset="-120"/>
              </a:rPr>
              <a:t>1</a:t>
            </a:r>
            <a:r>
              <a:rPr lang="zh-CN" altLang="en-US" dirty="0" smtClean="0">
                <a:solidFill>
                  <a:srgbClr val="333333"/>
                </a:solidFill>
                <a:latin typeface="MiSans" pitchFamily="34" charset="-122"/>
                <a:ea typeface="MiSans" pitchFamily="34" charset="-122"/>
                <a:cs typeface="MiSans" pitchFamily="34" charset="-120"/>
              </a:rPr>
              <a:t>个独立的安全出口。</a:t>
            </a:r>
            <a:endParaRPr lang="en-US" altLang="zh-CN" dirty="0" smtClean="0">
              <a:solidFill>
                <a:srgbClr val="333333"/>
              </a:solidFill>
              <a:latin typeface="MiSans" pitchFamily="34" charset="-122"/>
              <a:ea typeface="MiSans" pitchFamily="34" charset="-122"/>
              <a:cs typeface="MiSans" pitchFamily="34" charset="-120"/>
            </a:endParaRPr>
          </a:p>
          <a:p>
            <a:pPr algn="just">
              <a:lnSpc>
                <a:spcPct val="120000"/>
              </a:lnSpc>
            </a:pPr>
            <a:r>
              <a:rPr lang="zh-CN" altLang="en-US" dirty="0" smtClean="0">
                <a:solidFill>
                  <a:srgbClr val="333333"/>
                </a:solidFill>
                <a:latin typeface="MiSans" pitchFamily="34" charset="-122"/>
                <a:ea typeface="MiSans" pitchFamily="34" charset="-122"/>
                <a:cs typeface="MiSans" pitchFamily="34" charset="-120"/>
              </a:rPr>
              <a:t>依据：</a:t>
            </a:r>
            <a:r>
              <a:rPr lang="en-US" altLang="zh-CN" dirty="0" smtClean="0">
                <a:solidFill>
                  <a:srgbClr val="333333"/>
                </a:solidFill>
                <a:latin typeface="MiSans" pitchFamily="34" charset="-122"/>
                <a:ea typeface="MiSans" pitchFamily="34" charset="-122"/>
                <a:cs typeface="MiSans" pitchFamily="34" charset="-120"/>
              </a:rPr>
              <a:t>《</a:t>
            </a:r>
            <a:r>
              <a:rPr lang="zh-CN" altLang="en-US" dirty="0" smtClean="0">
                <a:solidFill>
                  <a:srgbClr val="333333"/>
                </a:solidFill>
                <a:latin typeface="MiSans" pitchFamily="34" charset="-122"/>
                <a:ea typeface="MiSans" pitchFamily="34" charset="-122"/>
                <a:cs typeface="MiSans" pitchFamily="34" charset="-120"/>
              </a:rPr>
              <a:t>建筑防火通用规范</a:t>
            </a:r>
            <a:r>
              <a:rPr lang="en-US" altLang="zh-CN" dirty="0" smtClean="0">
                <a:solidFill>
                  <a:srgbClr val="333333"/>
                </a:solidFill>
                <a:latin typeface="MiSans" pitchFamily="34" charset="-122"/>
                <a:ea typeface="MiSans" pitchFamily="34" charset="-122"/>
                <a:cs typeface="MiSans" pitchFamily="34" charset="-120"/>
              </a:rPr>
              <a:t>》GB55037-2022</a:t>
            </a:r>
            <a:r>
              <a:rPr lang="zh-CN" altLang="en-US" dirty="0" smtClean="0">
                <a:solidFill>
                  <a:srgbClr val="333333"/>
                </a:solidFill>
                <a:latin typeface="MiSans" pitchFamily="34" charset="-122"/>
                <a:ea typeface="MiSans" pitchFamily="34" charset="-122"/>
                <a:cs typeface="MiSans" pitchFamily="34" charset="-120"/>
              </a:rPr>
              <a:t>第</a:t>
            </a:r>
            <a:r>
              <a:rPr lang="en-US" altLang="zh-CN" dirty="0" smtClean="0">
                <a:solidFill>
                  <a:srgbClr val="333333"/>
                </a:solidFill>
                <a:latin typeface="MiSans" pitchFamily="34" charset="-122"/>
                <a:ea typeface="MiSans" pitchFamily="34" charset="-122"/>
                <a:cs typeface="MiSans" pitchFamily="34" charset="-120"/>
              </a:rPr>
              <a:t>4.2.2</a:t>
            </a:r>
            <a:r>
              <a:rPr lang="zh-CN" altLang="en-US" dirty="0" smtClean="0">
                <a:solidFill>
                  <a:srgbClr val="333333"/>
                </a:solidFill>
                <a:latin typeface="MiSans" pitchFamily="34" charset="-122"/>
                <a:ea typeface="MiSans" pitchFamily="34" charset="-122"/>
                <a:cs typeface="MiSans" pitchFamily="34" charset="-120"/>
              </a:rPr>
              <a:t>条规定</a:t>
            </a:r>
            <a:endParaRPr lang="en-US" altLang="zh-CN" dirty="0" smtClean="0">
              <a:solidFill>
                <a:srgbClr val="333333"/>
              </a:solidFill>
              <a:latin typeface="MiSans" pitchFamily="34" charset="-122"/>
              <a:ea typeface="MiSans" pitchFamily="34" charset="-122"/>
              <a:cs typeface="MiSans" pitchFamily="34" charset="-120"/>
            </a:endParaRPr>
          </a:p>
          <a:p>
            <a:pPr algn="just">
              <a:lnSpc>
                <a:spcPct val="120000"/>
              </a:lnSpc>
            </a:pPr>
            <a:endParaRPr lang="en-US" altLang="zh-CN" sz="1400" dirty="0">
              <a:solidFill>
                <a:srgbClr val="333333"/>
              </a:solidFill>
              <a:latin typeface="MiSans" pitchFamily="34" charset="-122"/>
              <a:ea typeface="MiSans" pitchFamily="34" charset="-122"/>
              <a:cs typeface="MiSans" pitchFamily="34" charset="-120"/>
            </a:endParaRPr>
          </a:p>
          <a:p>
            <a:pPr algn="just">
              <a:lnSpc>
                <a:spcPct val="120000"/>
              </a:lnSpc>
            </a:pPr>
            <a:endParaRPr lang="zh-CN" altLang="en-US" sz="1400" dirty="0" smtClean="0">
              <a:solidFill>
                <a:srgbClr val="333333"/>
              </a:solidFill>
              <a:latin typeface="MiSans" pitchFamily="34" charset="-122"/>
              <a:ea typeface="MiSans" pitchFamily="34" charset="-122"/>
              <a:cs typeface="MiSans" pitchFamily="34" charset="-120"/>
            </a:endParaRPr>
          </a:p>
        </p:txBody>
      </p:sp>
      <p:sp>
        <p:nvSpPr>
          <p:cNvPr id="12" name="Text 10"/>
          <p:cNvSpPr/>
          <p:nvPr/>
        </p:nvSpPr>
        <p:spPr>
          <a:xfrm>
            <a:off x="3084506" y="1753399"/>
            <a:ext cx="7006273" cy="669925"/>
          </a:xfrm>
          <a:prstGeom prst="rect">
            <a:avLst/>
          </a:prstGeom>
          <a:noFill/>
        </p:spPr>
        <p:txBody>
          <a:bodyPr wrap="square" lIns="91440" tIns="45720" rIns="91440" bIns="45720" rtlCol="0" anchor="t"/>
          <a:lstStyle/>
          <a:p>
            <a:r>
              <a:rPr lang="zh-CN" altLang="en-US" dirty="0" smtClean="0">
                <a:solidFill>
                  <a:srgbClr val="004CC0"/>
                </a:solidFill>
                <a:latin typeface="MiSans" pitchFamily="34" charset="-122"/>
                <a:ea typeface="MiSans" pitchFamily="34" charset="-122"/>
                <a:cs typeface="MiSans" pitchFamily="34" charset="-120"/>
              </a:rPr>
              <a:t>厂房</a:t>
            </a:r>
            <a:r>
              <a:rPr lang="zh-CN" altLang="en-US" dirty="0">
                <a:solidFill>
                  <a:srgbClr val="004CC0"/>
                </a:solidFill>
                <a:latin typeface="MiSans" pitchFamily="34" charset="-122"/>
                <a:ea typeface="MiSans" pitchFamily="34" charset="-122"/>
                <a:cs typeface="MiSans" pitchFamily="34" charset="-120"/>
              </a:rPr>
              <a:t>内不应设置宿舍。直接服务于生产的办公室、休息室等辅助用房的设置，应符合下列规定：</a:t>
            </a:r>
            <a:endParaRPr lang="en-US" sz="1600" dirty="0"/>
          </a:p>
        </p:txBody>
      </p:sp>
      <p:sp>
        <p:nvSpPr>
          <p:cNvPr id="13" name="Shape 11"/>
          <p:cNvSpPr/>
          <p:nvPr/>
        </p:nvSpPr>
        <p:spPr>
          <a:xfrm>
            <a:off x="1743075" y="1701800"/>
            <a:ext cx="1206543" cy="1192530"/>
          </a:xfrm>
          <a:prstGeom prst="ellipse">
            <a:avLst/>
          </a:prstGeom>
          <a:solidFill>
            <a:srgbClr val="004CC0"/>
          </a:solidFill>
        </p:spPr>
      </p:sp>
      <p:sp>
        <p:nvSpPr>
          <p:cNvPr id="14" name="Text 12"/>
          <p:cNvSpPr/>
          <p:nvPr/>
        </p:nvSpPr>
        <p:spPr>
          <a:xfrm>
            <a:off x="1743075" y="1701800"/>
            <a:ext cx="1206543" cy="1192530"/>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15" name="Image 0" descr="https://kimi-img.moonshot.cn/pub/slides/slides_tmpl/image/25-06-01-00:19:25-d0tio3c75iks2gau4i8g.svg"/>
          <p:cNvPicPr>
            <a:picLocks noChangeAspect="1"/>
          </p:cNvPicPr>
          <p:nvPr/>
        </p:nvPicPr>
        <p:blipFill>
          <a:blip r:embed="rId1">
            <a:extLst>
              <a:ext uri="{96DAC541-7B7A-43D3-8B79-37D633B846F1}">
                <asvg:svgBlip xmlns:asvg="http://schemas.microsoft.com/office/drawing/2016/SVG/main" r:embed="rId2"/>
              </a:ext>
            </a:extLst>
          </a:blip>
          <a:srcRect l="50" t="644" r="-50" b="644"/>
          <a:stretch>
            <a:fillRect/>
          </a:stretch>
        </p:blipFill>
        <p:spPr>
          <a:xfrm>
            <a:off x="2057766" y="2013160"/>
            <a:ext cx="577160" cy="570488"/>
          </a:xfrm>
          <a:prstGeom prst="rect">
            <a:avLst/>
          </a:prstGeom>
        </p:spPr>
      </p:pic>
      <p:sp>
        <p:nvSpPr>
          <p:cNvPr id="17" name="Text 14"/>
          <p:cNvSpPr/>
          <p:nvPr/>
        </p:nvSpPr>
        <p:spPr>
          <a:xfrm>
            <a:off x="4380230" y="1472565"/>
            <a:ext cx="3170555" cy="46736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4" name="Text 20"/>
          <p:cNvSpPr/>
          <p:nvPr/>
        </p:nvSpPr>
        <p:spPr>
          <a:xfrm>
            <a:off x="8000365" y="1472565"/>
            <a:ext cx="3170555" cy="46736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0" name="Text 25"/>
          <p:cNvSpPr/>
          <p:nvPr/>
        </p:nvSpPr>
        <p:spPr>
          <a:xfrm>
            <a:off x="582930" y="211455"/>
            <a:ext cx="10151745" cy="495300"/>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00000"/>
                </a:solidFill>
                <a:latin typeface="MiSans" pitchFamily="34" charset="-122"/>
                <a:ea typeface="MiSans" pitchFamily="34" charset="-122"/>
                <a:cs typeface="MiSans" pitchFamily="34" charset="-120"/>
              </a:rPr>
              <a:t>厂房与仓库防火</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004CC0"/>
      </a:accent1>
      <a:accent2>
        <a:srgbClr val="00B0F0"/>
      </a:accent2>
      <a:accent3>
        <a:srgbClr val="1D3EBF"/>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3750</Words>
  <Application>WPS 演示</Application>
  <PresentationFormat>宽屏</PresentationFormat>
  <Paragraphs>236</Paragraphs>
  <Slides>18</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宋体</vt:lpstr>
      <vt:lpstr>Wingdings</vt:lpstr>
      <vt:lpstr>MiSans</vt:lpstr>
      <vt:lpstr>MiSans</vt:lpstr>
      <vt:lpstr>Calibri</vt:lpstr>
      <vt:lpstr>微软雅黑</vt:lpstr>
      <vt:lpstr>Arial Unicode MS</vt:lpstr>
      <vt:lpstr>等线</vt:lpstr>
      <vt:lpstr>Custom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lw</cp:lastModifiedBy>
  <cp:revision>13</cp:revision>
  <dcterms:created xsi:type="dcterms:W3CDTF">2025-06-13T01:30:00Z</dcterms:created>
  <dcterms:modified xsi:type="dcterms:W3CDTF">2025-07-09T08:17:21Z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D5F7793A5895441F969D24BB95C79910_12</vt:lpwstr>
  </property>
  <property fmtid="{D5CDD505-2E9C-101B-9397-08002B2CF9AE}" pid="3" name="KSOProductBuildVer">
    <vt:lpwstr>2052-12.1.0.21915</vt:lpwstr>
  </property>
</Properties>
</file>