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1.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2.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13.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14.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bookmarkIdSeed="2">
  <p:sldMasterIdLst>
    <p:sldMasterId id="2147483648" r:id="rId1"/>
  </p:sldMasterIdLst>
  <p:notesMasterIdLst>
    <p:notesMasterId r:id="rId60"/>
  </p:notesMasterIdLst>
  <p:handoutMasterIdLst>
    <p:handoutMasterId r:id="rId61"/>
  </p:handoutMasterIdLst>
  <p:sldIdLst>
    <p:sldId id="1134" r:id="rId2"/>
    <p:sldId id="1135" r:id="rId3"/>
    <p:sldId id="2488" r:id="rId4"/>
    <p:sldId id="2509" r:id="rId5"/>
    <p:sldId id="2489" r:id="rId6"/>
    <p:sldId id="2490" r:id="rId7"/>
    <p:sldId id="2491" r:id="rId8"/>
    <p:sldId id="2508" r:id="rId9"/>
    <p:sldId id="2492" r:id="rId10"/>
    <p:sldId id="2495" r:id="rId11"/>
    <p:sldId id="2504" r:id="rId12"/>
    <p:sldId id="1823" r:id="rId13"/>
    <p:sldId id="2354" r:id="rId14"/>
    <p:sldId id="2506" r:id="rId15"/>
    <p:sldId id="2507" r:id="rId16"/>
    <p:sldId id="2107" r:id="rId17"/>
    <p:sldId id="2074" r:id="rId18"/>
    <p:sldId id="2075" r:id="rId19"/>
    <p:sldId id="2077" r:id="rId20"/>
    <p:sldId id="2078" r:id="rId21"/>
    <p:sldId id="2079" r:id="rId22"/>
    <p:sldId id="2080" r:id="rId23"/>
    <p:sldId id="2081" r:id="rId24"/>
    <p:sldId id="2082" r:id="rId25"/>
    <p:sldId id="2083" r:id="rId26"/>
    <p:sldId id="2084" r:id="rId27"/>
    <p:sldId id="2085" r:id="rId28"/>
    <p:sldId id="2086" r:id="rId29"/>
    <p:sldId id="2087" r:id="rId30"/>
    <p:sldId id="2088" r:id="rId31"/>
    <p:sldId id="2089" r:id="rId32"/>
    <p:sldId id="2090" r:id="rId33"/>
    <p:sldId id="2091" r:id="rId34"/>
    <p:sldId id="2144" r:id="rId35"/>
    <p:sldId id="2241" r:id="rId36"/>
    <p:sldId id="2242" r:id="rId37"/>
    <p:sldId id="2243" r:id="rId38"/>
    <p:sldId id="2244" r:id="rId39"/>
    <p:sldId id="2245" r:id="rId40"/>
    <p:sldId id="2247" r:id="rId41"/>
    <p:sldId id="2248" r:id="rId42"/>
    <p:sldId id="2249" r:id="rId43"/>
    <p:sldId id="2250" r:id="rId44"/>
    <p:sldId id="2251" r:id="rId45"/>
    <p:sldId id="2252" r:id="rId46"/>
    <p:sldId id="2253" r:id="rId47"/>
    <p:sldId id="2254" r:id="rId48"/>
    <p:sldId id="2255" r:id="rId49"/>
    <p:sldId id="2256" r:id="rId50"/>
    <p:sldId id="2257" r:id="rId51"/>
    <p:sldId id="2258" r:id="rId52"/>
    <p:sldId id="2498" r:id="rId53"/>
    <p:sldId id="2499" r:id="rId54"/>
    <p:sldId id="2500" r:id="rId55"/>
    <p:sldId id="2501" r:id="rId56"/>
    <p:sldId id="2502" r:id="rId57"/>
    <p:sldId id="983" r:id="rId58"/>
    <p:sldId id="937" r:id="rId59"/>
  </p:sldIdLst>
  <p:sldSz cx="12192000" cy="6858000"/>
  <p:notesSz cx="7104063" cy="10234613"/>
  <p:custDataLst>
    <p:tags r:id="rId6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651B1E1F-1766-476C-B4F9-486D5F1A8FA2}">
          <p14:sldIdLst>
            <p14:sldId id="1134"/>
            <p14:sldId id="1135"/>
            <p14:sldId id="2488"/>
            <p14:sldId id="2509"/>
            <p14:sldId id="2489"/>
            <p14:sldId id="2490"/>
            <p14:sldId id="2491"/>
            <p14:sldId id="2508"/>
            <p14:sldId id="2492"/>
            <p14:sldId id="2495"/>
            <p14:sldId id="2504"/>
            <p14:sldId id="1823"/>
            <p14:sldId id="2354"/>
            <p14:sldId id="2506"/>
            <p14:sldId id="2507"/>
            <p14:sldId id="2107"/>
          </p14:sldIdLst>
        </p14:section>
        <p14:section name="无标题节" id="{22024E31-9B56-4934-9624-8EE0E7F11BC6}">
          <p14:sldIdLst>
            <p14:sldId id="2074"/>
            <p14:sldId id="2075"/>
            <p14:sldId id="2077"/>
            <p14:sldId id="2078"/>
            <p14:sldId id="2079"/>
            <p14:sldId id="2080"/>
            <p14:sldId id="2081"/>
            <p14:sldId id="2082"/>
            <p14:sldId id="2083"/>
            <p14:sldId id="2084"/>
            <p14:sldId id="2085"/>
            <p14:sldId id="2086"/>
            <p14:sldId id="2087"/>
            <p14:sldId id="2088"/>
            <p14:sldId id="2089"/>
            <p14:sldId id="2090"/>
            <p14:sldId id="2091"/>
            <p14:sldId id="2144"/>
            <p14:sldId id="2241"/>
            <p14:sldId id="2242"/>
            <p14:sldId id="2243"/>
            <p14:sldId id="2244"/>
            <p14:sldId id="2245"/>
            <p14:sldId id="2247"/>
            <p14:sldId id="2248"/>
            <p14:sldId id="2249"/>
            <p14:sldId id="2250"/>
            <p14:sldId id="2251"/>
            <p14:sldId id="2252"/>
            <p14:sldId id="2253"/>
            <p14:sldId id="2254"/>
            <p14:sldId id="2255"/>
            <p14:sldId id="2256"/>
            <p14:sldId id="2257"/>
            <p14:sldId id="2258"/>
            <p14:sldId id="2498"/>
            <p14:sldId id="2499"/>
            <p14:sldId id="2500"/>
            <p14:sldId id="2501"/>
            <p14:sldId id="2502"/>
            <p14:sldId id="983"/>
            <p14:sldId id="937"/>
          </p14:sldIdLst>
        </p14:section>
      </p14:sectionLst>
    </p:ext>
    <p:ext uri="{EFAFB233-063F-42B5-8137-9DF3F51BA10A}">
      <p15:sldGuideLst xmlns:p15="http://schemas.microsoft.com/office/powerpoint/2012/main">
        <p15:guide id="1" orient="horz" pos="2160" userDrawn="1">
          <p15:clr>
            <a:srgbClr val="A4A3A4"/>
          </p15:clr>
        </p15:guide>
        <p15:guide id="2" pos="3836" userDrawn="1">
          <p15:clr>
            <a:srgbClr val="A4A3A4"/>
          </p15:clr>
        </p15:guide>
        <p15:guide id="3" orient="horz" pos="2163" userDrawn="1">
          <p15:clr>
            <a:srgbClr val="A4A3A4"/>
          </p15:clr>
        </p15:guide>
        <p15:guide id="4" orient="horz" pos="2225" userDrawn="1">
          <p15:clr>
            <a:srgbClr val="A4A3A4"/>
          </p15:clr>
        </p15:guide>
        <p15:guide id="5" pos="3771" userDrawn="1">
          <p15:clr>
            <a:srgbClr val="A4A3A4"/>
          </p15:clr>
        </p15:guide>
        <p15:guide id="6" pos="936" userDrawn="1">
          <p15:clr>
            <a:srgbClr val="A4A3A4"/>
          </p15:clr>
        </p15:guide>
        <p15:guide id="7" orient="horz" pos="2554" userDrawn="1">
          <p15:clr>
            <a:srgbClr val="A4A3A4"/>
          </p15:clr>
        </p15:guide>
        <p15:guide id="8" orient="horz" pos="2085" userDrawn="1">
          <p15:clr>
            <a:srgbClr val="A4A3A4"/>
          </p15:clr>
        </p15:guide>
      </p15:sldGuideLst>
    </p:ext>
    <p:ext uri="{2D200454-40CA-4A62-9FC3-DE9A4176ACB9}">
      <p15:notesGuideLst xmlns:p15="http://schemas.microsoft.com/office/powerpoint/2012/main">
        <p15:guide id="1" orient="horz" pos="3228">
          <p15:clr>
            <a:srgbClr val="A4A3A4"/>
          </p15:clr>
        </p15:guide>
        <p15:guide id="2" pos="223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5B9BD5"/>
    <a:srgbClr val="EDEDED"/>
    <a:srgbClr val="EAEFF7"/>
    <a:srgbClr val="D2DEEF"/>
    <a:srgbClr val="FF5050"/>
    <a:srgbClr val="70AD47"/>
    <a:srgbClr val="B43500"/>
    <a:srgbClr val="BF9000"/>
    <a:srgbClr val="AF5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50" autoAdjust="0"/>
    <p:restoredTop sz="83191" autoAdjust="0"/>
  </p:normalViewPr>
  <p:slideViewPr>
    <p:cSldViewPr snapToGrid="0" showGuides="1">
      <p:cViewPr>
        <p:scale>
          <a:sx n="100" d="100"/>
          <a:sy n="100" d="100"/>
        </p:scale>
        <p:origin x="852" y="72"/>
      </p:cViewPr>
      <p:guideLst>
        <p:guide orient="horz" pos="2160"/>
        <p:guide pos="3836"/>
        <p:guide orient="horz" pos="2163"/>
        <p:guide orient="horz" pos="2225"/>
        <p:guide pos="3771"/>
        <p:guide pos="936"/>
        <p:guide orient="horz" pos="2554"/>
        <p:guide orient="horz" pos="2085"/>
      </p:guideLst>
    </p:cSldViewPr>
  </p:slideViewPr>
  <p:outlineViewPr>
    <p:cViewPr>
      <p:scale>
        <a:sx n="33" d="100"/>
        <a:sy n="33" d="100"/>
      </p:scale>
      <p:origin x="0" y="-252"/>
    </p:cViewPr>
  </p:outlineViewPr>
  <p:notesTextViewPr>
    <p:cViewPr>
      <p:scale>
        <a:sx n="3" d="2"/>
        <a:sy n="3" d="2"/>
      </p:scale>
      <p:origin x="0" y="0"/>
    </p:cViewPr>
  </p:notesTextViewPr>
  <p:notesViewPr>
    <p:cSldViewPr snapToGrid="0">
      <p:cViewPr varScale="1">
        <p:scale>
          <a:sx n="80" d="100"/>
          <a:sy n="80" d="100"/>
        </p:scale>
        <p:origin x="-3966" y="-102"/>
      </p:cViewPr>
      <p:guideLst>
        <p:guide orient="horz" pos="3228"/>
        <p:guide pos="223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file:///E:\&#20013;&#29123;&#21327;\&#20013;&#29123;&#21327;PPT\&#38646;&#27515;&#20129;\&#38889;&#22269;\&#38889;&#22269;&#29123;&#27668;&#20107;&#25925;&#25353;&#27668;&#20307;&#20260;&#20129;&#32479;&#35745;&#32763;&#35793;&#25972;&#29702;2018-202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20013;&#29123;&#21327;\&#20013;&#29123;&#21327;PPT\&#38646;&#27515;&#20129;\&#38889;&#22269;\&#38889;&#22269;&#29123;&#27668;&#20107;&#25925;&#25353;&#27668;&#20307;&#20260;&#20129;&#32479;&#35745;&#32763;&#35793;&#25972;&#29702;2018-2022.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E:\&#20013;&#29123;&#21327;\&#20013;&#29123;&#21327;PPT\&#38646;&#27515;&#20129;\&#26085;&#26412;\&#26085;&#26412;&#22825;&#28982;&#27668;&#20107;&#25925;&#32479;&#35745;.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事故数量</c:f>
              <c:strCache>
                <c:ptCount val="1"/>
                <c:pt idx="0">
                  <c:v>事故数量</c:v>
                </c:pt>
              </c:strCache>
            </c:strRef>
          </c:tx>
          <c:spPr>
            <a:ln w="22225" cap="rnd" cmpd="sng" algn="ctr">
              <a:solidFill>
                <a:schemeClr val="accent1"/>
              </a:solidFill>
              <a:prstDash val="solid"/>
              <a:round/>
            </a:ln>
            <a:effectLst/>
          </c:spPr>
          <c:marker>
            <c:symbol val="none"/>
          </c:marker>
          <c:cat>
            <c:numRef>
              <c:f>翻译整理燃气伤亡!$B$20:$B$24</c:f>
              <c:numCache>
                <c:formatCode>General</c:formatCode>
                <c:ptCount val="5"/>
                <c:pt idx="0">
                  <c:v>2018</c:v>
                </c:pt>
                <c:pt idx="1">
                  <c:v>2019</c:v>
                </c:pt>
                <c:pt idx="2">
                  <c:v>2020</c:v>
                </c:pt>
                <c:pt idx="3">
                  <c:v>2021</c:v>
                </c:pt>
                <c:pt idx="4">
                  <c:v>2022</c:v>
                </c:pt>
              </c:numCache>
            </c:numRef>
          </c:cat>
          <c:val>
            <c:numRef>
              <c:f>翻译整理燃气伤亡!$D$20:$D$24</c:f>
              <c:numCache>
                <c:formatCode>General</c:formatCode>
                <c:ptCount val="5"/>
                <c:pt idx="0">
                  <c:v>88</c:v>
                </c:pt>
                <c:pt idx="1">
                  <c:v>77</c:v>
                </c:pt>
                <c:pt idx="2" formatCode="#,##0">
                  <c:v>43</c:v>
                </c:pt>
                <c:pt idx="3" formatCode="#,##0">
                  <c:v>35</c:v>
                </c:pt>
                <c:pt idx="4" formatCode="#,##0">
                  <c:v>34</c:v>
                </c:pt>
              </c:numCache>
            </c:numRef>
          </c:val>
          <c:smooth val="0"/>
          <c:extLst>
            <c:ext xmlns:c16="http://schemas.microsoft.com/office/drawing/2014/chart" uri="{C3380CC4-5D6E-409C-BE32-E72D297353CC}">
              <c16:uniqueId val="{00000000-F58C-4648-8367-ABB168CC5759}"/>
            </c:ext>
          </c:extLst>
        </c:ser>
        <c:ser>
          <c:idx val="1"/>
          <c:order val="1"/>
          <c:tx>
            <c:strRef>
              <c:f>死亡人数</c:f>
              <c:strCache>
                <c:ptCount val="1"/>
                <c:pt idx="0">
                  <c:v>死亡人数</c:v>
                </c:pt>
              </c:strCache>
            </c:strRef>
          </c:tx>
          <c:spPr>
            <a:ln w="22225" cap="rnd" cmpd="sng" algn="ctr">
              <a:solidFill>
                <a:schemeClr val="accent2"/>
              </a:solidFill>
              <a:prstDash val="solid"/>
              <a:round/>
            </a:ln>
            <a:effectLst/>
          </c:spPr>
          <c:marker>
            <c:symbol val="none"/>
          </c:marker>
          <c:cat>
            <c:numRef>
              <c:f>翻译整理燃气伤亡!$B$20:$B$24</c:f>
              <c:numCache>
                <c:formatCode>General</c:formatCode>
                <c:ptCount val="5"/>
                <c:pt idx="0">
                  <c:v>2018</c:v>
                </c:pt>
                <c:pt idx="1">
                  <c:v>2019</c:v>
                </c:pt>
                <c:pt idx="2">
                  <c:v>2020</c:v>
                </c:pt>
                <c:pt idx="3">
                  <c:v>2021</c:v>
                </c:pt>
                <c:pt idx="4">
                  <c:v>2022</c:v>
                </c:pt>
              </c:numCache>
            </c:numRef>
          </c:cat>
          <c:val>
            <c:numRef>
              <c:f>翻译整理燃气伤亡!$G$20:$G$24</c:f>
              <c:numCache>
                <c:formatCode>General</c:formatCode>
                <c:ptCount val="5"/>
                <c:pt idx="0">
                  <c:v>7</c:v>
                </c:pt>
                <c:pt idx="1">
                  <c:v>6</c:v>
                </c:pt>
                <c:pt idx="2" formatCode="#,##0">
                  <c:v>11</c:v>
                </c:pt>
                <c:pt idx="3" formatCode="#,##0">
                  <c:v>2</c:v>
                </c:pt>
                <c:pt idx="4" formatCode="#,##0">
                  <c:v>0</c:v>
                </c:pt>
              </c:numCache>
            </c:numRef>
          </c:val>
          <c:smooth val="0"/>
          <c:extLst>
            <c:ext xmlns:c16="http://schemas.microsoft.com/office/drawing/2014/chart" uri="{C3380CC4-5D6E-409C-BE32-E72D297353CC}">
              <c16:uniqueId val="{00000001-F58C-4648-8367-ABB168CC5759}"/>
            </c:ext>
          </c:extLst>
        </c:ser>
        <c:ser>
          <c:idx val="2"/>
          <c:order val="2"/>
          <c:tx>
            <c:strRef>
              <c:f>受伤人数</c:f>
              <c:strCache>
                <c:ptCount val="1"/>
                <c:pt idx="0">
                  <c:v>受伤人数</c:v>
                </c:pt>
              </c:strCache>
            </c:strRef>
          </c:tx>
          <c:spPr>
            <a:ln w="22225" cap="rnd" cmpd="sng" algn="ctr">
              <a:solidFill>
                <a:schemeClr val="accent3"/>
              </a:solidFill>
              <a:prstDash val="solid"/>
              <a:round/>
            </a:ln>
            <a:effectLst/>
          </c:spPr>
          <c:marker>
            <c:symbol val="none"/>
          </c:marker>
          <c:cat>
            <c:numRef>
              <c:f>翻译整理燃气伤亡!$B$20:$B$24</c:f>
              <c:numCache>
                <c:formatCode>General</c:formatCode>
                <c:ptCount val="5"/>
                <c:pt idx="0">
                  <c:v>2018</c:v>
                </c:pt>
                <c:pt idx="1">
                  <c:v>2019</c:v>
                </c:pt>
                <c:pt idx="2">
                  <c:v>2020</c:v>
                </c:pt>
                <c:pt idx="3">
                  <c:v>2021</c:v>
                </c:pt>
                <c:pt idx="4">
                  <c:v>2022</c:v>
                </c:pt>
              </c:numCache>
            </c:numRef>
          </c:cat>
          <c:val>
            <c:numRef>
              <c:f>翻译整理燃气伤亡!$J$20:$J$24</c:f>
              <c:numCache>
                <c:formatCode>General</c:formatCode>
                <c:ptCount val="5"/>
                <c:pt idx="0">
                  <c:v>82</c:v>
                </c:pt>
                <c:pt idx="1">
                  <c:v>66</c:v>
                </c:pt>
                <c:pt idx="2" formatCode="#,##0">
                  <c:v>40</c:v>
                </c:pt>
                <c:pt idx="3" formatCode="#,##0">
                  <c:v>34</c:v>
                </c:pt>
                <c:pt idx="4" formatCode="#,##0">
                  <c:v>39</c:v>
                </c:pt>
              </c:numCache>
            </c:numRef>
          </c:val>
          <c:smooth val="0"/>
          <c:extLst>
            <c:ext xmlns:c16="http://schemas.microsoft.com/office/drawing/2014/chart" uri="{C3380CC4-5D6E-409C-BE32-E72D297353CC}">
              <c16:uniqueId val="{00000002-F58C-4648-8367-ABB168CC5759}"/>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prstDash val="solid"/>
              <a:round/>
            </a:ln>
            <a:effectLst/>
          </c:spPr>
        </c:dropLines>
        <c:smooth val="0"/>
        <c:axId val="160555008"/>
        <c:axId val="160556544"/>
      </c:lineChart>
      <c:catAx>
        <c:axId val="160555008"/>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prstDash val="solid"/>
            <a:round/>
          </a:ln>
          <a:effectLst/>
        </c:spPr>
        <c:txPr>
          <a:bodyPr rot="-60000000" spcFirstLastPara="1" vertOverflow="ellipsis" vert="horz" wrap="square" anchor="ctr" anchorCtr="1"/>
          <a:lstStyle/>
          <a:p>
            <a:pPr>
              <a:defRPr lang="zh-CN" sz="900" b="0" i="0" u="none" strike="noStrike" kern="1200" spc="20" baseline="0">
                <a:solidFill>
                  <a:schemeClr val="dk1">
                    <a:lumMod val="65000"/>
                    <a:lumOff val="35000"/>
                  </a:schemeClr>
                </a:solidFill>
                <a:latin typeface="+mn-lt"/>
                <a:ea typeface="+mn-ea"/>
                <a:cs typeface="+mn-cs"/>
              </a:defRPr>
            </a:pPr>
            <a:endParaRPr lang="zh-CN"/>
          </a:p>
        </c:txPr>
        <c:crossAx val="160556544"/>
        <c:crosses val="autoZero"/>
        <c:auto val="1"/>
        <c:lblAlgn val="ctr"/>
        <c:lblOffset val="100"/>
        <c:noMultiLvlLbl val="0"/>
      </c:catAx>
      <c:valAx>
        <c:axId val="160556544"/>
        <c:scaling>
          <c:orientation val="minMax"/>
        </c:scaling>
        <c:delete val="0"/>
        <c:axPos val="l"/>
        <c:numFmt formatCode="General"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lang="zh-CN" sz="900" b="0" i="0" u="none" strike="noStrike" kern="1200" spc="20" baseline="0">
                <a:solidFill>
                  <a:schemeClr val="dk1">
                    <a:lumMod val="65000"/>
                    <a:lumOff val="35000"/>
                  </a:schemeClr>
                </a:solidFill>
                <a:latin typeface="+mn-lt"/>
                <a:ea typeface="+mn-ea"/>
                <a:cs typeface="+mn-cs"/>
              </a:defRPr>
            </a:pPr>
            <a:endParaRPr lang="zh-CN"/>
          </a:p>
        </c:txPr>
        <c:crossAx val="160555008"/>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dk1">
                  <a:lumMod val="65000"/>
                  <a:lumOff val="35000"/>
                </a:schemeClr>
              </a:solidFill>
              <a:latin typeface="+mn-lt"/>
              <a:ea typeface="+mn-ea"/>
              <a:cs typeface="+mn-cs"/>
            </a:defRPr>
          </a:pPr>
          <a:endParaRPr lang="zh-CN"/>
        </a:p>
      </c:txPr>
    </c:legend>
    <c:plotVisOnly val="1"/>
    <c:dispBlanksAs val="gap"/>
    <c:showDLblsOverMax val="0"/>
  </c:chart>
  <c:spPr>
    <a:solidFill>
      <a:schemeClr val="lt1"/>
    </a:solidFill>
    <a:ln>
      <a:noFill/>
    </a:ln>
    <a:effectLst/>
  </c:spPr>
  <c:txPr>
    <a:bodyPr/>
    <a:lstStyle/>
    <a:p>
      <a:pPr>
        <a:defRPr lang="zh-CN"/>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事故数量</c:f>
              <c:strCache>
                <c:ptCount val="1"/>
                <c:pt idx="0">
                  <c:v>事故数量</c:v>
                </c:pt>
              </c:strCache>
            </c:strRef>
          </c:tx>
          <c:spPr>
            <a:ln w="22225" cap="rnd" cmpd="sng" algn="ctr">
              <a:solidFill>
                <a:schemeClr val="accent1"/>
              </a:solidFill>
              <a:prstDash val="solid"/>
              <a:round/>
            </a:ln>
            <a:effectLst/>
          </c:spPr>
          <c:marker>
            <c:symbol val="none"/>
          </c:marker>
          <c:cat>
            <c:numRef>
              <c:f>翻译整理燃气伤亡!$B$20:$B$24</c:f>
              <c:numCache>
                <c:formatCode>General</c:formatCode>
                <c:ptCount val="5"/>
                <c:pt idx="0">
                  <c:v>2018</c:v>
                </c:pt>
                <c:pt idx="1">
                  <c:v>2019</c:v>
                </c:pt>
                <c:pt idx="2">
                  <c:v>2020</c:v>
                </c:pt>
                <c:pt idx="3">
                  <c:v>2021</c:v>
                </c:pt>
                <c:pt idx="4">
                  <c:v>2022</c:v>
                </c:pt>
              </c:numCache>
            </c:numRef>
          </c:cat>
          <c:val>
            <c:numRef>
              <c:f>翻译整理燃气伤亡!$E$20:$E$24</c:f>
              <c:numCache>
                <c:formatCode>General</c:formatCode>
                <c:ptCount val="5"/>
                <c:pt idx="0">
                  <c:v>31</c:v>
                </c:pt>
                <c:pt idx="1">
                  <c:v>32</c:v>
                </c:pt>
                <c:pt idx="2" formatCode="#,##0">
                  <c:v>23</c:v>
                </c:pt>
                <c:pt idx="3" formatCode="#,##0">
                  <c:v>17</c:v>
                </c:pt>
                <c:pt idx="4" formatCode="#,##0">
                  <c:v>13</c:v>
                </c:pt>
              </c:numCache>
            </c:numRef>
          </c:val>
          <c:smooth val="0"/>
          <c:extLst>
            <c:ext xmlns:c16="http://schemas.microsoft.com/office/drawing/2014/chart" uri="{C3380CC4-5D6E-409C-BE32-E72D297353CC}">
              <c16:uniqueId val="{00000000-FAD7-4AB5-8696-04788180B790}"/>
            </c:ext>
          </c:extLst>
        </c:ser>
        <c:ser>
          <c:idx val="1"/>
          <c:order val="1"/>
          <c:tx>
            <c:strRef>
              <c:f>死亡人数</c:f>
              <c:strCache>
                <c:ptCount val="1"/>
                <c:pt idx="0">
                  <c:v>死亡人数</c:v>
                </c:pt>
              </c:strCache>
            </c:strRef>
          </c:tx>
          <c:spPr>
            <a:ln w="22225" cap="rnd" cmpd="sng" algn="ctr">
              <a:solidFill>
                <a:schemeClr val="accent2"/>
              </a:solidFill>
              <a:prstDash val="solid"/>
              <a:round/>
            </a:ln>
            <a:effectLst/>
          </c:spPr>
          <c:marker>
            <c:symbol val="none"/>
          </c:marker>
          <c:cat>
            <c:numRef>
              <c:f>翻译整理燃气伤亡!$B$20:$B$24</c:f>
              <c:numCache>
                <c:formatCode>General</c:formatCode>
                <c:ptCount val="5"/>
                <c:pt idx="0">
                  <c:v>2018</c:v>
                </c:pt>
                <c:pt idx="1">
                  <c:v>2019</c:v>
                </c:pt>
                <c:pt idx="2">
                  <c:v>2020</c:v>
                </c:pt>
                <c:pt idx="3">
                  <c:v>2021</c:v>
                </c:pt>
                <c:pt idx="4">
                  <c:v>2022</c:v>
                </c:pt>
              </c:numCache>
            </c:numRef>
          </c:cat>
          <c:val>
            <c:numRef>
              <c:f>翻译整理燃气伤亡!$H$20:$H$24</c:f>
              <c:numCache>
                <c:formatCode>General</c:formatCode>
                <c:ptCount val="5"/>
                <c:pt idx="0">
                  <c:v>6</c:v>
                </c:pt>
                <c:pt idx="1">
                  <c:v>2</c:v>
                </c:pt>
                <c:pt idx="2" formatCode="#,##0">
                  <c:v>3</c:v>
                </c:pt>
                <c:pt idx="3" formatCode="#,##0">
                  <c:v>1</c:v>
                </c:pt>
                <c:pt idx="4" formatCode="#,##0">
                  <c:v>4</c:v>
                </c:pt>
              </c:numCache>
            </c:numRef>
          </c:val>
          <c:smooth val="0"/>
          <c:extLst>
            <c:ext xmlns:c16="http://schemas.microsoft.com/office/drawing/2014/chart" uri="{C3380CC4-5D6E-409C-BE32-E72D297353CC}">
              <c16:uniqueId val="{00000001-FAD7-4AB5-8696-04788180B790}"/>
            </c:ext>
          </c:extLst>
        </c:ser>
        <c:ser>
          <c:idx val="2"/>
          <c:order val="2"/>
          <c:tx>
            <c:strRef>
              <c:f>受伤人数</c:f>
              <c:strCache>
                <c:ptCount val="1"/>
                <c:pt idx="0">
                  <c:v>受伤人数</c:v>
                </c:pt>
              </c:strCache>
            </c:strRef>
          </c:tx>
          <c:spPr>
            <a:ln w="22225" cap="rnd" cmpd="sng" algn="ctr">
              <a:solidFill>
                <a:schemeClr val="accent3"/>
              </a:solidFill>
              <a:prstDash val="solid"/>
              <a:round/>
            </a:ln>
            <a:effectLst/>
          </c:spPr>
          <c:marker>
            <c:symbol val="none"/>
          </c:marker>
          <c:cat>
            <c:numRef>
              <c:f>翻译整理燃气伤亡!$B$20:$B$24</c:f>
              <c:numCache>
                <c:formatCode>General</c:formatCode>
                <c:ptCount val="5"/>
                <c:pt idx="0">
                  <c:v>2018</c:v>
                </c:pt>
                <c:pt idx="1">
                  <c:v>2019</c:v>
                </c:pt>
                <c:pt idx="2">
                  <c:v>2020</c:v>
                </c:pt>
                <c:pt idx="3">
                  <c:v>2021</c:v>
                </c:pt>
                <c:pt idx="4">
                  <c:v>2022</c:v>
                </c:pt>
              </c:numCache>
            </c:numRef>
          </c:cat>
          <c:val>
            <c:numRef>
              <c:f>翻译整理燃气伤亡!$K$20:$K$24</c:f>
              <c:numCache>
                <c:formatCode>General</c:formatCode>
                <c:ptCount val="5"/>
                <c:pt idx="0">
                  <c:v>11</c:v>
                </c:pt>
                <c:pt idx="1">
                  <c:v>11</c:v>
                </c:pt>
                <c:pt idx="2" formatCode="#,##0">
                  <c:v>8</c:v>
                </c:pt>
                <c:pt idx="3" formatCode="#,##0">
                  <c:v>9</c:v>
                </c:pt>
                <c:pt idx="4" formatCode="#,##0">
                  <c:v>7</c:v>
                </c:pt>
              </c:numCache>
            </c:numRef>
          </c:val>
          <c:smooth val="0"/>
          <c:extLst>
            <c:ext xmlns:c16="http://schemas.microsoft.com/office/drawing/2014/chart" uri="{C3380CC4-5D6E-409C-BE32-E72D297353CC}">
              <c16:uniqueId val="{00000002-FAD7-4AB5-8696-04788180B790}"/>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prstDash val="solid"/>
              <a:round/>
            </a:ln>
            <a:effectLst/>
          </c:spPr>
        </c:dropLines>
        <c:smooth val="0"/>
        <c:axId val="166169216"/>
        <c:axId val="166175104"/>
      </c:lineChart>
      <c:catAx>
        <c:axId val="166169216"/>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prstDash val="solid"/>
            <a:round/>
          </a:ln>
          <a:effectLst/>
        </c:spPr>
        <c:txPr>
          <a:bodyPr rot="-60000000" spcFirstLastPara="1" vertOverflow="ellipsis" vert="horz" wrap="square" anchor="ctr" anchorCtr="1"/>
          <a:lstStyle/>
          <a:p>
            <a:pPr>
              <a:defRPr lang="zh-CN" sz="900" b="0" i="0" u="none" strike="noStrike" kern="1200" spc="20" baseline="0">
                <a:solidFill>
                  <a:schemeClr val="dk1">
                    <a:lumMod val="65000"/>
                    <a:lumOff val="35000"/>
                  </a:schemeClr>
                </a:solidFill>
                <a:latin typeface="+mn-lt"/>
                <a:ea typeface="+mn-ea"/>
                <a:cs typeface="+mn-cs"/>
              </a:defRPr>
            </a:pPr>
            <a:endParaRPr lang="zh-CN"/>
          </a:p>
        </c:txPr>
        <c:crossAx val="166175104"/>
        <c:crosses val="autoZero"/>
        <c:auto val="1"/>
        <c:lblAlgn val="ctr"/>
        <c:lblOffset val="100"/>
        <c:noMultiLvlLbl val="0"/>
      </c:catAx>
      <c:valAx>
        <c:axId val="166175104"/>
        <c:scaling>
          <c:orientation val="minMax"/>
        </c:scaling>
        <c:delete val="0"/>
        <c:axPos val="l"/>
        <c:numFmt formatCode="General"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lang="zh-CN" sz="900" b="0" i="0" u="none" strike="noStrike" kern="1200" spc="20" baseline="0">
                <a:solidFill>
                  <a:schemeClr val="dk1">
                    <a:lumMod val="65000"/>
                    <a:lumOff val="35000"/>
                  </a:schemeClr>
                </a:solidFill>
                <a:latin typeface="+mn-lt"/>
                <a:ea typeface="+mn-ea"/>
                <a:cs typeface="+mn-cs"/>
              </a:defRPr>
            </a:pPr>
            <a:endParaRPr lang="zh-CN"/>
          </a:p>
        </c:txPr>
        <c:crossAx val="166169216"/>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dk1">
                  <a:lumMod val="65000"/>
                  <a:lumOff val="35000"/>
                </a:schemeClr>
              </a:solidFill>
              <a:latin typeface="+mn-lt"/>
              <a:ea typeface="+mn-ea"/>
              <a:cs typeface="+mn-cs"/>
            </a:defRPr>
          </a:pPr>
          <a:endParaRPr lang="zh-CN"/>
        </a:p>
      </c:txPr>
    </c:legend>
    <c:plotVisOnly val="1"/>
    <c:dispBlanksAs val="gap"/>
    <c:showDLblsOverMax val="0"/>
  </c:chart>
  <c:spPr>
    <a:solidFill>
      <a:schemeClr val="lt1"/>
    </a:solidFill>
    <a:ln>
      <a:noFill/>
    </a:ln>
    <a:effectLst/>
  </c:spPr>
  <c:txPr>
    <a:bodyPr/>
    <a:lstStyle/>
    <a:p>
      <a:pPr>
        <a:defRPr lang="zh-CN"/>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事故数</c:f>
              <c:strCache>
                <c:ptCount val="1"/>
                <c:pt idx="0">
                  <c:v>事故数</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600" b="0" i="0" u="none" strike="noStrike" kern="1200" baseline="0">
                    <a:solidFill>
                      <a:srgbClr val="0070C0"/>
                    </a:solidFill>
                    <a:latin typeface="微软雅黑" panose="020B0503020204020204" pitchFamily="34" charset="-122"/>
                    <a:ea typeface="微软雅黑" panose="020B0503020204020204" pitchFamily="34"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Sheet1!$A$2:$A$42</c:f>
              <c:strCache>
                <c:ptCount val="41"/>
                <c:pt idx="0">
                  <c:v>81</c:v>
                </c:pt>
                <c:pt idx="1">
                  <c:v>82</c:v>
                </c:pt>
                <c:pt idx="2">
                  <c:v>83</c:v>
                </c:pt>
                <c:pt idx="3">
                  <c:v>84</c:v>
                </c:pt>
                <c:pt idx="4">
                  <c:v>85</c:v>
                </c:pt>
                <c:pt idx="5">
                  <c:v>86</c:v>
                </c:pt>
                <c:pt idx="6">
                  <c:v>87</c:v>
                </c:pt>
                <c:pt idx="7">
                  <c:v>88</c:v>
                </c:pt>
                <c:pt idx="8">
                  <c:v>89</c:v>
                </c:pt>
                <c:pt idx="9">
                  <c:v>90</c:v>
                </c:pt>
                <c:pt idx="10">
                  <c:v>91</c:v>
                </c:pt>
                <c:pt idx="11">
                  <c:v>92</c:v>
                </c:pt>
                <c:pt idx="12">
                  <c:v>93</c:v>
                </c:pt>
                <c:pt idx="13">
                  <c:v>94</c:v>
                </c:pt>
                <c:pt idx="14">
                  <c:v>95</c:v>
                </c:pt>
                <c:pt idx="15">
                  <c:v>96</c:v>
                </c:pt>
                <c:pt idx="16">
                  <c:v>97</c:v>
                </c:pt>
                <c:pt idx="17">
                  <c:v>98</c:v>
                </c:pt>
                <c:pt idx="18">
                  <c:v>99</c:v>
                </c:pt>
                <c:pt idx="19">
                  <c:v>00</c:v>
                </c:pt>
                <c:pt idx="20">
                  <c:v>01</c:v>
                </c:pt>
                <c:pt idx="21">
                  <c:v>02</c:v>
                </c:pt>
                <c:pt idx="22">
                  <c:v>03</c:v>
                </c:pt>
                <c:pt idx="23">
                  <c:v>04</c:v>
                </c:pt>
                <c:pt idx="24">
                  <c:v>05</c:v>
                </c:pt>
                <c:pt idx="25">
                  <c:v>06</c:v>
                </c:pt>
                <c:pt idx="26">
                  <c:v>07</c:v>
                </c:pt>
                <c:pt idx="27">
                  <c:v>08</c:v>
                </c:pt>
                <c:pt idx="28">
                  <c:v>09</c:v>
                </c:pt>
                <c:pt idx="29">
                  <c:v>10</c:v>
                </c:pt>
                <c:pt idx="30">
                  <c:v>11</c:v>
                </c:pt>
                <c:pt idx="31">
                  <c:v>12</c:v>
                </c:pt>
                <c:pt idx="32">
                  <c:v>13</c:v>
                </c:pt>
                <c:pt idx="33">
                  <c:v>14</c:v>
                </c:pt>
                <c:pt idx="34">
                  <c:v>15</c:v>
                </c:pt>
                <c:pt idx="35">
                  <c:v>16</c:v>
                </c:pt>
                <c:pt idx="36">
                  <c:v>17</c:v>
                </c:pt>
                <c:pt idx="37">
                  <c:v>18</c:v>
                </c:pt>
                <c:pt idx="38">
                  <c:v>19</c:v>
                </c:pt>
                <c:pt idx="39">
                  <c:v>20</c:v>
                </c:pt>
                <c:pt idx="40">
                  <c:v>21</c:v>
                </c:pt>
              </c:strCache>
            </c:strRef>
          </c:cat>
          <c:val>
            <c:numRef>
              <c:f>Sheet1!$B$2:$B$42</c:f>
              <c:numCache>
                <c:formatCode>General</c:formatCode>
                <c:ptCount val="41"/>
                <c:pt idx="0">
                  <c:v>132</c:v>
                </c:pt>
                <c:pt idx="1">
                  <c:v>124</c:v>
                </c:pt>
                <c:pt idx="2">
                  <c:v>96</c:v>
                </c:pt>
                <c:pt idx="3">
                  <c:v>92</c:v>
                </c:pt>
                <c:pt idx="4">
                  <c:v>74</c:v>
                </c:pt>
                <c:pt idx="5">
                  <c:v>85</c:v>
                </c:pt>
                <c:pt idx="6">
                  <c:v>61</c:v>
                </c:pt>
                <c:pt idx="7">
                  <c:v>64</c:v>
                </c:pt>
                <c:pt idx="8">
                  <c:v>57</c:v>
                </c:pt>
                <c:pt idx="9">
                  <c:v>52</c:v>
                </c:pt>
                <c:pt idx="10">
                  <c:v>35</c:v>
                </c:pt>
                <c:pt idx="11">
                  <c:v>37</c:v>
                </c:pt>
                <c:pt idx="12">
                  <c:v>25</c:v>
                </c:pt>
                <c:pt idx="13">
                  <c:v>21</c:v>
                </c:pt>
                <c:pt idx="14">
                  <c:v>21</c:v>
                </c:pt>
                <c:pt idx="15">
                  <c:v>26</c:v>
                </c:pt>
                <c:pt idx="16">
                  <c:v>40</c:v>
                </c:pt>
                <c:pt idx="17">
                  <c:v>16</c:v>
                </c:pt>
                <c:pt idx="18">
                  <c:v>24</c:v>
                </c:pt>
                <c:pt idx="19">
                  <c:v>20</c:v>
                </c:pt>
                <c:pt idx="20">
                  <c:v>22</c:v>
                </c:pt>
                <c:pt idx="21">
                  <c:v>37</c:v>
                </c:pt>
                <c:pt idx="22">
                  <c:v>54</c:v>
                </c:pt>
                <c:pt idx="23">
                  <c:v>47</c:v>
                </c:pt>
                <c:pt idx="24">
                  <c:v>47</c:v>
                </c:pt>
                <c:pt idx="25">
                  <c:v>82</c:v>
                </c:pt>
                <c:pt idx="26">
                  <c:v>157</c:v>
                </c:pt>
                <c:pt idx="27">
                  <c:v>148</c:v>
                </c:pt>
                <c:pt idx="28">
                  <c:v>162</c:v>
                </c:pt>
                <c:pt idx="29">
                  <c:v>201</c:v>
                </c:pt>
                <c:pt idx="30">
                  <c:v>291</c:v>
                </c:pt>
                <c:pt idx="31">
                  <c:v>276</c:v>
                </c:pt>
                <c:pt idx="32">
                  <c:v>575</c:v>
                </c:pt>
                <c:pt idx="33">
                  <c:v>436</c:v>
                </c:pt>
                <c:pt idx="34">
                  <c:v>269</c:v>
                </c:pt>
                <c:pt idx="35">
                  <c:v>224</c:v>
                </c:pt>
                <c:pt idx="36">
                  <c:v>181</c:v>
                </c:pt>
                <c:pt idx="37">
                  <c:v>169</c:v>
                </c:pt>
                <c:pt idx="38">
                  <c:v>166</c:v>
                </c:pt>
                <c:pt idx="39">
                  <c:v>135</c:v>
                </c:pt>
                <c:pt idx="40">
                  <c:v>107</c:v>
                </c:pt>
              </c:numCache>
            </c:numRef>
          </c:val>
          <c:extLst>
            <c:ext xmlns:c16="http://schemas.microsoft.com/office/drawing/2014/chart" uri="{C3380CC4-5D6E-409C-BE32-E72D297353CC}">
              <c16:uniqueId val="{00000000-08A5-4574-A5E2-64B1E69058E2}"/>
            </c:ext>
          </c:extLst>
        </c:ser>
        <c:ser>
          <c:idx val="1"/>
          <c:order val="1"/>
          <c:tx>
            <c:strRef>
              <c:f>死亡人数</c:f>
              <c:strCache>
                <c:ptCount val="1"/>
                <c:pt idx="0">
                  <c:v>死亡人数</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dLbl>
              <c:idx val="2"/>
              <c:layout>
                <c:manualLayout>
                  <c:x val="2.07849782543302E-3"/>
                  <c:y val="9.7402759259110003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08A5-4574-A5E2-64B1E69058E2}"/>
                </c:ext>
              </c:extLst>
            </c:dLbl>
            <c:dLbl>
              <c:idx val="5"/>
              <c:layout>
                <c:manualLayout>
                  <c:x val="2.07849782543302E-3"/>
                  <c:y val="1.46104138888665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08A5-4574-A5E2-64B1E69058E2}"/>
                </c:ext>
              </c:extLst>
            </c:dLbl>
            <c:dLbl>
              <c:idx val="7"/>
              <c:layout>
                <c:manualLayout>
                  <c:x val="-3.81053532699798E-17"/>
                  <c:y val="1.46104138888665E-2"/>
                </c:manualLayout>
              </c:layout>
              <c:spPr>
                <a:noFill/>
                <a:ln>
                  <a:noFill/>
                </a:ln>
                <a:effectLst/>
              </c:spPr>
              <c:txPr>
                <a:bodyPr rot="0" spcFirstLastPara="1" vertOverflow="overflow" horzOverflow="overflow" vert="horz" wrap="square" lIns="36000" tIns="19050" rIns="38100" bIns="0" anchor="b" anchorCtr="1">
                  <a:noAutofit/>
                </a:bodyPr>
                <a:lstStyle/>
                <a:p>
                  <a:pPr>
                    <a:defRPr lang="zh-CN" sz="600" b="0" i="0" u="none" strike="noStrike" kern="1200" baseline="0">
                      <a:solidFill>
                        <a:schemeClr val="accent2"/>
                      </a:solidFill>
                      <a:latin typeface="微软雅黑" panose="020B0503020204020204" pitchFamily="34" charset="-122"/>
                      <a:ea typeface="微软雅黑" panose="020B0503020204020204" pitchFamily="34" charset="-122"/>
                      <a:cs typeface="+mn-cs"/>
                    </a:defRPr>
                  </a:pPr>
                  <a:endParaRPr lang="zh-CN"/>
                </a:p>
              </c:txPr>
              <c:dLblPos val="outEnd"/>
              <c:showLegendKey val="0"/>
              <c:showVal val="1"/>
              <c:showCatName val="0"/>
              <c:showSerName val="0"/>
              <c:showPercent val="0"/>
              <c:showBubbleSize val="0"/>
              <c:extLst>
                <c:ext xmlns:c15="http://schemas.microsoft.com/office/drawing/2012/chart" uri="{CE6537A1-D6FC-4f65-9D91-7224C49458BB}">
                  <c15:layout>
                    <c:manualLayout>
                      <c:w val="2.70212900368598E-2"/>
                      <c:h val="6.5405569367062294E-2"/>
                    </c:manualLayout>
                  </c15:layout>
                </c:ext>
                <c:ext xmlns:c16="http://schemas.microsoft.com/office/drawing/2014/chart" uri="{C3380CC4-5D6E-409C-BE32-E72D297353CC}">
                  <c16:uniqueId val="{00000003-08A5-4574-A5E2-64B1E69058E2}"/>
                </c:ext>
              </c:extLst>
            </c:dLbl>
            <c:dLbl>
              <c:idx val="10"/>
              <c:layout>
                <c:manualLayout>
                  <c:x val="-3.81053532699798E-17"/>
                  <c:y val="1.948055185182200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08A5-4574-A5E2-64B1E69058E2}"/>
                </c:ext>
              </c:extLst>
            </c:dLbl>
            <c:dLbl>
              <c:idx val="11"/>
              <c:layout>
                <c:manualLayout>
                  <c:x val="-7.6210706539959501E-17"/>
                  <c:y val="2.92208277777329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08A5-4574-A5E2-64B1E69058E2}"/>
                </c:ext>
              </c:extLst>
            </c:dLbl>
            <c:dLbl>
              <c:idx val="12"/>
              <c:layout>
                <c:manualLayout>
                  <c:x val="0"/>
                  <c:y val="1.948055185182200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08A5-4574-A5E2-64B1E69058E2}"/>
                </c:ext>
              </c:extLst>
            </c:dLbl>
            <c:dLbl>
              <c:idx val="13"/>
              <c:layout>
                <c:manualLayout>
                  <c:x val="0"/>
                  <c:y val="2.922082777773300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08A5-4574-A5E2-64B1E69058E2}"/>
                </c:ext>
              </c:extLst>
            </c:dLbl>
            <c:dLbl>
              <c:idx val="14"/>
              <c:layout>
                <c:manualLayout>
                  <c:x val="0"/>
                  <c:y val="1.94805518518219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08A5-4574-A5E2-64B1E69058E2}"/>
                </c:ext>
              </c:extLst>
            </c:dLbl>
            <c:dLbl>
              <c:idx val="15"/>
              <c:layout>
                <c:manualLayout>
                  <c:x val="0"/>
                  <c:y val="4.8701379629555999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08A5-4574-A5E2-64B1E69058E2}"/>
                </c:ext>
              </c:extLst>
            </c:dLbl>
            <c:dLbl>
              <c:idx val="17"/>
              <c:layout>
                <c:manualLayout>
                  <c:x val="0"/>
                  <c:y val="1.9480551851821799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08A5-4574-A5E2-64B1E69058E2}"/>
                </c:ext>
              </c:extLst>
            </c:dLbl>
            <c:dLbl>
              <c:idx val="18"/>
              <c:layout>
                <c:manualLayout>
                  <c:x val="0"/>
                  <c:y val="1.948055185182200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08A5-4574-A5E2-64B1E69058E2}"/>
                </c:ext>
              </c:extLst>
            </c:dLbl>
            <c:dLbl>
              <c:idx val="19"/>
              <c:layout>
                <c:manualLayout>
                  <c:x val="-2.07849782543302E-3"/>
                  <c:y val="1.46104138888665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08A5-4574-A5E2-64B1E69058E2}"/>
                </c:ext>
              </c:extLst>
            </c:dLbl>
            <c:dLbl>
              <c:idx val="20"/>
              <c:layout>
                <c:manualLayout>
                  <c:x val="0"/>
                  <c:y val="1.948055185182200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08A5-4574-A5E2-64B1E69058E2}"/>
                </c:ext>
              </c:extLst>
            </c:dLbl>
            <c:spPr>
              <a:noFill/>
              <a:ln>
                <a:noFill/>
              </a:ln>
              <a:effectLst/>
            </c:spPr>
            <c:txPr>
              <a:bodyPr rot="0" spcFirstLastPara="1" vertOverflow="overflow" horzOverflow="overflow" vert="horz" wrap="square" lIns="36000" tIns="19050" rIns="38100" bIns="0" anchor="b" anchorCtr="1">
                <a:spAutoFit/>
              </a:bodyPr>
              <a:lstStyle/>
              <a:p>
                <a:pPr>
                  <a:defRPr lang="zh-CN" sz="600" b="0" i="0" u="none" strike="noStrike" kern="1200" baseline="0">
                    <a:solidFill>
                      <a:schemeClr val="accent2"/>
                    </a:solidFill>
                    <a:latin typeface="微软雅黑" panose="020B0503020204020204" pitchFamily="34" charset="-122"/>
                    <a:ea typeface="微软雅黑" panose="020B0503020204020204" pitchFamily="34"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a:solidFill>
                        <a:schemeClr val="tx1">
                          <a:lumMod val="35000"/>
                          <a:lumOff val="65000"/>
                        </a:schemeClr>
                      </a:solidFill>
                    </a:ln>
                    <a:effectLst/>
                  </c:spPr>
                </c15:leaderLines>
              </c:ext>
            </c:extLst>
          </c:dLbls>
          <c:cat>
            <c:strRef>
              <c:f>Sheet1!$A$2:$A$42</c:f>
              <c:strCache>
                <c:ptCount val="41"/>
                <c:pt idx="0">
                  <c:v>81</c:v>
                </c:pt>
                <c:pt idx="1">
                  <c:v>82</c:v>
                </c:pt>
                <c:pt idx="2">
                  <c:v>83</c:v>
                </c:pt>
                <c:pt idx="3">
                  <c:v>84</c:v>
                </c:pt>
                <c:pt idx="4">
                  <c:v>85</c:v>
                </c:pt>
                <c:pt idx="5">
                  <c:v>86</c:v>
                </c:pt>
                <c:pt idx="6">
                  <c:v>87</c:v>
                </c:pt>
                <c:pt idx="7">
                  <c:v>88</c:v>
                </c:pt>
                <c:pt idx="8">
                  <c:v>89</c:v>
                </c:pt>
                <c:pt idx="9">
                  <c:v>90</c:v>
                </c:pt>
                <c:pt idx="10">
                  <c:v>91</c:v>
                </c:pt>
                <c:pt idx="11">
                  <c:v>92</c:v>
                </c:pt>
                <c:pt idx="12">
                  <c:v>93</c:v>
                </c:pt>
                <c:pt idx="13">
                  <c:v>94</c:v>
                </c:pt>
                <c:pt idx="14">
                  <c:v>95</c:v>
                </c:pt>
                <c:pt idx="15">
                  <c:v>96</c:v>
                </c:pt>
                <c:pt idx="16">
                  <c:v>97</c:v>
                </c:pt>
                <c:pt idx="17">
                  <c:v>98</c:v>
                </c:pt>
                <c:pt idx="18">
                  <c:v>99</c:v>
                </c:pt>
                <c:pt idx="19">
                  <c:v>00</c:v>
                </c:pt>
                <c:pt idx="20">
                  <c:v>01</c:v>
                </c:pt>
                <c:pt idx="21">
                  <c:v>02</c:v>
                </c:pt>
                <c:pt idx="22">
                  <c:v>03</c:v>
                </c:pt>
                <c:pt idx="23">
                  <c:v>04</c:v>
                </c:pt>
                <c:pt idx="24">
                  <c:v>05</c:v>
                </c:pt>
                <c:pt idx="25">
                  <c:v>06</c:v>
                </c:pt>
                <c:pt idx="26">
                  <c:v>07</c:v>
                </c:pt>
                <c:pt idx="27">
                  <c:v>08</c:v>
                </c:pt>
                <c:pt idx="28">
                  <c:v>09</c:v>
                </c:pt>
                <c:pt idx="29">
                  <c:v>10</c:v>
                </c:pt>
                <c:pt idx="30">
                  <c:v>11</c:v>
                </c:pt>
                <c:pt idx="31">
                  <c:v>12</c:v>
                </c:pt>
                <c:pt idx="32">
                  <c:v>13</c:v>
                </c:pt>
                <c:pt idx="33">
                  <c:v>14</c:v>
                </c:pt>
                <c:pt idx="34">
                  <c:v>15</c:v>
                </c:pt>
                <c:pt idx="35">
                  <c:v>16</c:v>
                </c:pt>
                <c:pt idx="36">
                  <c:v>17</c:v>
                </c:pt>
                <c:pt idx="37">
                  <c:v>18</c:v>
                </c:pt>
                <c:pt idx="38">
                  <c:v>19</c:v>
                </c:pt>
                <c:pt idx="39">
                  <c:v>20</c:v>
                </c:pt>
                <c:pt idx="40">
                  <c:v>21</c:v>
                </c:pt>
              </c:strCache>
            </c:strRef>
          </c:cat>
          <c:val>
            <c:numRef>
              <c:f>Sheet1!$C$2:$C$42</c:f>
              <c:numCache>
                <c:formatCode>General</c:formatCode>
                <c:ptCount val="41"/>
                <c:pt idx="0">
                  <c:v>74</c:v>
                </c:pt>
                <c:pt idx="1">
                  <c:v>71</c:v>
                </c:pt>
                <c:pt idx="2">
                  <c:v>45</c:v>
                </c:pt>
                <c:pt idx="3">
                  <c:v>61</c:v>
                </c:pt>
                <c:pt idx="4">
                  <c:v>37</c:v>
                </c:pt>
                <c:pt idx="5">
                  <c:v>31</c:v>
                </c:pt>
                <c:pt idx="6">
                  <c:v>26</c:v>
                </c:pt>
                <c:pt idx="7">
                  <c:v>44</c:v>
                </c:pt>
                <c:pt idx="8">
                  <c:v>27</c:v>
                </c:pt>
                <c:pt idx="9">
                  <c:v>22</c:v>
                </c:pt>
                <c:pt idx="10">
                  <c:v>12</c:v>
                </c:pt>
                <c:pt idx="11">
                  <c:v>32</c:v>
                </c:pt>
                <c:pt idx="12">
                  <c:v>21</c:v>
                </c:pt>
                <c:pt idx="13">
                  <c:v>18</c:v>
                </c:pt>
                <c:pt idx="14">
                  <c:v>6</c:v>
                </c:pt>
                <c:pt idx="15">
                  <c:v>7</c:v>
                </c:pt>
                <c:pt idx="16">
                  <c:v>7</c:v>
                </c:pt>
                <c:pt idx="17">
                  <c:v>4</c:v>
                </c:pt>
                <c:pt idx="18">
                  <c:v>7</c:v>
                </c:pt>
                <c:pt idx="19">
                  <c:v>5</c:v>
                </c:pt>
                <c:pt idx="20">
                  <c:v>5</c:v>
                </c:pt>
                <c:pt idx="21">
                  <c:v>6</c:v>
                </c:pt>
                <c:pt idx="22">
                  <c:v>4</c:v>
                </c:pt>
                <c:pt idx="23">
                  <c:v>3</c:v>
                </c:pt>
                <c:pt idx="24">
                  <c:v>3</c:v>
                </c:pt>
                <c:pt idx="25">
                  <c:v>2</c:v>
                </c:pt>
                <c:pt idx="26">
                  <c:v>4</c:v>
                </c:pt>
                <c:pt idx="27">
                  <c:v>4</c:v>
                </c:pt>
                <c:pt idx="28">
                  <c:v>3</c:v>
                </c:pt>
                <c:pt idx="29">
                  <c:v>1</c:v>
                </c:pt>
                <c:pt idx="30">
                  <c:v>0</c:v>
                </c:pt>
                <c:pt idx="31">
                  <c:v>0</c:v>
                </c:pt>
                <c:pt idx="32">
                  <c:v>0</c:v>
                </c:pt>
                <c:pt idx="33">
                  <c:v>1</c:v>
                </c:pt>
                <c:pt idx="34">
                  <c:v>1</c:v>
                </c:pt>
                <c:pt idx="35">
                  <c:v>0</c:v>
                </c:pt>
                <c:pt idx="36">
                  <c:v>0</c:v>
                </c:pt>
                <c:pt idx="37">
                  <c:v>0</c:v>
                </c:pt>
                <c:pt idx="38">
                  <c:v>0</c:v>
                </c:pt>
                <c:pt idx="39">
                  <c:v>1</c:v>
                </c:pt>
                <c:pt idx="40">
                  <c:v>1</c:v>
                </c:pt>
              </c:numCache>
            </c:numRef>
          </c:val>
          <c:extLst>
            <c:ext xmlns:c16="http://schemas.microsoft.com/office/drawing/2014/chart" uri="{C3380CC4-5D6E-409C-BE32-E72D297353CC}">
              <c16:uniqueId val="{0000000E-08A5-4574-A5E2-64B1E69058E2}"/>
            </c:ext>
          </c:extLst>
        </c:ser>
        <c:dLbls>
          <c:showLegendKey val="0"/>
          <c:showVal val="1"/>
          <c:showCatName val="0"/>
          <c:showSerName val="0"/>
          <c:showPercent val="0"/>
          <c:showBubbleSize val="0"/>
        </c:dLbls>
        <c:gapWidth val="164"/>
        <c:overlap val="-22"/>
        <c:axId val="160422912"/>
        <c:axId val="167936768"/>
      </c:barChart>
      <c:catAx>
        <c:axId val="160422912"/>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10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167936768"/>
        <c:crosses val="autoZero"/>
        <c:auto val="1"/>
        <c:lblAlgn val="ctr"/>
        <c:lblOffset val="100"/>
        <c:noMultiLvlLbl val="0"/>
      </c:catAx>
      <c:valAx>
        <c:axId val="16793676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0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160422912"/>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lang="zh-CN" sz="10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noFill/>
    <a:ln>
      <a:noFill/>
    </a:ln>
    <a:effectLst/>
  </c:spPr>
  <c:txPr>
    <a:bodyPr/>
    <a:lstStyle/>
    <a:p>
      <a:pPr>
        <a:defRPr lang="zh-CN" sz="1000">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3485C297-2D3E-4108-B1BB-78EAE2535917}" type="doc">
      <dgm:prSet loTypeId="urn:microsoft.com/office/officeart/2005/8/layout/chevron1" loCatId="process" qsTypeId="urn:microsoft.com/office/officeart/2005/8/quickstyle/simple1#1" qsCatId="simple" csTypeId="urn:microsoft.com/office/officeart/2005/8/colors/colorful3#1" csCatId="colorful" phldr="1"/>
      <dgm:spPr/>
    </dgm:pt>
    <dgm:pt modelId="{C3DF5EA2-F72F-4489-B679-1755215F2F19}">
      <dgm:prSet phldrT="[文本]" custT="1"/>
      <dgm:spPr>
        <a:solidFill>
          <a:srgbClr val="70AD47"/>
        </a:solidFill>
        <a:effectLst>
          <a:innerShdw blurRad="63500" dist="50800" dir="16200000">
            <a:prstClr val="black">
              <a:alpha val="50000"/>
            </a:prstClr>
          </a:innerShdw>
        </a:effectLst>
      </dgm:spPr>
      <dgm:t>
        <a:bodyPr/>
        <a:lstStyle/>
        <a:p>
          <a:pPr>
            <a:lnSpc>
              <a:spcPct val="100000"/>
            </a:lnSpc>
            <a:spcAft>
              <a:spcPts val="0"/>
            </a:spcAft>
          </a:pPr>
          <a:r>
            <a:rPr lang="zh-CN" altLang="en-US" sz="1200" b="1" dirty="0">
              <a:latin typeface="微软雅黑" panose="020B0503020204020204" pitchFamily="34" charset="-122"/>
              <a:ea typeface="微软雅黑" panose="020B0503020204020204" pitchFamily="34" charset="-122"/>
            </a:rPr>
            <a:t>直接安全</a:t>
          </a:r>
          <a:endParaRPr lang="en-US" altLang="zh-CN" sz="1200" b="1" dirty="0">
            <a:latin typeface="微软雅黑" panose="020B0503020204020204" pitchFamily="34" charset="-122"/>
            <a:ea typeface="微软雅黑" panose="020B0503020204020204" pitchFamily="34" charset="-122"/>
          </a:endParaRPr>
        </a:p>
        <a:p>
          <a:pPr>
            <a:lnSpc>
              <a:spcPct val="100000"/>
            </a:lnSpc>
            <a:spcAft>
              <a:spcPts val="0"/>
            </a:spcAft>
          </a:pPr>
          <a:r>
            <a:rPr lang="zh-CN" altLang="en-US" sz="1200" b="1" dirty="0">
              <a:latin typeface="微软雅黑" panose="020B0503020204020204" pitchFamily="34" charset="-122"/>
              <a:ea typeface="微软雅黑" panose="020B0503020204020204" pitchFamily="34" charset="-122"/>
            </a:rPr>
            <a:t>技术措施</a:t>
          </a:r>
        </a:p>
      </dgm:t>
    </dgm:pt>
    <dgm:pt modelId="{D309310A-C78D-434A-B294-06F842108E1C}" type="parTrans" cxnId="{5F6F6D47-426A-40A9-912A-17990DB51CB3}">
      <dgm:prSet/>
      <dgm:spPr/>
      <dgm:t>
        <a:bodyPr/>
        <a:lstStyle/>
        <a:p>
          <a:endParaRPr lang="zh-CN" altLang="en-US" sz="1200" b="1">
            <a:latin typeface="微软雅黑" panose="020B0503020204020204" pitchFamily="34" charset="-122"/>
            <a:ea typeface="微软雅黑" panose="020B0503020204020204" pitchFamily="34" charset="-122"/>
          </a:endParaRPr>
        </a:p>
      </dgm:t>
    </dgm:pt>
    <dgm:pt modelId="{4ECC8D26-01DA-45E0-B923-CBE9A6A4ABB7}" type="sibTrans" cxnId="{5F6F6D47-426A-40A9-912A-17990DB51CB3}">
      <dgm:prSet/>
      <dgm:spPr/>
      <dgm:t>
        <a:bodyPr/>
        <a:lstStyle/>
        <a:p>
          <a:endParaRPr lang="zh-CN" altLang="en-US" sz="1200" b="1">
            <a:latin typeface="微软雅黑" panose="020B0503020204020204" pitchFamily="34" charset="-122"/>
            <a:ea typeface="微软雅黑" panose="020B0503020204020204" pitchFamily="34" charset="-122"/>
          </a:endParaRPr>
        </a:p>
      </dgm:t>
    </dgm:pt>
    <dgm:pt modelId="{F512987E-0162-4346-96F0-B1CF2E91BA9D}">
      <dgm:prSet phldrT="[文本]" custT="1"/>
      <dgm:spPr>
        <a:solidFill>
          <a:srgbClr val="BF9000"/>
        </a:solidFill>
        <a:effectLst>
          <a:innerShdw blurRad="63500" dist="50800" dir="16200000">
            <a:prstClr val="black">
              <a:alpha val="50000"/>
            </a:prstClr>
          </a:innerShdw>
        </a:effectLst>
      </dgm:spPr>
      <dgm:t>
        <a:bodyPr/>
        <a:lstStyle/>
        <a:p>
          <a:pPr>
            <a:lnSpc>
              <a:spcPct val="100000"/>
            </a:lnSpc>
            <a:spcAft>
              <a:spcPts val="0"/>
            </a:spcAft>
          </a:pPr>
          <a:r>
            <a:rPr lang="zh-CN" altLang="en-US" sz="1200" b="1" dirty="0">
              <a:latin typeface="微软雅黑" panose="020B0503020204020204" pitchFamily="34" charset="-122"/>
              <a:ea typeface="微软雅黑" panose="020B0503020204020204" pitchFamily="34" charset="-122"/>
            </a:rPr>
            <a:t>间接安全</a:t>
          </a:r>
          <a:endParaRPr lang="en-US" altLang="zh-CN" sz="1200" b="1" dirty="0">
            <a:latin typeface="微软雅黑" panose="020B0503020204020204" pitchFamily="34" charset="-122"/>
            <a:ea typeface="微软雅黑" panose="020B0503020204020204" pitchFamily="34" charset="-122"/>
          </a:endParaRPr>
        </a:p>
        <a:p>
          <a:pPr>
            <a:lnSpc>
              <a:spcPct val="100000"/>
            </a:lnSpc>
            <a:spcAft>
              <a:spcPts val="0"/>
            </a:spcAft>
          </a:pPr>
          <a:r>
            <a:rPr lang="zh-CN" altLang="en-US" sz="1200" b="1" dirty="0">
              <a:latin typeface="微软雅黑" panose="020B0503020204020204" pitchFamily="34" charset="-122"/>
              <a:ea typeface="微软雅黑" panose="020B0503020204020204" pitchFamily="34" charset="-122"/>
            </a:rPr>
            <a:t>技术措施</a:t>
          </a:r>
        </a:p>
      </dgm:t>
    </dgm:pt>
    <dgm:pt modelId="{7C799B28-777D-408C-9D9C-BE8153BEAA46}" type="parTrans" cxnId="{4C74D51F-F1A9-473C-93F5-B0F31B1A48B3}">
      <dgm:prSet/>
      <dgm:spPr/>
      <dgm:t>
        <a:bodyPr/>
        <a:lstStyle/>
        <a:p>
          <a:endParaRPr lang="zh-CN" altLang="en-US" sz="1200" b="1">
            <a:latin typeface="微软雅黑" panose="020B0503020204020204" pitchFamily="34" charset="-122"/>
            <a:ea typeface="微软雅黑" panose="020B0503020204020204" pitchFamily="34" charset="-122"/>
          </a:endParaRPr>
        </a:p>
      </dgm:t>
    </dgm:pt>
    <dgm:pt modelId="{8990051C-E08B-4582-BCE2-6FEC026DBD92}" type="sibTrans" cxnId="{4C74D51F-F1A9-473C-93F5-B0F31B1A48B3}">
      <dgm:prSet/>
      <dgm:spPr/>
      <dgm:t>
        <a:bodyPr/>
        <a:lstStyle/>
        <a:p>
          <a:endParaRPr lang="zh-CN" altLang="en-US" sz="1200" b="1">
            <a:latin typeface="微软雅黑" panose="020B0503020204020204" pitchFamily="34" charset="-122"/>
            <a:ea typeface="微软雅黑" panose="020B0503020204020204" pitchFamily="34" charset="-122"/>
          </a:endParaRPr>
        </a:p>
      </dgm:t>
    </dgm:pt>
    <dgm:pt modelId="{31542E14-85D1-426B-AE1C-63FEB972791E}">
      <dgm:prSet phldrT="[文本]" custT="1"/>
      <dgm:spPr>
        <a:effectLst>
          <a:innerShdw blurRad="63500" dist="50800" dir="16200000">
            <a:prstClr val="black">
              <a:alpha val="50000"/>
            </a:prstClr>
          </a:innerShdw>
        </a:effectLst>
      </dgm:spPr>
      <dgm:t>
        <a:bodyPr/>
        <a:lstStyle/>
        <a:p>
          <a:pPr>
            <a:lnSpc>
              <a:spcPct val="100000"/>
            </a:lnSpc>
            <a:spcAft>
              <a:spcPts val="0"/>
            </a:spcAft>
          </a:pPr>
          <a:r>
            <a:rPr lang="zh-CN" altLang="en-US" sz="1200" b="1" dirty="0">
              <a:latin typeface="微软雅黑" panose="020B0503020204020204" pitchFamily="34" charset="-122"/>
              <a:ea typeface="微软雅黑" panose="020B0503020204020204" pitchFamily="34" charset="-122"/>
            </a:rPr>
            <a:t>指示性安全技术措施</a:t>
          </a:r>
        </a:p>
      </dgm:t>
    </dgm:pt>
    <dgm:pt modelId="{A0CD8491-7F3C-4D65-BF44-4071A042F287}" type="parTrans" cxnId="{57D2F68F-ADC3-45DF-B1D1-21A7651363C2}">
      <dgm:prSet/>
      <dgm:spPr/>
      <dgm:t>
        <a:bodyPr/>
        <a:lstStyle/>
        <a:p>
          <a:endParaRPr lang="zh-CN" altLang="en-US" sz="1200" b="1">
            <a:latin typeface="微软雅黑" panose="020B0503020204020204" pitchFamily="34" charset="-122"/>
            <a:ea typeface="微软雅黑" panose="020B0503020204020204" pitchFamily="34" charset="-122"/>
          </a:endParaRPr>
        </a:p>
      </dgm:t>
    </dgm:pt>
    <dgm:pt modelId="{7A562067-28AD-4D05-A841-68F1B5EBA179}" type="sibTrans" cxnId="{57D2F68F-ADC3-45DF-B1D1-21A7651363C2}">
      <dgm:prSet/>
      <dgm:spPr/>
      <dgm:t>
        <a:bodyPr/>
        <a:lstStyle/>
        <a:p>
          <a:endParaRPr lang="zh-CN" altLang="en-US" sz="1200" b="1">
            <a:latin typeface="微软雅黑" panose="020B0503020204020204" pitchFamily="34" charset="-122"/>
            <a:ea typeface="微软雅黑" panose="020B0503020204020204" pitchFamily="34" charset="-122"/>
          </a:endParaRPr>
        </a:p>
      </dgm:t>
    </dgm:pt>
    <dgm:pt modelId="{4D50C5BB-5921-499E-AEF3-9A382B861B5A}">
      <dgm:prSet phldrT="[文本]" custT="1"/>
      <dgm:spPr>
        <a:effectLst>
          <a:innerShdw blurRad="63500" dist="50800" dir="16200000">
            <a:prstClr val="black">
              <a:alpha val="50000"/>
            </a:prstClr>
          </a:innerShdw>
        </a:effectLst>
      </dgm:spPr>
      <dgm:t>
        <a:bodyPr/>
        <a:lstStyle/>
        <a:p>
          <a:pPr>
            <a:lnSpc>
              <a:spcPct val="100000"/>
            </a:lnSpc>
            <a:spcAft>
              <a:spcPts val="0"/>
            </a:spcAft>
          </a:pPr>
          <a:r>
            <a:rPr lang="zh-CN" altLang="en-US" sz="1200" b="1" dirty="0">
              <a:latin typeface="微软雅黑" panose="020B0503020204020204" pitchFamily="34" charset="-122"/>
              <a:ea typeface="微软雅黑" panose="020B0503020204020204" pitchFamily="34" charset="-122"/>
            </a:rPr>
            <a:t>安全</a:t>
          </a:r>
          <a:endParaRPr lang="en-US" altLang="zh-CN" sz="1200" b="1" dirty="0">
            <a:latin typeface="微软雅黑" panose="020B0503020204020204" pitchFamily="34" charset="-122"/>
            <a:ea typeface="微软雅黑" panose="020B0503020204020204" pitchFamily="34" charset="-122"/>
          </a:endParaRPr>
        </a:p>
        <a:p>
          <a:pPr>
            <a:lnSpc>
              <a:spcPct val="100000"/>
            </a:lnSpc>
            <a:spcAft>
              <a:spcPts val="0"/>
            </a:spcAft>
          </a:pPr>
          <a:r>
            <a:rPr lang="zh-CN" altLang="en-US" sz="1200" b="1" dirty="0">
              <a:latin typeface="微软雅黑" panose="020B0503020204020204" pitchFamily="34" charset="-122"/>
              <a:ea typeface="微软雅黑" panose="020B0503020204020204" pitchFamily="34" charset="-122"/>
            </a:rPr>
            <a:t>管理措施</a:t>
          </a:r>
        </a:p>
      </dgm:t>
    </dgm:pt>
    <dgm:pt modelId="{E425EE27-DF41-4ED1-8904-267C440766DE}" type="parTrans" cxnId="{3631CDB1-067C-494E-8313-61CC7135A8B7}">
      <dgm:prSet/>
      <dgm:spPr/>
      <dgm:t>
        <a:bodyPr/>
        <a:lstStyle/>
        <a:p>
          <a:endParaRPr lang="zh-CN" altLang="en-US" sz="1200" b="1">
            <a:latin typeface="微软雅黑" panose="020B0503020204020204" pitchFamily="34" charset="-122"/>
            <a:ea typeface="微软雅黑" panose="020B0503020204020204" pitchFamily="34" charset="-122"/>
          </a:endParaRPr>
        </a:p>
      </dgm:t>
    </dgm:pt>
    <dgm:pt modelId="{AD1D7B95-EAB4-462F-96E4-50E09A73B528}" type="sibTrans" cxnId="{3631CDB1-067C-494E-8313-61CC7135A8B7}">
      <dgm:prSet/>
      <dgm:spPr/>
      <dgm:t>
        <a:bodyPr/>
        <a:lstStyle/>
        <a:p>
          <a:endParaRPr lang="zh-CN" altLang="en-US" sz="1200" b="1">
            <a:latin typeface="微软雅黑" panose="020B0503020204020204" pitchFamily="34" charset="-122"/>
            <a:ea typeface="微软雅黑" panose="020B0503020204020204" pitchFamily="34" charset="-122"/>
          </a:endParaRPr>
        </a:p>
      </dgm:t>
    </dgm:pt>
    <dgm:pt modelId="{02961DB2-9E03-466D-A9E9-584DDEC78831}" type="pres">
      <dgm:prSet presAssocID="{3485C297-2D3E-4108-B1BB-78EAE2535917}" presName="Name0" presStyleCnt="0">
        <dgm:presLayoutVars>
          <dgm:dir/>
          <dgm:animLvl val="lvl"/>
          <dgm:resizeHandles val="exact"/>
        </dgm:presLayoutVars>
      </dgm:prSet>
      <dgm:spPr/>
    </dgm:pt>
    <dgm:pt modelId="{4F928876-E2E6-4A56-AD20-7D5F6269DB87}" type="pres">
      <dgm:prSet presAssocID="{C3DF5EA2-F72F-4489-B679-1755215F2F19}" presName="parTxOnly" presStyleLbl="node1" presStyleIdx="0" presStyleCnt="4">
        <dgm:presLayoutVars>
          <dgm:chMax val="0"/>
          <dgm:chPref val="0"/>
          <dgm:bulletEnabled val="1"/>
        </dgm:presLayoutVars>
      </dgm:prSet>
      <dgm:spPr/>
      <dgm:t>
        <a:bodyPr/>
        <a:lstStyle/>
        <a:p>
          <a:endParaRPr lang="zh-CN" altLang="en-US"/>
        </a:p>
      </dgm:t>
    </dgm:pt>
    <dgm:pt modelId="{8AB8022C-7B9B-4541-8085-855EFC985442}" type="pres">
      <dgm:prSet presAssocID="{4ECC8D26-01DA-45E0-B923-CBE9A6A4ABB7}" presName="parTxOnlySpace" presStyleCnt="0"/>
      <dgm:spPr/>
    </dgm:pt>
    <dgm:pt modelId="{F34FA255-DEBA-4C17-AFA1-8EDCF63EBA38}" type="pres">
      <dgm:prSet presAssocID="{F512987E-0162-4346-96F0-B1CF2E91BA9D}" presName="parTxOnly" presStyleLbl="node1" presStyleIdx="1" presStyleCnt="4">
        <dgm:presLayoutVars>
          <dgm:chMax val="0"/>
          <dgm:chPref val="0"/>
          <dgm:bulletEnabled val="1"/>
        </dgm:presLayoutVars>
      </dgm:prSet>
      <dgm:spPr/>
      <dgm:t>
        <a:bodyPr/>
        <a:lstStyle/>
        <a:p>
          <a:endParaRPr lang="zh-CN" altLang="en-US"/>
        </a:p>
      </dgm:t>
    </dgm:pt>
    <dgm:pt modelId="{FB704468-5FAB-443E-A135-5D6BF2272376}" type="pres">
      <dgm:prSet presAssocID="{8990051C-E08B-4582-BCE2-6FEC026DBD92}" presName="parTxOnlySpace" presStyleCnt="0"/>
      <dgm:spPr/>
    </dgm:pt>
    <dgm:pt modelId="{44CAA4D3-9A01-4059-A438-A8AB4B63FB5E}" type="pres">
      <dgm:prSet presAssocID="{31542E14-85D1-426B-AE1C-63FEB972791E}" presName="parTxOnly" presStyleLbl="node1" presStyleIdx="2" presStyleCnt="4">
        <dgm:presLayoutVars>
          <dgm:chMax val="0"/>
          <dgm:chPref val="0"/>
          <dgm:bulletEnabled val="1"/>
        </dgm:presLayoutVars>
      </dgm:prSet>
      <dgm:spPr/>
      <dgm:t>
        <a:bodyPr/>
        <a:lstStyle/>
        <a:p>
          <a:endParaRPr lang="zh-CN" altLang="en-US"/>
        </a:p>
      </dgm:t>
    </dgm:pt>
    <dgm:pt modelId="{15BDCFA4-D7A4-4D82-8C87-914EC4872529}" type="pres">
      <dgm:prSet presAssocID="{7A562067-28AD-4D05-A841-68F1B5EBA179}" presName="parTxOnlySpace" presStyleCnt="0"/>
      <dgm:spPr/>
    </dgm:pt>
    <dgm:pt modelId="{A9DEC6C3-616D-43DC-94C8-0264C02AC7E6}" type="pres">
      <dgm:prSet presAssocID="{4D50C5BB-5921-499E-AEF3-9A382B861B5A}" presName="parTxOnly" presStyleLbl="node1" presStyleIdx="3" presStyleCnt="4">
        <dgm:presLayoutVars>
          <dgm:chMax val="0"/>
          <dgm:chPref val="0"/>
          <dgm:bulletEnabled val="1"/>
        </dgm:presLayoutVars>
      </dgm:prSet>
      <dgm:spPr/>
      <dgm:t>
        <a:bodyPr/>
        <a:lstStyle/>
        <a:p>
          <a:endParaRPr lang="zh-CN" altLang="en-US"/>
        </a:p>
      </dgm:t>
    </dgm:pt>
  </dgm:ptLst>
  <dgm:cxnLst>
    <dgm:cxn modelId="{CAF15E5D-48C0-4386-88EA-C901CE02B645}" type="presOf" srcId="{3485C297-2D3E-4108-B1BB-78EAE2535917}" destId="{02961DB2-9E03-466D-A9E9-584DDEC78831}" srcOrd="0" destOrd="0" presId="urn:microsoft.com/office/officeart/2005/8/layout/chevron1"/>
    <dgm:cxn modelId="{3631CDB1-067C-494E-8313-61CC7135A8B7}" srcId="{3485C297-2D3E-4108-B1BB-78EAE2535917}" destId="{4D50C5BB-5921-499E-AEF3-9A382B861B5A}" srcOrd="3" destOrd="0" parTransId="{E425EE27-DF41-4ED1-8904-267C440766DE}" sibTransId="{AD1D7B95-EAB4-462F-96E4-50E09A73B528}"/>
    <dgm:cxn modelId="{57D2F68F-ADC3-45DF-B1D1-21A7651363C2}" srcId="{3485C297-2D3E-4108-B1BB-78EAE2535917}" destId="{31542E14-85D1-426B-AE1C-63FEB972791E}" srcOrd="2" destOrd="0" parTransId="{A0CD8491-7F3C-4D65-BF44-4071A042F287}" sibTransId="{7A562067-28AD-4D05-A841-68F1B5EBA179}"/>
    <dgm:cxn modelId="{1015C35C-5608-4FD4-A4A9-746A028F7639}" type="presOf" srcId="{C3DF5EA2-F72F-4489-B679-1755215F2F19}" destId="{4F928876-E2E6-4A56-AD20-7D5F6269DB87}" srcOrd="0" destOrd="0" presId="urn:microsoft.com/office/officeart/2005/8/layout/chevron1"/>
    <dgm:cxn modelId="{4C74D51F-F1A9-473C-93F5-B0F31B1A48B3}" srcId="{3485C297-2D3E-4108-B1BB-78EAE2535917}" destId="{F512987E-0162-4346-96F0-B1CF2E91BA9D}" srcOrd="1" destOrd="0" parTransId="{7C799B28-777D-408C-9D9C-BE8153BEAA46}" sibTransId="{8990051C-E08B-4582-BCE2-6FEC026DBD92}"/>
    <dgm:cxn modelId="{B7A12C28-0098-40FD-AD7D-ECFC78328B03}" type="presOf" srcId="{4D50C5BB-5921-499E-AEF3-9A382B861B5A}" destId="{A9DEC6C3-616D-43DC-94C8-0264C02AC7E6}" srcOrd="0" destOrd="0" presId="urn:microsoft.com/office/officeart/2005/8/layout/chevron1"/>
    <dgm:cxn modelId="{EB66952D-1A4A-4BCD-BC14-7879D47ACBA7}" type="presOf" srcId="{31542E14-85D1-426B-AE1C-63FEB972791E}" destId="{44CAA4D3-9A01-4059-A438-A8AB4B63FB5E}" srcOrd="0" destOrd="0" presId="urn:microsoft.com/office/officeart/2005/8/layout/chevron1"/>
    <dgm:cxn modelId="{5F6F6D47-426A-40A9-912A-17990DB51CB3}" srcId="{3485C297-2D3E-4108-B1BB-78EAE2535917}" destId="{C3DF5EA2-F72F-4489-B679-1755215F2F19}" srcOrd="0" destOrd="0" parTransId="{D309310A-C78D-434A-B294-06F842108E1C}" sibTransId="{4ECC8D26-01DA-45E0-B923-CBE9A6A4ABB7}"/>
    <dgm:cxn modelId="{DF76E94C-4DA7-4B6F-9357-BD4C3FCE6F5B}" type="presOf" srcId="{F512987E-0162-4346-96F0-B1CF2E91BA9D}" destId="{F34FA255-DEBA-4C17-AFA1-8EDCF63EBA38}" srcOrd="0" destOrd="0" presId="urn:microsoft.com/office/officeart/2005/8/layout/chevron1"/>
    <dgm:cxn modelId="{CFE6F02F-203F-4F1B-8B33-AA494BDFF5FD}" type="presParOf" srcId="{02961DB2-9E03-466D-A9E9-584DDEC78831}" destId="{4F928876-E2E6-4A56-AD20-7D5F6269DB87}" srcOrd="0" destOrd="0" presId="urn:microsoft.com/office/officeart/2005/8/layout/chevron1"/>
    <dgm:cxn modelId="{C3E9579C-C57F-4152-ABD4-1B6D1AB48E25}" type="presParOf" srcId="{02961DB2-9E03-466D-A9E9-584DDEC78831}" destId="{8AB8022C-7B9B-4541-8085-855EFC985442}" srcOrd="1" destOrd="0" presId="urn:microsoft.com/office/officeart/2005/8/layout/chevron1"/>
    <dgm:cxn modelId="{A6802476-92DA-4C1E-BE4E-D7F155BD1EF2}" type="presParOf" srcId="{02961DB2-9E03-466D-A9E9-584DDEC78831}" destId="{F34FA255-DEBA-4C17-AFA1-8EDCF63EBA38}" srcOrd="2" destOrd="0" presId="urn:microsoft.com/office/officeart/2005/8/layout/chevron1"/>
    <dgm:cxn modelId="{8F93126A-3476-42FC-AACB-E44CF2FB3150}" type="presParOf" srcId="{02961DB2-9E03-466D-A9E9-584DDEC78831}" destId="{FB704468-5FAB-443E-A135-5D6BF2272376}" srcOrd="3" destOrd="0" presId="urn:microsoft.com/office/officeart/2005/8/layout/chevron1"/>
    <dgm:cxn modelId="{D5B850BF-1426-442C-ABDC-66F3DB96D84E}" type="presParOf" srcId="{02961DB2-9E03-466D-A9E9-584DDEC78831}" destId="{44CAA4D3-9A01-4059-A438-A8AB4B63FB5E}" srcOrd="4" destOrd="0" presId="urn:microsoft.com/office/officeart/2005/8/layout/chevron1"/>
    <dgm:cxn modelId="{CDC5AAC1-70FE-455E-B575-D505CCF5BC35}" type="presParOf" srcId="{02961DB2-9E03-466D-A9E9-584DDEC78831}" destId="{15BDCFA4-D7A4-4D82-8C87-914EC4872529}" srcOrd="5" destOrd="0" presId="urn:microsoft.com/office/officeart/2005/8/layout/chevron1"/>
    <dgm:cxn modelId="{28718918-4644-4A54-8946-2893C48118B1}" type="presParOf" srcId="{02961DB2-9E03-466D-A9E9-584DDEC78831}" destId="{A9DEC6C3-616D-43DC-94C8-0264C02AC7E6}"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85C297-2D3E-4108-B1BB-78EAE2535917}" type="doc">
      <dgm:prSet loTypeId="urn:microsoft.com/office/officeart/2005/8/layout/chevron1" loCatId="process" qsTypeId="urn:microsoft.com/office/officeart/2005/8/quickstyle/simple1#1" qsCatId="simple" csTypeId="urn:microsoft.com/office/officeart/2005/8/colors/colorful3#1" csCatId="colorful" phldr="1"/>
      <dgm:spPr/>
    </dgm:pt>
    <dgm:pt modelId="{C3DF5EA2-F72F-4489-B679-1755215F2F19}">
      <dgm:prSet phldrT="[文本]" custT="1"/>
      <dgm:spPr>
        <a:solidFill>
          <a:srgbClr val="70AD47"/>
        </a:solidFill>
        <a:effectLst>
          <a:innerShdw blurRad="63500" dist="50800" dir="16200000">
            <a:prstClr val="black">
              <a:alpha val="50000"/>
            </a:prstClr>
          </a:innerShdw>
        </a:effectLst>
      </dgm:spPr>
      <dgm:t>
        <a:bodyPr/>
        <a:lstStyle/>
        <a:p>
          <a:pPr>
            <a:lnSpc>
              <a:spcPct val="100000"/>
            </a:lnSpc>
            <a:spcAft>
              <a:spcPts val="0"/>
            </a:spcAft>
          </a:pPr>
          <a:r>
            <a:rPr lang="zh-CN" altLang="en-US" sz="1200" b="1" dirty="0">
              <a:latin typeface="微软雅黑" panose="020B0503020204020204" pitchFamily="34" charset="-122"/>
              <a:ea typeface="微软雅黑" panose="020B0503020204020204" pitchFamily="34" charset="-122"/>
            </a:rPr>
            <a:t>直接安全</a:t>
          </a:r>
          <a:endParaRPr lang="en-US" altLang="zh-CN" sz="1200" b="1" dirty="0">
            <a:latin typeface="微软雅黑" panose="020B0503020204020204" pitchFamily="34" charset="-122"/>
            <a:ea typeface="微软雅黑" panose="020B0503020204020204" pitchFamily="34" charset="-122"/>
          </a:endParaRPr>
        </a:p>
        <a:p>
          <a:pPr>
            <a:lnSpc>
              <a:spcPct val="100000"/>
            </a:lnSpc>
            <a:spcAft>
              <a:spcPts val="0"/>
            </a:spcAft>
          </a:pPr>
          <a:r>
            <a:rPr lang="zh-CN" altLang="en-US" sz="1200" b="1" dirty="0">
              <a:latin typeface="微软雅黑" panose="020B0503020204020204" pitchFamily="34" charset="-122"/>
              <a:ea typeface="微软雅黑" panose="020B0503020204020204" pitchFamily="34" charset="-122"/>
            </a:rPr>
            <a:t>技术措施</a:t>
          </a:r>
        </a:p>
      </dgm:t>
    </dgm:pt>
    <dgm:pt modelId="{D309310A-C78D-434A-B294-06F842108E1C}" type="parTrans" cxnId="{5F6F6D47-426A-40A9-912A-17990DB51CB3}">
      <dgm:prSet/>
      <dgm:spPr/>
      <dgm:t>
        <a:bodyPr/>
        <a:lstStyle/>
        <a:p>
          <a:endParaRPr lang="zh-CN" altLang="en-US" sz="1200" b="1">
            <a:latin typeface="微软雅黑" panose="020B0503020204020204" pitchFamily="34" charset="-122"/>
            <a:ea typeface="微软雅黑" panose="020B0503020204020204" pitchFamily="34" charset="-122"/>
          </a:endParaRPr>
        </a:p>
      </dgm:t>
    </dgm:pt>
    <dgm:pt modelId="{4ECC8D26-01DA-45E0-B923-CBE9A6A4ABB7}" type="sibTrans" cxnId="{5F6F6D47-426A-40A9-912A-17990DB51CB3}">
      <dgm:prSet/>
      <dgm:spPr/>
      <dgm:t>
        <a:bodyPr/>
        <a:lstStyle/>
        <a:p>
          <a:endParaRPr lang="zh-CN" altLang="en-US" sz="1200" b="1">
            <a:latin typeface="微软雅黑" panose="020B0503020204020204" pitchFamily="34" charset="-122"/>
            <a:ea typeface="微软雅黑" panose="020B0503020204020204" pitchFamily="34" charset="-122"/>
          </a:endParaRPr>
        </a:p>
      </dgm:t>
    </dgm:pt>
    <dgm:pt modelId="{F512987E-0162-4346-96F0-B1CF2E91BA9D}">
      <dgm:prSet phldrT="[文本]" custT="1"/>
      <dgm:spPr>
        <a:solidFill>
          <a:srgbClr val="BF9000"/>
        </a:solidFill>
        <a:effectLst>
          <a:innerShdw blurRad="63500" dist="50800" dir="16200000">
            <a:prstClr val="black">
              <a:alpha val="50000"/>
            </a:prstClr>
          </a:innerShdw>
        </a:effectLst>
      </dgm:spPr>
      <dgm:t>
        <a:bodyPr/>
        <a:lstStyle/>
        <a:p>
          <a:pPr>
            <a:lnSpc>
              <a:spcPct val="100000"/>
            </a:lnSpc>
            <a:spcAft>
              <a:spcPts val="0"/>
            </a:spcAft>
          </a:pPr>
          <a:r>
            <a:rPr lang="zh-CN" altLang="en-US" sz="1200" b="1" dirty="0">
              <a:latin typeface="微软雅黑" panose="020B0503020204020204" pitchFamily="34" charset="-122"/>
              <a:ea typeface="微软雅黑" panose="020B0503020204020204" pitchFamily="34" charset="-122"/>
            </a:rPr>
            <a:t>间接安全</a:t>
          </a:r>
          <a:endParaRPr lang="en-US" altLang="zh-CN" sz="1200" b="1" dirty="0">
            <a:latin typeface="微软雅黑" panose="020B0503020204020204" pitchFamily="34" charset="-122"/>
            <a:ea typeface="微软雅黑" panose="020B0503020204020204" pitchFamily="34" charset="-122"/>
          </a:endParaRPr>
        </a:p>
        <a:p>
          <a:pPr>
            <a:lnSpc>
              <a:spcPct val="100000"/>
            </a:lnSpc>
            <a:spcAft>
              <a:spcPts val="0"/>
            </a:spcAft>
          </a:pPr>
          <a:r>
            <a:rPr lang="zh-CN" altLang="en-US" sz="1200" b="1" dirty="0">
              <a:latin typeface="微软雅黑" panose="020B0503020204020204" pitchFamily="34" charset="-122"/>
              <a:ea typeface="微软雅黑" panose="020B0503020204020204" pitchFamily="34" charset="-122"/>
            </a:rPr>
            <a:t>技术措施</a:t>
          </a:r>
        </a:p>
      </dgm:t>
    </dgm:pt>
    <dgm:pt modelId="{7C799B28-777D-408C-9D9C-BE8153BEAA46}" type="parTrans" cxnId="{4C74D51F-F1A9-473C-93F5-B0F31B1A48B3}">
      <dgm:prSet/>
      <dgm:spPr/>
      <dgm:t>
        <a:bodyPr/>
        <a:lstStyle/>
        <a:p>
          <a:endParaRPr lang="zh-CN" altLang="en-US" sz="1200" b="1">
            <a:latin typeface="微软雅黑" panose="020B0503020204020204" pitchFamily="34" charset="-122"/>
            <a:ea typeface="微软雅黑" panose="020B0503020204020204" pitchFamily="34" charset="-122"/>
          </a:endParaRPr>
        </a:p>
      </dgm:t>
    </dgm:pt>
    <dgm:pt modelId="{8990051C-E08B-4582-BCE2-6FEC026DBD92}" type="sibTrans" cxnId="{4C74D51F-F1A9-473C-93F5-B0F31B1A48B3}">
      <dgm:prSet/>
      <dgm:spPr/>
      <dgm:t>
        <a:bodyPr/>
        <a:lstStyle/>
        <a:p>
          <a:endParaRPr lang="zh-CN" altLang="en-US" sz="1200" b="1">
            <a:latin typeface="微软雅黑" panose="020B0503020204020204" pitchFamily="34" charset="-122"/>
            <a:ea typeface="微软雅黑" panose="020B0503020204020204" pitchFamily="34" charset="-122"/>
          </a:endParaRPr>
        </a:p>
      </dgm:t>
    </dgm:pt>
    <dgm:pt modelId="{31542E14-85D1-426B-AE1C-63FEB972791E}">
      <dgm:prSet phldrT="[文本]" custT="1"/>
      <dgm:spPr>
        <a:effectLst>
          <a:innerShdw blurRad="63500" dist="50800" dir="16200000">
            <a:prstClr val="black">
              <a:alpha val="50000"/>
            </a:prstClr>
          </a:innerShdw>
        </a:effectLst>
      </dgm:spPr>
      <dgm:t>
        <a:bodyPr/>
        <a:lstStyle/>
        <a:p>
          <a:pPr>
            <a:lnSpc>
              <a:spcPct val="100000"/>
            </a:lnSpc>
            <a:spcAft>
              <a:spcPts val="0"/>
            </a:spcAft>
          </a:pPr>
          <a:r>
            <a:rPr lang="zh-CN" altLang="en-US" sz="1200" b="1" dirty="0">
              <a:latin typeface="微软雅黑" panose="020B0503020204020204" pitchFamily="34" charset="-122"/>
              <a:ea typeface="微软雅黑" panose="020B0503020204020204" pitchFamily="34" charset="-122"/>
            </a:rPr>
            <a:t>指示性安全技术措施</a:t>
          </a:r>
        </a:p>
      </dgm:t>
    </dgm:pt>
    <dgm:pt modelId="{A0CD8491-7F3C-4D65-BF44-4071A042F287}" type="parTrans" cxnId="{57D2F68F-ADC3-45DF-B1D1-21A7651363C2}">
      <dgm:prSet/>
      <dgm:spPr/>
      <dgm:t>
        <a:bodyPr/>
        <a:lstStyle/>
        <a:p>
          <a:endParaRPr lang="zh-CN" altLang="en-US" sz="1200" b="1">
            <a:latin typeface="微软雅黑" panose="020B0503020204020204" pitchFamily="34" charset="-122"/>
            <a:ea typeface="微软雅黑" panose="020B0503020204020204" pitchFamily="34" charset="-122"/>
          </a:endParaRPr>
        </a:p>
      </dgm:t>
    </dgm:pt>
    <dgm:pt modelId="{7A562067-28AD-4D05-A841-68F1B5EBA179}" type="sibTrans" cxnId="{57D2F68F-ADC3-45DF-B1D1-21A7651363C2}">
      <dgm:prSet/>
      <dgm:spPr/>
      <dgm:t>
        <a:bodyPr/>
        <a:lstStyle/>
        <a:p>
          <a:endParaRPr lang="zh-CN" altLang="en-US" sz="1200" b="1">
            <a:latin typeface="微软雅黑" panose="020B0503020204020204" pitchFamily="34" charset="-122"/>
            <a:ea typeface="微软雅黑" panose="020B0503020204020204" pitchFamily="34" charset="-122"/>
          </a:endParaRPr>
        </a:p>
      </dgm:t>
    </dgm:pt>
    <dgm:pt modelId="{4D50C5BB-5921-499E-AEF3-9A382B861B5A}">
      <dgm:prSet phldrT="[文本]" custT="1"/>
      <dgm:spPr>
        <a:effectLst>
          <a:innerShdw blurRad="63500" dist="50800" dir="16200000">
            <a:prstClr val="black">
              <a:alpha val="50000"/>
            </a:prstClr>
          </a:innerShdw>
        </a:effectLst>
      </dgm:spPr>
      <dgm:t>
        <a:bodyPr/>
        <a:lstStyle/>
        <a:p>
          <a:pPr>
            <a:lnSpc>
              <a:spcPct val="100000"/>
            </a:lnSpc>
            <a:spcAft>
              <a:spcPts val="0"/>
            </a:spcAft>
          </a:pPr>
          <a:r>
            <a:rPr lang="zh-CN" altLang="en-US" sz="1200" b="1" dirty="0">
              <a:latin typeface="微软雅黑" panose="020B0503020204020204" pitchFamily="34" charset="-122"/>
              <a:ea typeface="微软雅黑" panose="020B0503020204020204" pitchFamily="34" charset="-122"/>
            </a:rPr>
            <a:t>安全</a:t>
          </a:r>
          <a:endParaRPr lang="en-US" altLang="zh-CN" sz="1200" b="1" dirty="0">
            <a:latin typeface="微软雅黑" panose="020B0503020204020204" pitchFamily="34" charset="-122"/>
            <a:ea typeface="微软雅黑" panose="020B0503020204020204" pitchFamily="34" charset="-122"/>
          </a:endParaRPr>
        </a:p>
        <a:p>
          <a:pPr>
            <a:lnSpc>
              <a:spcPct val="100000"/>
            </a:lnSpc>
            <a:spcAft>
              <a:spcPts val="0"/>
            </a:spcAft>
          </a:pPr>
          <a:r>
            <a:rPr lang="zh-CN" altLang="en-US" sz="1200" b="1" dirty="0">
              <a:latin typeface="微软雅黑" panose="020B0503020204020204" pitchFamily="34" charset="-122"/>
              <a:ea typeface="微软雅黑" panose="020B0503020204020204" pitchFamily="34" charset="-122"/>
            </a:rPr>
            <a:t>管理措施</a:t>
          </a:r>
        </a:p>
      </dgm:t>
    </dgm:pt>
    <dgm:pt modelId="{E425EE27-DF41-4ED1-8904-267C440766DE}" type="parTrans" cxnId="{3631CDB1-067C-494E-8313-61CC7135A8B7}">
      <dgm:prSet/>
      <dgm:spPr/>
      <dgm:t>
        <a:bodyPr/>
        <a:lstStyle/>
        <a:p>
          <a:endParaRPr lang="zh-CN" altLang="en-US" sz="1200" b="1">
            <a:latin typeface="微软雅黑" panose="020B0503020204020204" pitchFamily="34" charset="-122"/>
            <a:ea typeface="微软雅黑" panose="020B0503020204020204" pitchFamily="34" charset="-122"/>
          </a:endParaRPr>
        </a:p>
      </dgm:t>
    </dgm:pt>
    <dgm:pt modelId="{AD1D7B95-EAB4-462F-96E4-50E09A73B528}" type="sibTrans" cxnId="{3631CDB1-067C-494E-8313-61CC7135A8B7}">
      <dgm:prSet/>
      <dgm:spPr/>
      <dgm:t>
        <a:bodyPr/>
        <a:lstStyle/>
        <a:p>
          <a:endParaRPr lang="zh-CN" altLang="en-US" sz="1200" b="1">
            <a:latin typeface="微软雅黑" panose="020B0503020204020204" pitchFamily="34" charset="-122"/>
            <a:ea typeface="微软雅黑" panose="020B0503020204020204" pitchFamily="34" charset="-122"/>
          </a:endParaRPr>
        </a:p>
      </dgm:t>
    </dgm:pt>
    <dgm:pt modelId="{02961DB2-9E03-466D-A9E9-584DDEC78831}" type="pres">
      <dgm:prSet presAssocID="{3485C297-2D3E-4108-B1BB-78EAE2535917}" presName="Name0" presStyleCnt="0">
        <dgm:presLayoutVars>
          <dgm:dir/>
          <dgm:animLvl val="lvl"/>
          <dgm:resizeHandles val="exact"/>
        </dgm:presLayoutVars>
      </dgm:prSet>
      <dgm:spPr/>
    </dgm:pt>
    <dgm:pt modelId="{4F928876-E2E6-4A56-AD20-7D5F6269DB87}" type="pres">
      <dgm:prSet presAssocID="{C3DF5EA2-F72F-4489-B679-1755215F2F19}" presName="parTxOnly" presStyleLbl="node1" presStyleIdx="0" presStyleCnt="4">
        <dgm:presLayoutVars>
          <dgm:chMax val="0"/>
          <dgm:chPref val="0"/>
          <dgm:bulletEnabled val="1"/>
        </dgm:presLayoutVars>
      </dgm:prSet>
      <dgm:spPr/>
      <dgm:t>
        <a:bodyPr/>
        <a:lstStyle/>
        <a:p>
          <a:endParaRPr lang="zh-CN" altLang="en-US"/>
        </a:p>
      </dgm:t>
    </dgm:pt>
    <dgm:pt modelId="{8AB8022C-7B9B-4541-8085-855EFC985442}" type="pres">
      <dgm:prSet presAssocID="{4ECC8D26-01DA-45E0-B923-CBE9A6A4ABB7}" presName="parTxOnlySpace" presStyleCnt="0"/>
      <dgm:spPr/>
    </dgm:pt>
    <dgm:pt modelId="{F34FA255-DEBA-4C17-AFA1-8EDCF63EBA38}" type="pres">
      <dgm:prSet presAssocID="{F512987E-0162-4346-96F0-B1CF2E91BA9D}" presName="parTxOnly" presStyleLbl="node1" presStyleIdx="1" presStyleCnt="4">
        <dgm:presLayoutVars>
          <dgm:chMax val="0"/>
          <dgm:chPref val="0"/>
          <dgm:bulletEnabled val="1"/>
        </dgm:presLayoutVars>
      </dgm:prSet>
      <dgm:spPr/>
      <dgm:t>
        <a:bodyPr/>
        <a:lstStyle/>
        <a:p>
          <a:endParaRPr lang="zh-CN" altLang="en-US"/>
        </a:p>
      </dgm:t>
    </dgm:pt>
    <dgm:pt modelId="{FB704468-5FAB-443E-A135-5D6BF2272376}" type="pres">
      <dgm:prSet presAssocID="{8990051C-E08B-4582-BCE2-6FEC026DBD92}" presName="parTxOnlySpace" presStyleCnt="0"/>
      <dgm:spPr/>
    </dgm:pt>
    <dgm:pt modelId="{44CAA4D3-9A01-4059-A438-A8AB4B63FB5E}" type="pres">
      <dgm:prSet presAssocID="{31542E14-85D1-426B-AE1C-63FEB972791E}" presName="parTxOnly" presStyleLbl="node1" presStyleIdx="2" presStyleCnt="4">
        <dgm:presLayoutVars>
          <dgm:chMax val="0"/>
          <dgm:chPref val="0"/>
          <dgm:bulletEnabled val="1"/>
        </dgm:presLayoutVars>
      </dgm:prSet>
      <dgm:spPr/>
      <dgm:t>
        <a:bodyPr/>
        <a:lstStyle/>
        <a:p>
          <a:endParaRPr lang="zh-CN" altLang="en-US"/>
        </a:p>
      </dgm:t>
    </dgm:pt>
    <dgm:pt modelId="{15BDCFA4-D7A4-4D82-8C87-914EC4872529}" type="pres">
      <dgm:prSet presAssocID="{7A562067-28AD-4D05-A841-68F1B5EBA179}" presName="parTxOnlySpace" presStyleCnt="0"/>
      <dgm:spPr/>
    </dgm:pt>
    <dgm:pt modelId="{A9DEC6C3-616D-43DC-94C8-0264C02AC7E6}" type="pres">
      <dgm:prSet presAssocID="{4D50C5BB-5921-499E-AEF3-9A382B861B5A}" presName="parTxOnly" presStyleLbl="node1" presStyleIdx="3" presStyleCnt="4">
        <dgm:presLayoutVars>
          <dgm:chMax val="0"/>
          <dgm:chPref val="0"/>
          <dgm:bulletEnabled val="1"/>
        </dgm:presLayoutVars>
      </dgm:prSet>
      <dgm:spPr/>
      <dgm:t>
        <a:bodyPr/>
        <a:lstStyle/>
        <a:p>
          <a:endParaRPr lang="zh-CN" altLang="en-US"/>
        </a:p>
      </dgm:t>
    </dgm:pt>
  </dgm:ptLst>
  <dgm:cxnLst>
    <dgm:cxn modelId="{CAF15E5D-48C0-4386-88EA-C901CE02B645}" type="presOf" srcId="{3485C297-2D3E-4108-B1BB-78EAE2535917}" destId="{02961DB2-9E03-466D-A9E9-584DDEC78831}" srcOrd="0" destOrd="0" presId="urn:microsoft.com/office/officeart/2005/8/layout/chevron1"/>
    <dgm:cxn modelId="{3631CDB1-067C-494E-8313-61CC7135A8B7}" srcId="{3485C297-2D3E-4108-B1BB-78EAE2535917}" destId="{4D50C5BB-5921-499E-AEF3-9A382B861B5A}" srcOrd="3" destOrd="0" parTransId="{E425EE27-DF41-4ED1-8904-267C440766DE}" sibTransId="{AD1D7B95-EAB4-462F-96E4-50E09A73B528}"/>
    <dgm:cxn modelId="{57D2F68F-ADC3-45DF-B1D1-21A7651363C2}" srcId="{3485C297-2D3E-4108-B1BB-78EAE2535917}" destId="{31542E14-85D1-426B-AE1C-63FEB972791E}" srcOrd="2" destOrd="0" parTransId="{A0CD8491-7F3C-4D65-BF44-4071A042F287}" sibTransId="{7A562067-28AD-4D05-A841-68F1B5EBA179}"/>
    <dgm:cxn modelId="{1015C35C-5608-4FD4-A4A9-746A028F7639}" type="presOf" srcId="{C3DF5EA2-F72F-4489-B679-1755215F2F19}" destId="{4F928876-E2E6-4A56-AD20-7D5F6269DB87}" srcOrd="0" destOrd="0" presId="urn:microsoft.com/office/officeart/2005/8/layout/chevron1"/>
    <dgm:cxn modelId="{4C74D51F-F1A9-473C-93F5-B0F31B1A48B3}" srcId="{3485C297-2D3E-4108-B1BB-78EAE2535917}" destId="{F512987E-0162-4346-96F0-B1CF2E91BA9D}" srcOrd="1" destOrd="0" parTransId="{7C799B28-777D-408C-9D9C-BE8153BEAA46}" sibTransId="{8990051C-E08B-4582-BCE2-6FEC026DBD92}"/>
    <dgm:cxn modelId="{B7A12C28-0098-40FD-AD7D-ECFC78328B03}" type="presOf" srcId="{4D50C5BB-5921-499E-AEF3-9A382B861B5A}" destId="{A9DEC6C3-616D-43DC-94C8-0264C02AC7E6}" srcOrd="0" destOrd="0" presId="urn:microsoft.com/office/officeart/2005/8/layout/chevron1"/>
    <dgm:cxn modelId="{EB66952D-1A4A-4BCD-BC14-7879D47ACBA7}" type="presOf" srcId="{31542E14-85D1-426B-AE1C-63FEB972791E}" destId="{44CAA4D3-9A01-4059-A438-A8AB4B63FB5E}" srcOrd="0" destOrd="0" presId="urn:microsoft.com/office/officeart/2005/8/layout/chevron1"/>
    <dgm:cxn modelId="{5F6F6D47-426A-40A9-912A-17990DB51CB3}" srcId="{3485C297-2D3E-4108-B1BB-78EAE2535917}" destId="{C3DF5EA2-F72F-4489-B679-1755215F2F19}" srcOrd="0" destOrd="0" parTransId="{D309310A-C78D-434A-B294-06F842108E1C}" sibTransId="{4ECC8D26-01DA-45E0-B923-CBE9A6A4ABB7}"/>
    <dgm:cxn modelId="{DF76E94C-4DA7-4B6F-9357-BD4C3FCE6F5B}" type="presOf" srcId="{F512987E-0162-4346-96F0-B1CF2E91BA9D}" destId="{F34FA255-DEBA-4C17-AFA1-8EDCF63EBA38}" srcOrd="0" destOrd="0" presId="urn:microsoft.com/office/officeart/2005/8/layout/chevron1"/>
    <dgm:cxn modelId="{CFE6F02F-203F-4F1B-8B33-AA494BDFF5FD}" type="presParOf" srcId="{02961DB2-9E03-466D-A9E9-584DDEC78831}" destId="{4F928876-E2E6-4A56-AD20-7D5F6269DB87}" srcOrd="0" destOrd="0" presId="urn:microsoft.com/office/officeart/2005/8/layout/chevron1"/>
    <dgm:cxn modelId="{C3E9579C-C57F-4152-ABD4-1B6D1AB48E25}" type="presParOf" srcId="{02961DB2-9E03-466D-A9E9-584DDEC78831}" destId="{8AB8022C-7B9B-4541-8085-855EFC985442}" srcOrd="1" destOrd="0" presId="urn:microsoft.com/office/officeart/2005/8/layout/chevron1"/>
    <dgm:cxn modelId="{A6802476-92DA-4C1E-BE4E-D7F155BD1EF2}" type="presParOf" srcId="{02961DB2-9E03-466D-A9E9-584DDEC78831}" destId="{F34FA255-DEBA-4C17-AFA1-8EDCF63EBA38}" srcOrd="2" destOrd="0" presId="urn:microsoft.com/office/officeart/2005/8/layout/chevron1"/>
    <dgm:cxn modelId="{8F93126A-3476-42FC-AACB-E44CF2FB3150}" type="presParOf" srcId="{02961DB2-9E03-466D-A9E9-584DDEC78831}" destId="{FB704468-5FAB-443E-A135-5D6BF2272376}" srcOrd="3" destOrd="0" presId="urn:microsoft.com/office/officeart/2005/8/layout/chevron1"/>
    <dgm:cxn modelId="{D5B850BF-1426-442C-ABDC-66F3DB96D84E}" type="presParOf" srcId="{02961DB2-9E03-466D-A9E9-584DDEC78831}" destId="{44CAA4D3-9A01-4059-A438-A8AB4B63FB5E}" srcOrd="4" destOrd="0" presId="urn:microsoft.com/office/officeart/2005/8/layout/chevron1"/>
    <dgm:cxn modelId="{CDC5AAC1-70FE-455E-B575-D505CCF5BC35}" type="presParOf" srcId="{02961DB2-9E03-466D-A9E9-584DDEC78831}" destId="{15BDCFA4-D7A4-4D82-8C87-914EC4872529}" srcOrd="5" destOrd="0" presId="urn:microsoft.com/office/officeart/2005/8/layout/chevron1"/>
    <dgm:cxn modelId="{28718918-4644-4A54-8946-2893C48118B1}" type="presParOf" srcId="{02961DB2-9E03-466D-A9E9-584DDEC78831}" destId="{A9DEC6C3-616D-43DC-94C8-0264C02AC7E6}"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28876-E2E6-4A56-AD20-7D5F6269DB87}">
      <dsp:nvSpPr>
        <dsp:cNvPr id="0" name=""/>
        <dsp:cNvSpPr/>
      </dsp:nvSpPr>
      <dsp:spPr bwMode="white">
        <a:xfrm>
          <a:off x="2479" y="1944597"/>
          <a:ext cx="1443185" cy="577274"/>
        </a:xfrm>
        <a:prstGeom prst="chevron">
          <a:avLst/>
        </a:prstGeom>
        <a:solidFill>
          <a:srgbClr val="70AD47"/>
        </a:solidFill>
        <a:ln w="12700" cap="flat" cmpd="sng" algn="ctr">
          <a:solidFill>
            <a:schemeClr val="lt1">
              <a:hueOff val="0"/>
              <a:satOff val="0"/>
              <a:lumOff val="0"/>
              <a:alphaOff val="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100000"/>
            </a:lnSpc>
            <a:spcBef>
              <a:spcPct val="0"/>
            </a:spcBef>
            <a:spcAft>
              <a:spcPts val="0"/>
            </a:spcAft>
          </a:pPr>
          <a:r>
            <a:rPr lang="zh-CN" altLang="en-US" sz="1200" b="1" kern="1200" dirty="0">
              <a:latin typeface="微软雅黑" panose="020B0503020204020204" pitchFamily="34" charset="-122"/>
              <a:ea typeface="微软雅黑" panose="020B0503020204020204" pitchFamily="34" charset="-122"/>
            </a:rPr>
            <a:t>直接安全</a:t>
          </a:r>
          <a:endParaRPr lang="en-US" altLang="zh-CN" sz="1200" b="1" kern="1200" dirty="0">
            <a:latin typeface="微软雅黑" panose="020B0503020204020204" pitchFamily="34" charset="-122"/>
            <a:ea typeface="微软雅黑" panose="020B0503020204020204" pitchFamily="34" charset="-122"/>
          </a:endParaRPr>
        </a:p>
        <a:p>
          <a:pPr lvl="0" algn="ctr" defTabSz="533400">
            <a:lnSpc>
              <a:spcPct val="100000"/>
            </a:lnSpc>
            <a:spcBef>
              <a:spcPct val="0"/>
            </a:spcBef>
            <a:spcAft>
              <a:spcPts val="0"/>
            </a:spcAft>
          </a:pPr>
          <a:r>
            <a:rPr lang="zh-CN" altLang="en-US" sz="1200" b="1" kern="1200" dirty="0">
              <a:latin typeface="微软雅黑" panose="020B0503020204020204" pitchFamily="34" charset="-122"/>
              <a:ea typeface="微软雅黑" panose="020B0503020204020204" pitchFamily="34" charset="-122"/>
            </a:rPr>
            <a:t>技术措施</a:t>
          </a:r>
        </a:p>
      </dsp:txBody>
      <dsp:txXfrm>
        <a:off x="291116" y="1944597"/>
        <a:ext cx="865911" cy="577274"/>
      </dsp:txXfrm>
    </dsp:sp>
    <dsp:sp modelId="{F34FA255-DEBA-4C17-AFA1-8EDCF63EBA38}">
      <dsp:nvSpPr>
        <dsp:cNvPr id="0" name=""/>
        <dsp:cNvSpPr/>
      </dsp:nvSpPr>
      <dsp:spPr bwMode="white">
        <a:xfrm>
          <a:off x="1301346" y="1944597"/>
          <a:ext cx="1443185" cy="577274"/>
        </a:xfrm>
        <a:prstGeom prst="chevron">
          <a:avLst/>
        </a:prstGeom>
        <a:solidFill>
          <a:srgbClr val="BF9000"/>
        </a:solidFill>
        <a:ln w="12700" cap="flat" cmpd="sng" algn="ctr">
          <a:solidFill>
            <a:schemeClr val="lt1">
              <a:hueOff val="0"/>
              <a:satOff val="0"/>
              <a:lumOff val="0"/>
              <a:alphaOff val="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100000"/>
            </a:lnSpc>
            <a:spcBef>
              <a:spcPct val="0"/>
            </a:spcBef>
            <a:spcAft>
              <a:spcPts val="0"/>
            </a:spcAft>
          </a:pPr>
          <a:r>
            <a:rPr lang="zh-CN" altLang="en-US" sz="1200" b="1" kern="1200" dirty="0">
              <a:latin typeface="微软雅黑" panose="020B0503020204020204" pitchFamily="34" charset="-122"/>
              <a:ea typeface="微软雅黑" panose="020B0503020204020204" pitchFamily="34" charset="-122"/>
            </a:rPr>
            <a:t>间接安全</a:t>
          </a:r>
          <a:endParaRPr lang="en-US" altLang="zh-CN" sz="1200" b="1" kern="1200" dirty="0">
            <a:latin typeface="微软雅黑" panose="020B0503020204020204" pitchFamily="34" charset="-122"/>
            <a:ea typeface="微软雅黑" panose="020B0503020204020204" pitchFamily="34" charset="-122"/>
          </a:endParaRPr>
        </a:p>
        <a:p>
          <a:pPr lvl="0" algn="ctr" defTabSz="533400">
            <a:lnSpc>
              <a:spcPct val="100000"/>
            </a:lnSpc>
            <a:spcBef>
              <a:spcPct val="0"/>
            </a:spcBef>
            <a:spcAft>
              <a:spcPts val="0"/>
            </a:spcAft>
          </a:pPr>
          <a:r>
            <a:rPr lang="zh-CN" altLang="en-US" sz="1200" b="1" kern="1200" dirty="0">
              <a:latin typeface="微软雅黑" panose="020B0503020204020204" pitchFamily="34" charset="-122"/>
              <a:ea typeface="微软雅黑" panose="020B0503020204020204" pitchFamily="34" charset="-122"/>
            </a:rPr>
            <a:t>技术措施</a:t>
          </a:r>
        </a:p>
      </dsp:txBody>
      <dsp:txXfrm>
        <a:off x="1589983" y="1944597"/>
        <a:ext cx="865911" cy="577274"/>
      </dsp:txXfrm>
    </dsp:sp>
    <dsp:sp modelId="{44CAA4D3-9A01-4059-A438-A8AB4B63FB5E}">
      <dsp:nvSpPr>
        <dsp:cNvPr id="0" name=""/>
        <dsp:cNvSpPr/>
      </dsp:nvSpPr>
      <dsp:spPr bwMode="white">
        <a:xfrm>
          <a:off x="2600213" y="1944597"/>
          <a:ext cx="1443185" cy="577274"/>
        </a:xfrm>
        <a:prstGeom prst="chevron">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100000"/>
            </a:lnSpc>
            <a:spcBef>
              <a:spcPct val="0"/>
            </a:spcBef>
            <a:spcAft>
              <a:spcPts val="0"/>
            </a:spcAft>
          </a:pPr>
          <a:r>
            <a:rPr lang="zh-CN" altLang="en-US" sz="1200" b="1" kern="1200" dirty="0">
              <a:latin typeface="微软雅黑" panose="020B0503020204020204" pitchFamily="34" charset="-122"/>
              <a:ea typeface="微软雅黑" panose="020B0503020204020204" pitchFamily="34" charset="-122"/>
            </a:rPr>
            <a:t>指示性安全技术措施</a:t>
          </a:r>
        </a:p>
      </dsp:txBody>
      <dsp:txXfrm>
        <a:off x="2888850" y="1944597"/>
        <a:ext cx="865911" cy="577274"/>
      </dsp:txXfrm>
    </dsp:sp>
    <dsp:sp modelId="{A9DEC6C3-616D-43DC-94C8-0264C02AC7E6}">
      <dsp:nvSpPr>
        <dsp:cNvPr id="0" name=""/>
        <dsp:cNvSpPr/>
      </dsp:nvSpPr>
      <dsp:spPr bwMode="white">
        <a:xfrm>
          <a:off x="3899080" y="1944597"/>
          <a:ext cx="1443185" cy="577274"/>
        </a:xfrm>
        <a:prstGeom prst="chevron">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100000"/>
            </a:lnSpc>
            <a:spcBef>
              <a:spcPct val="0"/>
            </a:spcBef>
            <a:spcAft>
              <a:spcPts val="0"/>
            </a:spcAft>
          </a:pPr>
          <a:r>
            <a:rPr lang="zh-CN" altLang="en-US" sz="1200" b="1" kern="1200" dirty="0">
              <a:latin typeface="微软雅黑" panose="020B0503020204020204" pitchFamily="34" charset="-122"/>
              <a:ea typeface="微软雅黑" panose="020B0503020204020204" pitchFamily="34" charset="-122"/>
            </a:rPr>
            <a:t>安全</a:t>
          </a:r>
          <a:endParaRPr lang="en-US" altLang="zh-CN" sz="1200" b="1" kern="1200" dirty="0">
            <a:latin typeface="微软雅黑" panose="020B0503020204020204" pitchFamily="34" charset="-122"/>
            <a:ea typeface="微软雅黑" panose="020B0503020204020204" pitchFamily="34" charset="-122"/>
          </a:endParaRPr>
        </a:p>
        <a:p>
          <a:pPr lvl="0" algn="ctr" defTabSz="533400">
            <a:lnSpc>
              <a:spcPct val="100000"/>
            </a:lnSpc>
            <a:spcBef>
              <a:spcPct val="0"/>
            </a:spcBef>
            <a:spcAft>
              <a:spcPts val="0"/>
            </a:spcAft>
          </a:pPr>
          <a:r>
            <a:rPr lang="zh-CN" altLang="en-US" sz="1200" b="1" kern="1200" dirty="0">
              <a:latin typeface="微软雅黑" panose="020B0503020204020204" pitchFamily="34" charset="-122"/>
              <a:ea typeface="微软雅黑" panose="020B0503020204020204" pitchFamily="34" charset="-122"/>
            </a:rPr>
            <a:t>管理措施</a:t>
          </a:r>
        </a:p>
      </dsp:txBody>
      <dsp:txXfrm>
        <a:off x="4187717" y="1944597"/>
        <a:ext cx="865911" cy="5772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28876-E2E6-4A56-AD20-7D5F6269DB87}">
      <dsp:nvSpPr>
        <dsp:cNvPr id="0" name=""/>
        <dsp:cNvSpPr/>
      </dsp:nvSpPr>
      <dsp:spPr bwMode="white">
        <a:xfrm>
          <a:off x="2479" y="1944597"/>
          <a:ext cx="1443185" cy="577274"/>
        </a:xfrm>
        <a:prstGeom prst="chevron">
          <a:avLst/>
        </a:prstGeom>
        <a:solidFill>
          <a:srgbClr val="70AD47"/>
        </a:solidFill>
        <a:ln w="12700" cap="flat" cmpd="sng" algn="ctr">
          <a:solidFill>
            <a:schemeClr val="lt1">
              <a:hueOff val="0"/>
              <a:satOff val="0"/>
              <a:lumOff val="0"/>
              <a:alphaOff val="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100000"/>
            </a:lnSpc>
            <a:spcBef>
              <a:spcPct val="0"/>
            </a:spcBef>
            <a:spcAft>
              <a:spcPts val="0"/>
            </a:spcAft>
          </a:pPr>
          <a:r>
            <a:rPr lang="zh-CN" altLang="en-US" sz="1200" b="1" kern="1200" dirty="0">
              <a:latin typeface="微软雅黑" panose="020B0503020204020204" pitchFamily="34" charset="-122"/>
              <a:ea typeface="微软雅黑" panose="020B0503020204020204" pitchFamily="34" charset="-122"/>
            </a:rPr>
            <a:t>直接安全</a:t>
          </a:r>
          <a:endParaRPr lang="en-US" altLang="zh-CN" sz="1200" b="1" kern="1200" dirty="0">
            <a:latin typeface="微软雅黑" panose="020B0503020204020204" pitchFamily="34" charset="-122"/>
            <a:ea typeface="微软雅黑" panose="020B0503020204020204" pitchFamily="34" charset="-122"/>
          </a:endParaRPr>
        </a:p>
        <a:p>
          <a:pPr lvl="0" algn="ctr" defTabSz="533400">
            <a:lnSpc>
              <a:spcPct val="100000"/>
            </a:lnSpc>
            <a:spcBef>
              <a:spcPct val="0"/>
            </a:spcBef>
            <a:spcAft>
              <a:spcPts val="0"/>
            </a:spcAft>
          </a:pPr>
          <a:r>
            <a:rPr lang="zh-CN" altLang="en-US" sz="1200" b="1" kern="1200" dirty="0">
              <a:latin typeface="微软雅黑" panose="020B0503020204020204" pitchFamily="34" charset="-122"/>
              <a:ea typeface="微软雅黑" panose="020B0503020204020204" pitchFamily="34" charset="-122"/>
            </a:rPr>
            <a:t>技术措施</a:t>
          </a:r>
        </a:p>
      </dsp:txBody>
      <dsp:txXfrm>
        <a:off x="291116" y="1944597"/>
        <a:ext cx="865911" cy="577274"/>
      </dsp:txXfrm>
    </dsp:sp>
    <dsp:sp modelId="{F34FA255-DEBA-4C17-AFA1-8EDCF63EBA38}">
      <dsp:nvSpPr>
        <dsp:cNvPr id="0" name=""/>
        <dsp:cNvSpPr/>
      </dsp:nvSpPr>
      <dsp:spPr bwMode="white">
        <a:xfrm>
          <a:off x="1301346" y="1944597"/>
          <a:ext cx="1443185" cy="577274"/>
        </a:xfrm>
        <a:prstGeom prst="chevron">
          <a:avLst/>
        </a:prstGeom>
        <a:solidFill>
          <a:srgbClr val="BF9000"/>
        </a:solidFill>
        <a:ln w="12700" cap="flat" cmpd="sng" algn="ctr">
          <a:solidFill>
            <a:schemeClr val="lt1">
              <a:hueOff val="0"/>
              <a:satOff val="0"/>
              <a:lumOff val="0"/>
              <a:alphaOff val="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100000"/>
            </a:lnSpc>
            <a:spcBef>
              <a:spcPct val="0"/>
            </a:spcBef>
            <a:spcAft>
              <a:spcPts val="0"/>
            </a:spcAft>
          </a:pPr>
          <a:r>
            <a:rPr lang="zh-CN" altLang="en-US" sz="1200" b="1" kern="1200" dirty="0">
              <a:latin typeface="微软雅黑" panose="020B0503020204020204" pitchFamily="34" charset="-122"/>
              <a:ea typeface="微软雅黑" panose="020B0503020204020204" pitchFamily="34" charset="-122"/>
            </a:rPr>
            <a:t>间接安全</a:t>
          </a:r>
          <a:endParaRPr lang="en-US" altLang="zh-CN" sz="1200" b="1" kern="1200" dirty="0">
            <a:latin typeface="微软雅黑" panose="020B0503020204020204" pitchFamily="34" charset="-122"/>
            <a:ea typeface="微软雅黑" panose="020B0503020204020204" pitchFamily="34" charset="-122"/>
          </a:endParaRPr>
        </a:p>
        <a:p>
          <a:pPr lvl="0" algn="ctr" defTabSz="533400">
            <a:lnSpc>
              <a:spcPct val="100000"/>
            </a:lnSpc>
            <a:spcBef>
              <a:spcPct val="0"/>
            </a:spcBef>
            <a:spcAft>
              <a:spcPts val="0"/>
            </a:spcAft>
          </a:pPr>
          <a:r>
            <a:rPr lang="zh-CN" altLang="en-US" sz="1200" b="1" kern="1200" dirty="0">
              <a:latin typeface="微软雅黑" panose="020B0503020204020204" pitchFamily="34" charset="-122"/>
              <a:ea typeface="微软雅黑" panose="020B0503020204020204" pitchFamily="34" charset="-122"/>
            </a:rPr>
            <a:t>技术措施</a:t>
          </a:r>
        </a:p>
      </dsp:txBody>
      <dsp:txXfrm>
        <a:off x="1589983" y="1944597"/>
        <a:ext cx="865911" cy="577274"/>
      </dsp:txXfrm>
    </dsp:sp>
    <dsp:sp modelId="{44CAA4D3-9A01-4059-A438-A8AB4B63FB5E}">
      <dsp:nvSpPr>
        <dsp:cNvPr id="0" name=""/>
        <dsp:cNvSpPr/>
      </dsp:nvSpPr>
      <dsp:spPr bwMode="white">
        <a:xfrm>
          <a:off x="2600213" y="1944597"/>
          <a:ext cx="1443185" cy="577274"/>
        </a:xfrm>
        <a:prstGeom prst="chevron">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100000"/>
            </a:lnSpc>
            <a:spcBef>
              <a:spcPct val="0"/>
            </a:spcBef>
            <a:spcAft>
              <a:spcPts val="0"/>
            </a:spcAft>
          </a:pPr>
          <a:r>
            <a:rPr lang="zh-CN" altLang="en-US" sz="1200" b="1" kern="1200" dirty="0">
              <a:latin typeface="微软雅黑" panose="020B0503020204020204" pitchFamily="34" charset="-122"/>
              <a:ea typeface="微软雅黑" panose="020B0503020204020204" pitchFamily="34" charset="-122"/>
            </a:rPr>
            <a:t>指示性安全技术措施</a:t>
          </a:r>
        </a:p>
      </dsp:txBody>
      <dsp:txXfrm>
        <a:off x="2888850" y="1944597"/>
        <a:ext cx="865911" cy="577274"/>
      </dsp:txXfrm>
    </dsp:sp>
    <dsp:sp modelId="{A9DEC6C3-616D-43DC-94C8-0264C02AC7E6}">
      <dsp:nvSpPr>
        <dsp:cNvPr id="0" name=""/>
        <dsp:cNvSpPr/>
      </dsp:nvSpPr>
      <dsp:spPr bwMode="white">
        <a:xfrm>
          <a:off x="3899080" y="1944597"/>
          <a:ext cx="1443185" cy="577274"/>
        </a:xfrm>
        <a:prstGeom prst="chevron">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100000"/>
            </a:lnSpc>
            <a:spcBef>
              <a:spcPct val="0"/>
            </a:spcBef>
            <a:spcAft>
              <a:spcPts val="0"/>
            </a:spcAft>
          </a:pPr>
          <a:r>
            <a:rPr lang="zh-CN" altLang="en-US" sz="1200" b="1" kern="1200" dirty="0">
              <a:latin typeface="微软雅黑" panose="020B0503020204020204" pitchFamily="34" charset="-122"/>
              <a:ea typeface="微软雅黑" panose="020B0503020204020204" pitchFamily="34" charset="-122"/>
            </a:rPr>
            <a:t>安全</a:t>
          </a:r>
          <a:endParaRPr lang="en-US" altLang="zh-CN" sz="1200" b="1" kern="1200" dirty="0">
            <a:latin typeface="微软雅黑" panose="020B0503020204020204" pitchFamily="34" charset="-122"/>
            <a:ea typeface="微软雅黑" panose="020B0503020204020204" pitchFamily="34" charset="-122"/>
          </a:endParaRPr>
        </a:p>
        <a:p>
          <a:pPr lvl="0" algn="ctr" defTabSz="533400">
            <a:lnSpc>
              <a:spcPct val="100000"/>
            </a:lnSpc>
            <a:spcBef>
              <a:spcPct val="0"/>
            </a:spcBef>
            <a:spcAft>
              <a:spcPts val="0"/>
            </a:spcAft>
          </a:pPr>
          <a:r>
            <a:rPr lang="zh-CN" altLang="en-US" sz="1200" b="1" kern="1200" dirty="0">
              <a:latin typeface="微软雅黑" panose="020B0503020204020204" pitchFamily="34" charset="-122"/>
              <a:ea typeface="微软雅黑" panose="020B0503020204020204" pitchFamily="34" charset="-122"/>
            </a:rPr>
            <a:t>管理措施</a:t>
          </a:r>
        </a:p>
      </dsp:txBody>
      <dsp:txXfrm>
        <a:off x="4187717" y="1944597"/>
        <a:ext cx="865911" cy="57727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117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4024313" y="0"/>
            <a:ext cx="3078162" cy="511175"/>
          </a:xfrm>
          <a:prstGeom prst="rect">
            <a:avLst/>
          </a:prstGeom>
        </p:spPr>
        <p:txBody>
          <a:bodyPr vert="horz" lIns="91440" tIns="45720" rIns="91440" bIns="45720" rtlCol="0"/>
          <a:lstStyle>
            <a:lvl1pPr algn="r">
              <a:defRPr sz="1200"/>
            </a:lvl1pPr>
          </a:lstStyle>
          <a:p>
            <a:fld id="{2F5DFBFD-B8F9-432F-B8DC-68A77A84DB0E}" type="datetimeFigureOut">
              <a:rPr lang="zh-CN" altLang="en-US" smtClean="0"/>
              <a:t>2025/4/18</a:t>
            </a:fld>
            <a:endParaRPr lang="zh-CN" altLang="en-US"/>
          </a:p>
        </p:txBody>
      </p:sp>
      <p:sp>
        <p:nvSpPr>
          <p:cNvPr id="4" name="页脚占位符 3"/>
          <p:cNvSpPr>
            <a:spLocks noGrp="1"/>
          </p:cNvSpPr>
          <p:nvPr>
            <p:ph type="ftr" sz="quarter" idx="2"/>
          </p:nvPr>
        </p:nvSpPr>
        <p:spPr>
          <a:xfrm>
            <a:off x="0" y="9721850"/>
            <a:ext cx="3078163" cy="511175"/>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4024313" y="9721850"/>
            <a:ext cx="3078162" cy="511175"/>
          </a:xfrm>
          <a:prstGeom prst="rect">
            <a:avLst/>
          </a:prstGeom>
        </p:spPr>
        <p:txBody>
          <a:bodyPr vert="horz" lIns="91440" tIns="45720" rIns="91440" bIns="45720" rtlCol="0" anchor="b"/>
          <a:lstStyle>
            <a:lvl1pPr algn="r">
              <a:defRPr sz="1200"/>
            </a:lvl1pPr>
          </a:lstStyle>
          <a:p>
            <a:fld id="{EA8D6AB1-730E-4DF1-AF7C-E64250926542}" type="slidenum">
              <a:rPr lang="zh-CN" altLang="en-US" smtClean="0"/>
              <a:t>‹#›</a:t>
            </a:fld>
            <a:endParaRPr lang="zh-CN" altLang="en-US"/>
          </a:p>
        </p:txBody>
      </p:sp>
    </p:spTree>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2025/4/18</a:t>
            </a:fld>
            <a:endParaRPr lang="zh-CN" altLang="en-US"/>
          </a:p>
        </p:txBody>
      </p:sp>
      <p:sp>
        <p:nvSpPr>
          <p:cNvPr id="4" name="幻灯片图像占位符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r>
              <a:rPr lang="zh-CN" altLang="en-US" dirty="0"/>
              <a:t>针对某种风险或状态。找理论依据。具体措施，防护，隔离等的相关理论。</a:t>
            </a:r>
            <a:r>
              <a:rPr lang="zh-CN" altLang="en-US" sz="1200" b="0" i="0" kern="1200" dirty="0">
                <a:solidFill>
                  <a:schemeClr val="tx1"/>
                </a:solidFill>
                <a:effectLst/>
                <a:latin typeface="+mn-lt"/>
                <a:ea typeface="+mn-ea"/>
                <a:cs typeface="+mn-cs"/>
              </a:rPr>
              <a:t>安全管理的预防管理</a:t>
            </a:r>
          </a:p>
          <a:p>
            <a:r>
              <a:rPr lang="en-US" altLang="zh-CN" sz="1200" b="1" i="0" kern="1200" dirty="0">
                <a:solidFill>
                  <a:schemeClr val="tx1"/>
                </a:solidFill>
                <a:effectLst/>
                <a:latin typeface="+mn-lt"/>
                <a:ea typeface="+mn-ea"/>
                <a:cs typeface="+mn-cs"/>
              </a:rPr>
              <a:t>1</a:t>
            </a:r>
            <a:r>
              <a:rPr lang="zh-CN" altLang="en-US" sz="1200" b="1" i="0" kern="1200" dirty="0">
                <a:solidFill>
                  <a:schemeClr val="tx1"/>
                </a:solidFill>
                <a:effectLst/>
                <a:latin typeface="+mn-lt"/>
                <a:ea typeface="+mn-ea"/>
                <a:cs typeface="+mn-cs"/>
              </a:rPr>
              <a:t>、预防原理的含义</a:t>
            </a:r>
            <a:endParaRPr lang="zh-CN" altLang="en-US"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安全管理工作应当以预防为主，即通过有效的管理和技术手段，减少和防止人的不安全行为和物的不安全状态出现，从而使事故发生的概率降到最低，这就是预防原理。</a:t>
            </a:r>
          </a:p>
          <a:p>
            <a:r>
              <a:rPr lang="zh-CN" altLang="en-US" sz="1200" b="0" i="0" kern="1200" dirty="0">
                <a:solidFill>
                  <a:schemeClr val="tx1"/>
                </a:solidFill>
                <a:effectLst/>
                <a:latin typeface="+mn-lt"/>
                <a:ea typeface="+mn-ea"/>
                <a:cs typeface="+mn-cs"/>
              </a:rPr>
              <a:t>预防和善后是安全管理的两种工作方法。预防是在有可能发生意外人身伤害或健康损害的场合，采取事前的措施，防止伤害的发生。善后是针对事故发生以后所采取的措施和进行的处理工作。显然，预防的工作方法是主动的、积极的，是安全管理应该采取的主要方法。</a:t>
            </a:r>
          </a:p>
          <a:p>
            <a:r>
              <a:rPr lang="zh-CN" altLang="en-US" sz="1200" b="0" i="0" kern="1200" dirty="0">
                <a:solidFill>
                  <a:schemeClr val="tx1"/>
                </a:solidFill>
                <a:effectLst/>
                <a:latin typeface="+mn-lt"/>
                <a:ea typeface="+mn-ea"/>
                <a:cs typeface="+mn-cs"/>
              </a:rPr>
              <a:t>安全管理以预防为主，其基本出发点源自生产过程中的事故是能够预防的观点。除了自然灾害以外，凡是由于人类自身的活动而造成的危害，总有其产生的因果关系，探索事故的原因，采取有效的对策，原则上说能够预防事故的发生。由于预防是事前的工作，因此正确性和有效性就十分重要。生产系统一般都是较复杂的系统，事故的发生既有物的方面的原因，又有人的方面的原因，事先很难估计充分。有时，重点预防的问题没有发生，但未被重视的问题却酿成大祸。为了使预防工作真正起到作用，一方面要重视经验的积累，对既成事故和大量的未遂事故进行统计分析，从中发现规律，做到有的放矢</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另一方面要采用科学的安全分析、评价技术，对生产中的人和物的不安全因素及其后果作出准确的判断，从而实施有效的对策，预防事故的发生。</a:t>
            </a:r>
          </a:p>
          <a:p>
            <a:r>
              <a:rPr lang="en-US" altLang="zh-CN" sz="1200" b="1" i="0" kern="1200" dirty="0">
                <a:solidFill>
                  <a:schemeClr val="tx1"/>
                </a:solidFill>
                <a:effectLst/>
                <a:latin typeface="+mn-lt"/>
                <a:ea typeface="+mn-ea"/>
                <a:cs typeface="+mn-cs"/>
              </a:rPr>
              <a:t>2</a:t>
            </a:r>
            <a:r>
              <a:rPr lang="zh-CN" altLang="en-US" sz="1200" b="1" i="0" kern="1200" dirty="0">
                <a:solidFill>
                  <a:schemeClr val="tx1"/>
                </a:solidFill>
                <a:effectLst/>
                <a:latin typeface="+mn-lt"/>
                <a:ea typeface="+mn-ea"/>
                <a:cs typeface="+mn-cs"/>
              </a:rPr>
              <a:t>、预防原理的原则</a:t>
            </a:r>
            <a:endParaRPr lang="zh-CN" altLang="en-US"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偶然损失原则</a:t>
            </a:r>
          </a:p>
          <a:p>
            <a:r>
              <a:rPr lang="zh-CN" altLang="en-US" sz="1200" b="0" i="0" kern="1200" dirty="0">
                <a:solidFill>
                  <a:schemeClr val="tx1"/>
                </a:solidFill>
                <a:effectLst/>
                <a:latin typeface="+mn-lt"/>
                <a:ea typeface="+mn-ea"/>
                <a:cs typeface="+mn-cs"/>
              </a:rPr>
              <a:t>事故发生的后果</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人员伤亡、健康损害、物质损失等</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，以及后果的大小如何，都是随机的，是难以预测的。反复发生的同类事故，并不一定产生相同的后果，这就是事故损失的偶然性。</a:t>
            </a:r>
          </a:p>
          <a:p>
            <a:r>
              <a:rPr lang="zh-CN" altLang="en-US" sz="1200" b="0" i="0" kern="1200" dirty="0">
                <a:solidFill>
                  <a:schemeClr val="tx1"/>
                </a:solidFill>
                <a:effectLst/>
                <a:latin typeface="+mn-lt"/>
                <a:ea typeface="+mn-ea"/>
                <a:cs typeface="+mn-cs"/>
              </a:rPr>
              <a:t>对于人身事故，美国学者海因里希</a:t>
            </a:r>
            <a:r>
              <a:rPr lang="en-US" altLang="zh-CN" sz="1200" b="0" i="0" kern="1200" dirty="0">
                <a:solidFill>
                  <a:schemeClr val="tx1"/>
                </a:solidFill>
                <a:effectLst/>
                <a:latin typeface="+mn-lt"/>
                <a:ea typeface="+mn-ea"/>
                <a:cs typeface="+mn-cs"/>
              </a:rPr>
              <a:t>(Heinrich)</a:t>
            </a:r>
            <a:r>
              <a:rPr lang="zh-CN" altLang="en-US" sz="1200" b="0" i="0" kern="1200" dirty="0">
                <a:solidFill>
                  <a:schemeClr val="tx1"/>
                </a:solidFill>
                <a:effectLst/>
                <a:latin typeface="+mn-lt"/>
                <a:ea typeface="+mn-ea"/>
                <a:cs typeface="+mn-cs"/>
              </a:rPr>
              <a:t>根据调查统计结果，得出了重伤</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包括死亡</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、轻伤和无伤害事件发生的概率之比为</a:t>
            </a:r>
            <a:r>
              <a:rPr lang="en-US" altLang="zh-CN" sz="1200" b="0" i="0" kern="1200" dirty="0">
                <a:solidFill>
                  <a:schemeClr val="tx1"/>
                </a:solidFill>
                <a:effectLst/>
                <a:latin typeface="+mn-lt"/>
                <a:ea typeface="+mn-ea"/>
                <a:cs typeface="+mn-cs"/>
              </a:rPr>
              <a:t>1</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29</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300</a:t>
            </a:r>
            <a:r>
              <a:rPr lang="zh-CN" altLang="en-US" sz="1200" b="0" i="0" kern="1200" dirty="0">
                <a:solidFill>
                  <a:schemeClr val="tx1"/>
                </a:solidFill>
                <a:effectLst/>
                <a:latin typeface="+mn-lt"/>
                <a:ea typeface="+mn-ea"/>
                <a:cs typeface="+mn-cs"/>
              </a:rPr>
              <a:t>，称为海因里希法则。也有的事故发生没有造成任何损失，这种事故被称为险肇事故。但若再次发生完全类似的事故，会造成多大的损失，只能由偶然性决定而无法预测。</a:t>
            </a:r>
          </a:p>
          <a:p>
            <a:r>
              <a:rPr lang="zh-CN" altLang="en-US" sz="1200" b="0" i="0" kern="1200" dirty="0">
                <a:solidFill>
                  <a:schemeClr val="tx1"/>
                </a:solidFill>
                <a:effectLst/>
                <a:latin typeface="+mn-lt"/>
                <a:ea typeface="+mn-ea"/>
                <a:cs typeface="+mn-cs"/>
              </a:rPr>
              <a:t>根据事故损失的偶然性，可得到安全管理上的偶然损失原则：无论事故是否造成损失，为了防止事故损失的发生，唯一的办法是防止事故再次发生。这个原则强调，在安全管理实践中，一定要重视各类事故，包括险肇事故，只有连险肇事故都控制住，才能真正防止事故损失的发生。</a:t>
            </a:r>
          </a:p>
          <a:p>
            <a:r>
              <a:rPr lang="zh-CN" altLang="en-US" sz="1200" b="0" i="0" kern="1200" dirty="0">
                <a:solidFill>
                  <a:schemeClr val="tx1"/>
                </a:solidFill>
                <a:effectLst/>
                <a:latin typeface="+mn-lt"/>
                <a:ea typeface="+mn-ea"/>
                <a:cs typeface="+mn-cs"/>
              </a:rPr>
              <a:t>因果关系原则</a:t>
            </a:r>
          </a:p>
          <a:p>
            <a:r>
              <a:rPr lang="zh-CN" altLang="en-US" sz="1200" b="0" i="0" kern="1200" dirty="0">
                <a:solidFill>
                  <a:schemeClr val="tx1"/>
                </a:solidFill>
                <a:effectLst/>
                <a:latin typeface="+mn-lt"/>
                <a:ea typeface="+mn-ea"/>
                <a:cs typeface="+mn-cs"/>
              </a:rPr>
              <a:t>因果关系是指事物之间存在着一事物是另一事物发生的原因的关系。事故是许多因素互为因果连续发生的最终结果。一个因素是前一因素的结果，而又是后一因素的原因。事故的因果关系决定了事故发生的必然性，只是时间或迟或早而已，这就是因果关系原则。</a:t>
            </a:r>
          </a:p>
          <a:p>
            <a:r>
              <a:rPr lang="zh-CN" altLang="en-US" sz="1200" b="0" i="0" kern="1200" dirty="0">
                <a:solidFill>
                  <a:schemeClr val="tx1"/>
                </a:solidFill>
                <a:effectLst/>
                <a:latin typeface="+mn-lt"/>
                <a:ea typeface="+mn-ea"/>
                <a:cs typeface="+mn-cs"/>
              </a:rPr>
              <a:t>掌握事故的因果关系，砍断事故因素的环链，就消除了事故发生的必然性，就可能防止事故的发生。事故的必然性中包含着规律性。必然性来自于因果关系，深入调查、了解事故因素的因果关系，就可以发现事故发生的客观规律，从而为防止事故发生提供依据。</a:t>
            </a:r>
          </a:p>
          <a:p>
            <a:r>
              <a:rPr lang="zh-CN" altLang="en-US" sz="1200" b="0" i="0" kern="1200" dirty="0">
                <a:solidFill>
                  <a:schemeClr val="tx1"/>
                </a:solidFill>
                <a:effectLst/>
                <a:latin typeface="+mn-lt"/>
                <a:ea typeface="+mn-ea"/>
                <a:cs typeface="+mn-cs"/>
              </a:rPr>
              <a:t>从事故的因果关系中认识必然性，发现事故发生的规律性，变不安全条件为安全条件，把事故消灭在早期起因阶段，这就是因果关系原则的应用。</a:t>
            </a:r>
          </a:p>
          <a:p>
            <a:r>
              <a:rPr lang="en-US" altLang="zh-CN" sz="1200" b="0" i="0" kern="1200" dirty="0">
                <a:solidFill>
                  <a:schemeClr val="tx1"/>
                </a:solidFill>
                <a:effectLst/>
                <a:latin typeface="+mn-lt"/>
                <a:ea typeface="+mn-ea"/>
                <a:cs typeface="+mn-cs"/>
              </a:rPr>
              <a:t>3E</a:t>
            </a:r>
            <a:r>
              <a:rPr lang="zh-CN" altLang="en-US" sz="1200" b="0" i="0" kern="1200" dirty="0">
                <a:solidFill>
                  <a:schemeClr val="tx1"/>
                </a:solidFill>
                <a:effectLst/>
                <a:latin typeface="+mn-lt"/>
                <a:ea typeface="+mn-ea"/>
                <a:cs typeface="+mn-cs"/>
              </a:rPr>
              <a:t>原则</a:t>
            </a:r>
          </a:p>
          <a:p>
            <a:r>
              <a:rPr lang="zh-CN" altLang="en-US" sz="1200" b="0" i="0" kern="1200" dirty="0">
                <a:solidFill>
                  <a:schemeClr val="tx1"/>
                </a:solidFill>
                <a:effectLst/>
                <a:latin typeface="+mn-lt"/>
                <a:ea typeface="+mn-ea"/>
                <a:cs typeface="+mn-cs"/>
              </a:rPr>
              <a:t>造成人的不安全行为和物的不安全状态的主要原因可归纳为技术原因、教育原因、身体和态度的原因、管理的原因等四个方面。针对这四个方面的原因，可以采取三种防止对策，即工程技术</a:t>
            </a:r>
            <a:r>
              <a:rPr lang="en-US" altLang="zh-CN" sz="1200" b="0" i="0" kern="1200" dirty="0">
                <a:solidFill>
                  <a:schemeClr val="tx1"/>
                </a:solidFill>
                <a:effectLst/>
                <a:latin typeface="+mn-lt"/>
                <a:ea typeface="+mn-ea"/>
                <a:cs typeface="+mn-cs"/>
              </a:rPr>
              <a:t>(Engineering)</a:t>
            </a:r>
            <a:r>
              <a:rPr lang="zh-CN" altLang="en-US" sz="1200" b="0" i="0" kern="1200" dirty="0">
                <a:solidFill>
                  <a:schemeClr val="tx1"/>
                </a:solidFill>
                <a:effectLst/>
                <a:latin typeface="+mn-lt"/>
                <a:ea typeface="+mn-ea"/>
                <a:cs typeface="+mn-cs"/>
              </a:rPr>
              <a:t>对策、教育</a:t>
            </a:r>
            <a:r>
              <a:rPr lang="en-US" altLang="zh-CN" sz="1200" b="0" i="0" kern="1200" dirty="0">
                <a:solidFill>
                  <a:schemeClr val="tx1"/>
                </a:solidFill>
                <a:effectLst/>
                <a:latin typeface="+mn-lt"/>
                <a:ea typeface="+mn-ea"/>
                <a:cs typeface="+mn-cs"/>
              </a:rPr>
              <a:t>(Education)</a:t>
            </a:r>
            <a:r>
              <a:rPr lang="zh-CN" altLang="en-US" sz="1200" b="0" i="0" kern="1200" dirty="0">
                <a:solidFill>
                  <a:schemeClr val="tx1"/>
                </a:solidFill>
                <a:effectLst/>
                <a:latin typeface="+mn-lt"/>
                <a:ea typeface="+mn-ea"/>
                <a:cs typeface="+mn-cs"/>
              </a:rPr>
              <a:t>对策和法制</a:t>
            </a:r>
            <a:r>
              <a:rPr lang="en-US" altLang="zh-CN" sz="1200" b="0" i="0" kern="1200" dirty="0">
                <a:solidFill>
                  <a:schemeClr val="tx1"/>
                </a:solidFill>
                <a:effectLst/>
                <a:latin typeface="+mn-lt"/>
                <a:ea typeface="+mn-ea"/>
                <a:cs typeface="+mn-cs"/>
              </a:rPr>
              <a:t>(Enforcement)</a:t>
            </a:r>
            <a:r>
              <a:rPr lang="zh-CN" altLang="en-US" sz="1200" b="0" i="0" kern="1200" dirty="0">
                <a:solidFill>
                  <a:schemeClr val="tx1"/>
                </a:solidFill>
                <a:effectLst/>
                <a:latin typeface="+mn-lt"/>
                <a:ea typeface="+mn-ea"/>
                <a:cs typeface="+mn-cs"/>
              </a:rPr>
              <a:t>对策，即所谓</a:t>
            </a:r>
            <a:r>
              <a:rPr lang="en-US" altLang="zh-CN" sz="1200" b="0" i="0" kern="1200" dirty="0">
                <a:solidFill>
                  <a:schemeClr val="tx1"/>
                </a:solidFill>
                <a:effectLst/>
                <a:latin typeface="+mn-lt"/>
                <a:ea typeface="+mn-ea"/>
                <a:cs typeface="+mn-cs"/>
              </a:rPr>
              <a:t>3E</a:t>
            </a:r>
            <a:r>
              <a:rPr lang="zh-CN" altLang="en-US" sz="1200" b="0" i="0" kern="1200" dirty="0">
                <a:solidFill>
                  <a:schemeClr val="tx1"/>
                </a:solidFill>
                <a:effectLst/>
                <a:latin typeface="+mn-lt"/>
                <a:ea typeface="+mn-ea"/>
                <a:cs typeface="+mn-cs"/>
              </a:rPr>
              <a:t>原则。</a:t>
            </a:r>
          </a:p>
          <a:p>
            <a:r>
              <a:rPr lang="zh-CN" altLang="en-US" sz="1200" b="0" i="0" kern="1200" dirty="0">
                <a:solidFill>
                  <a:schemeClr val="tx1"/>
                </a:solidFill>
                <a:effectLst/>
                <a:latin typeface="+mn-lt"/>
                <a:ea typeface="+mn-ea"/>
                <a:cs typeface="+mn-cs"/>
              </a:rPr>
              <a:t>技术对策是运用工程技术手段消除生产设施设备的不安全因素，改善作业环境条件，完善防护与报警装置，实现生产条件的安全和卫生。教育对策是提供各种层次的、各种形式和内容的教育和训练，使职工牢固树立“安全第一”的思想，掌握安全生产所必须的知识和技能。法制对策是利用法律、规程、标准以及规章制度等必要的强制手段约束人们的行为，从而达到消除不重视安全、违章作业等现象的目的。</a:t>
            </a:r>
          </a:p>
          <a:p>
            <a:r>
              <a:rPr lang="zh-CN" altLang="en-US" sz="1200" b="0" i="0" kern="1200" dirty="0">
                <a:solidFill>
                  <a:schemeClr val="tx1"/>
                </a:solidFill>
                <a:effectLst/>
                <a:latin typeface="+mn-lt"/>
                <a:ea typeface="+mn-ea"/>
                <a:cs typeface="+mn-cs"/>
              </a:rPr>
              <a:t>本质安全化原则</a:t>
            </a:r>
          </a:p>
          <a:p>
            <a:r>
              <a:rPr lang="zh-CN" altLang="en-US" sz="1200" b="0" i="0" kern="1200" dirty="0">
                <a:solidFill>
                  <a:schemeClr val="tx1"/>
                </a:solidFill>
                <a:effectLst/>
                <a:latin typeface="+mn-lt"/>
                <a:ea typeface="+mn-ea"/>
                <a:cs typeface="+mn-cs"/>
              </a:rPr>
              <a:t>本质安全化原则来源于本质安全化理论，是指从一开始和从本质上实现安全化，就可以从根本上消除事故发生的可能性，从而达到预防事故发生的目的。所谓本质上实现安全化指的是设备、设施或技术工艺含有内在的能够从根本上防止发生事故的功能。</a:t>
            </a:r>
          </a:p>
          <a:p>
            <a:r>
              <a:rPr lang="zh-CN" altLang="en-US" sz="1200" b="0" i="0" kern="1200" dirty="0">
                <a:solidFill>
                  <a:schemeClr val="tx1"/>
                </a:solidFill>
                <a:effectLst/>
                <a:latin typeface="+mn-lt"/>
                <a:ea typeface="+mn-ea"/>
                <a:cs typeface="+mn-cs"/>
              </a:rPr>
              <a:t>本质安全化是安全管理预防原理的根本体现，也是安全管理的最高境界，实际上目前还很难达到，但是我们应该坚持这一原则。本质安全化的含义也不仅局限于设备、设施的本质安全化，而应扩展到诸如新建工程项目，交通运输，新技术、新工艺、新材料的应用。甚至包括人们的日常生活等各个领域中。</a:t>
            </a:r>
          </a:p>
          <a:p>
            <a:endParaRPr lang="zh-CN" altLang="en-US" dirty="0"/>
          </a:p>
          <a:p>
            <a:endParaRPr lang="zh-CN" altLang="en-US" dirty="0"/>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A6837353-30EB-4A48-80EB-173D804AEFBD}"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r>
              <a:rPr lang="zh-CN" altLang="en-US" b="1" dirty="0"/>
              <a:t>尤其是误操作，自杀等防护措施与案例。老旧房屋，出租住宅，孤寡老人等，优先覆盖。</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r>
              <a:rPr lang="zh-CN" altLang="en-US" dirty="0" smtClean="0"/>
              <a:t>包括非生产安全事故，是本质安全理论的应用体现，不仅仅从企业法律责任以及安全生产主体责任的角度考虑燃气安全，更要从全社会安全角度的角度考虑，尤其是从广大人民群众的生命安全角度考虑</a:t>
            </a:r>
            <a:endParaRPr lang="en-US" altLang="zh-CN" dirty="0" smtClean="0"/>
          </a:p>
          <a:p>
            <a:r>
              <a:rPr lang="zh-CN" altLang="en-US" dirty="0" smtClean="0"/>
              <a:t>事</a:t>
            </a:r>
            <a:r>
              <a:rPr lang="zh-CN" altLang="en-US" dirty="0"/>
              <a:t>故是指造成死亡、人身伤害、健康损害、损坏或其他损失的意外情况，是造成伤亡、职 业病、设备损坏、财产损失或环境破坏的一个或一系列事件，是造成不良结果的非预期的情况。</a:t>
            </a:r>
            <a:endParaRPr lang="zh-CN" altLang="en-US" b="1"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pPr marL="285750" indent="-285750" fontAlgn="auto">
              <a:lnSpc>
                <a:spcPct val="150000"/>
              </a:lnSpc>
              <a:buFont typeface="Wingdings" panose="05000000000000000000" charset="0"/>
              <a:buChar char="l"/>
              <a:defRPr/>
            </a:pPr>
            <a:r>
              <a:rPr lang="en-US" altLang="zh-CN" sz="1200" dirty="0" smtClean="0">
                <a:latin typeface="微软雅黑" panose="020B0503020204020204" pitchFamily="34" charset="-122"/>
                <a:ea typeface="微软雅黑" panose="020B0503020204020204" pitchFamily="34" charset="-122"/>
                <a:sym typeface="+mn-ea"/>
              </a:rPr>
              <a:t>2024</a:t>
            </a:r>
            <a:r>
              <a:rPr lang="zh-CN" altLang="en-US" sz="1200" dirty="0" smtClean="0">
                <a:latin typeface="微软雅黑" panose="020B0503020204020204" pitchFamily="34" charset="-122"/>
                <a:ea typeface="微软雅黑" panose="020B0503020204020204" pitchFamily="34" charset="-122"/>
                <a:sym typeface="+mn-ea"/>
              </a:rPr>
              <a:t>年</a:t>
            </a:r>
            <a:r>
              <a:rPr lang="en-US" altLang="zh-CN" sz="1200" dirty="0" smtClean="0">
                <a:latin typeface="微软雅黑" panose="020B0503020204020204" pitchFamily="34" charset="-122"/>
                <a:ea typeface="微软雅黑" panose="020B0503020204020204" pitchFamily="34" charset="-122"/>
                <a:sym typeface="+mn-ea"/>
              </a:rPr>
              <a:t>3</a:t>
            </a:r>
            <a:r>
              <a:rPr lang="zh-CN" altLang="en-US" sz="1200" dirty="0" smtClean="0">
                <a:latin typeface="微软雅黑" panose="020B0503020204020204" pitchFamily="34" charset="-122"/>
                <a:ea typeface="微软雅黑" panose="020B0503020204020204" pitchFamily="34" charset="-122"/>
                <a:sym typeface="+mn-ea"/>
              </a:rPr>
              <a:t>月国家市场监督管理总局发布了</a:t>
            </a:r>
            <a:r>
              <a:rPr lang="zh-CN" altLang="en-US" sz="1200" b="1" dirty="0" smtClean="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GB</a:t>
            </a:r>
            <a:r>
              <a:rPr lang="en-US" altLang="zh-CN" sz="1200" b="1" dirty="0" smtClean="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/T </a:t>
            </a:r>
            <a:r>
              <a:rPr lang="zh-CN" altLang="en-US" sz="1200" b="1" dirty="0" smtClean="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43652-2024《城市和社区可持续发展 韧性城市指标》</a:t>
            </a:r>
            <a:r>
              <a:rPr lang="zh-CN" altLang="en-US" sz="1200" dirty="0" smtClean="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，规范了城市韧性指标体系和计算方法。其中以燃气代表的化石能源（区别于矿物燃料、可再生能源）作为独立电力来源计入</a:t>
            </a:r>
            <a:r>
              <a:rPr lang="zh-CN" altLang="en-US" sz="12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多样化电力来源数量</a:t>
            </a:r>
            <a:r>
              <a:rPr lang="zh-CN" altLang="en-US" sz="1200" b="1" dirty="0" smtClean="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指标</a:t>
            </a:r>
            <a:r>
              <a:rPr lang="zh-CN" altLang="en-US" sz="1200" dirty="0" smtClean="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pPr marL="0" indent="0">
              <a:buNone/>
              <a:defRPr/>
            </a:pPr>
            <a:endParaRPr lang="zh-CN" sz="1200" b="1" dirty="0">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4018551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dirty="0"/>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A6837353-30EB-4A48-80EB-173D804AEFBD}"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r>
              <a:rPr lang="zh-CN" altLang="en-US" b="1" dirty="0" smtClean="0"/>
              <a:t>根据风险理论提出的零死亡目标，与理论联系起来</a:t>
            </a:r>
            <a:endParaRPr lang="zh-CN" altLang="en-US" b="1"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r>
              <a:rPr lang="zh-CN" altLang="en-US" b="1" dirty="0"/>
              <a:t>国内外各行业都提出了零死亡的目标，燃气行业已经有达成目标的践行者</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b="1" dirty="0">
                <a:latin typeface="微软雅黑" panose="020B0503020204020204" pitchFamily="34" charset="-122"/>
                <a:ea typeface="微软雅黑" panose="020B0503020204020204" pitchFamily="34" charset="-122"/>
                <a:sym typeface="+mn-ea"/>
              </a:rPr>
              <a:t>通过制定科学、实用、可操作的技术措施、保障措施及宣传引导，尊重科学原理，参照国内外成功经验，逐步推广实施，燃气事故“零死亡”目标一定可以实现。</a:t>
            </a:r>
            <a:endParaRPr lang="en-US" altLang="zh-CN" sz="1200" b="1" dirty="0">
              <a:solidFill>
                <a:srgbClr val="C33736"/>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endParaRPr lang="zh-CN" altLang="en-US" b="1"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 上世纪</a:t>
            </a:r>
            <a:r>
              <a:rPr lang="en-US" altLang="zh-CN" sz="1200" b="0" i="0" kern="1200" dirty="0">
                <a:solidFill>
                  <a:schemeClr val="tx1"/>
                </a:solidFill>
                <a:effectLst/>
                <a:latin typeface="+mn-lt"/>
                <a:ea typeface="+mn-ea"/>
                <a:cs typeface="+mn-cs"/>
              </a:rPr>
              <a:t>80</a:t>
            </a:r>
            <a:r>
              <a:rPr lang="zh-CN" altLang="en-US" sz="1200" b="0" i="0" kern="1200" dirty="0">
                <a:solidFill>
                  <a:schemeClr val="tx1"/>
                </a:solidFill>
                <a:effectLst/>
                <a:latin typeface="+mn-lt"/>
                <a:ea typeface="+mn-ea"/>
                <a:cs typeface="+mn-cs"/>
              </a:rPr>
              <a:t>年代，位于日本静冈县在</a:t>
            </a:r>
            <a:r>
              <a:rPr lang="en-US" altLang="zh-CN" sz="1200" b="0" i="0" kern="1200" dirty="0">
                <a:solidFill>
                  <a:schemeClr val="tx1"/>
                </a:solidFill>
                <a:effectLst/>
                <a:latin typeface="+mn-lt"/>
                <a:ea typeface="+mn-ea"/>
                <a:cs typeface="+mn-cs"/>
              </a:rPr>
              <a:t>3</a:t>
            </a:r>
            <a:r>
              <a:rPr lang="zh-CN" altLang="en-US" sz="1200" b="0" i="0" kern="1200" dirty="0">
                <a:solidFill>
                  <a:schemeClr val="tx1"/>
                </a:solidFill>
                <a:effectLst/>
                <a:latin typeface="+mn-lt"/>
                <a:ea typeface="+mn-ea"/>
                <a:cs typeface="+mn-cs"/>
              </a:rPr>
              <a:t>年内连续发生了两次燃气爆炸，第一次事故导致发生</a:t>
            </a:r>
            <a:r>
              <a:rPr lang="en-US" altLang="zh-CN" sz="1200" b="0" i="0" kern="1200" dirty="0">
                <a:solidFill>
                  <a:schemeClr val="tx1"/>
                </a:solidFill>
                <a:effectLst/>
                <a:latin typeface="+mn-lt"/>
                <a:ea typeface="+mn-ea"/>
                <a:cs typeface="+mn-cs"/>
              </a:rPr>
              <a:t>15</a:t>
            </a:r>
            <a:r>
              <a:rPr lang="zh-CN" altLang="en-US" sz="1200" b="0" i="0" kern="1200" dirty="0">
                <a:solidFill>
                  <a:schemeClr val="tx1"/>
                </a:solidFill>
                <a:effectLst/>
                <a:latin typeface="+mn-lt"/>
                <a:ea typeface="+mn-ea"/>
                <a:cs typeface="+mn-cs"/>
              </a:rPr>
              <a:t>人死亡，</a:t>
            </a:r>
            <a:r>
              <a:rPr lang="en-US" altLang="zh-CN" sz="1200" b="0" i="0" kern="1200" dirty="0">
                <a:solidFill>
                  <a:schemeClr val="tx1"/>
                </a:solidFill>
                <a:effectLst/>
                <a:latin typeface="+mn-lt"/>
                <a:ea typeface="+mn-ea"/>
                <a:cs typeface="+mn-cs"/>
              </a:rPr>
              <a:t>223</a:t>
            </a:r>
            <a:r>
              <a:rPr lang="zh-CN" altLang="en-US" sz="1200" b="0" i="0" kern="1200" dirty="0">
                <a:solidFill>
                  <a:schemeClr val="tx1"/>
                </a:solidFill>
                <a:effectLst/>
                <a:latin typeface="+mn-lt"/>
                <a:ea typeface="+mn-ea"/>
                <a:cs typeface="+mn-cs"/>
              </a:rPr>
              <a:t>人负伤，第二次事故造成了</a:t>
            </a:r>
            <a:r>
              <a:rPr lang="en-US" altLang="zh-CN" sz="1200" b="0" i="0" kern="1200" dirty="0">
                <a:solidFill>
                  <a:schemeClr val="tx1"/>
                </a:solidFill>
                <a:effectLst/>
                <a:latin typeface="+mn-lt"/>
                <a:ea typeface="+mn-ea"/>
                <a:cs typeface="+mn-cs"/>
              </a:rPr>
              <a:t>14</a:t>
            </a:r>
            <a:r>
              <a:rPr lang="zh-CN" altLang="en-US" sz="1200" b="0" i="0" kern="1200" dirty="0">
                <a:solidFill>
                  <a:schemeClr val="tx1"/>
                </a:solidFill>
                <a:effectLst/>
                <a:latin typeface="+mn-lt"/>
                <a:ea typeface="+mn-ea"/>
                <a:cs typeface="+mn-cs"/>
              </a:rPr>
              <a:t>人死亡。第一次爆炸是由于地下蓄水处理槽停留的沼气起火引起，造成甲烷气和天然气的双重燃气爆炸事故。第二次爆炸是由于室内充溢的液化气与制冰器发出的火花引火爆炸，引发火灾。政府部门总结事故经验教训，拟通过制定燃气管理法律法规加强燃气安全管理，燃气行业管理部门也在思考如何防止燃气再次发生爆炸，制定了有关防止事故再发的对策</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1986</a:t>
            </a:r>
            <a:r>
              <a:rPr lang="zh-CN" altLang="en-US" sz="1200" b="0" i="0" kern="1200" dirty="0">
                <a:solidFill>
                  <a:schemeClr val="tx1"/>
                </a:solidFill>
                <a:effectLst/>
                <a:latin typeface="+mn-lt"/>
                <a:ea typeface="+mn-ea"/>
                <a:cs typeface="+mn-cs"/>
              </a:rPr>
              <a:t>年，日本有关企业开发出了附带安全装置的微型燃气表，对燃气的安全使用起到了重要作用。</a:t>
            </a:r>
            <a:r>
              <a:rPr lang="en-US" altLang="zh-CN" sz="1200" b="0" i="0" kern="1200" dirty="0">
                <a:solidFill>
                  <a:schemeClr val="tx1"/>
                </a:solidFill>
                <a:effectLst/>
                <a:latin typeface="+mn-lt"/>
                <a:ea typeface="+mn-ea"/>
                <a:cs typeface="+mn-cs"/>
              </a:rPr>
              <a:t>1990</a:t>
            </a:r>
            <a:r>
              <a:rPr lang="zh-CN" altLang="en-US" sz="1200" b="0" i="0" kern="1200" dirty="0">
                <a:solidFill>
                  <a:schemeClr val="tx1"/>
                </a:solidFill>
                <a:effectLst/>
                <a:latin typeface="+mn-lt"/>
                <a:ea typeface="+mn-ea"/>
                <a:cs typeface="+mn-cs"/>
              </a:rPr>
              <a:t>年后燃气死亡人数大幅下降；</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1997</a:t>
            </a:r>
            <a:r>
              <a:rPr lang="zh-CN" altLang="en-US" sz="1200" b="0" i="0" kern="1200" dirty="0">
                <a:solidFill>
                  <a:schemeClr val="tx1"/>
                </a:solidFill>
                <a:effectLst/>
                <a:latin typeface="+mn-lt"/>
                <a:ea typeface="+mn-ea"/>
                <a:cs typeface="+mn-cs"/>
              </a:rPr>
              <a:t>年，日本政府制定了日本安全保障标准，基于日本安全保障标准的要求，日本有关部门根据</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燃气事业法工作技术标准</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制定了省令，省令的第</a:t>
            </a:r>
            <a:r>
              <a:rPr lang="en-US" altLang="zh-CN" sz="1200" b="0" i="0" kern="1200" dirty="0">
                <a:solidFill>
                  <a:schemeClr val="tx1"/>
                </a:solidFill>
                <a:effectLst/>
                <a:latin typeface="+mn-lt"/>
                <a:ea typeface="+mn-ea"/>
                <a:cs typeface="+mn-cs"/>
              </a:rPr>
              <a:t>72</a:t>
            </a:r>
            <a:r>
              <a:rPr lang="zh-CN" altLang="en-US" sz="1200" b="0" i="0" kern="1200" dirty="0">
                <a:solidFill>
                  <a:schemeClr val="tx1"/>
                </a:solidFill>
                <a:effectLst/>
                <a:latin typeface="+mn-lt"/>
                <a:ea typeface="+mn-ea"/>
                <a:cs typeface="+mn-cs"/>
              </a:rPr>
              <a:t>条对家用燃气表的使用和安全标准作出了明确规定，根据省令要求必须在城市燃气的消费者家中必须安装有一定安全功能的燃气表，就是“保安型燃气表”。根据相关规定这种燃气表在长时间持续微小流量、突然大流量等异常情况下和安全系统联动，自动切断家中燃气。也根据日本多发地震的国情需要，在震动时也会自动切断燃气。</a:t>
            </a:r>
            <a:endParaRPr lang="zh-CN" altLang="en-US" dirty="0"/>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A6837353-30EB-4A48-80EB-173D804AEFBD}"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r>
              <a:rPr lang="zh-CN" altLang="en-US" b="1" dirty="0"/>
              <a:t>考核。。。日常考核，零死亡是额外的考核目标，对措施执行情况的考核，落实情况，最终效果的考核。管网，主动发现泄漏率提升，用户应急抢修事件大幅减少，主动发现泄漏率维修事件提升</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t>22</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b="1"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23</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r>
              <a:rPr lang="zh-CN" altLang="en-US" dirty="0"/>
              <a:t>针对某种风险或状态。找理论依据。具体措施，防护，隔离等的相关理论。</a:t>
            </a:r>
            <a:r>
              <a:rPr lang="zh-CN" altLang="en-US" sz="1200" b="0" i="0" kern="1200" dirty="0">
                <a:solidFill>
                  <a:schemeClr val="tx1"/>
                </a:solidFill>
                <a:effectLst/>
                <a:latin typeface="+mn-lt"/>
                <a:ea typeface="+mn-ea"/>
                <a:cs typeface="+mn-cs"/>
              </a:rPr>
              <a:t>安全管理的预防管理</a:t>
            </a:r>
          </a:p>
          <a:p>
            <a:r>
              <a:rPr lang="en-US" altLang="zh-CN" sz="1200" b="1" i="0" kern="1200" dirty="0">
                <a:solidFill>
                  <a:schemeClr val="tx1"/>
                </a:solidFill>
                <a:effectLst/>
                <a:latin typeface="+mn-lt"/>
                <a:ea typeface="+mn-ea"/>
                <a:cs typeface="+mn-cs"/>
              </a:rPr>
              <a:t>1</a:t>
            </a:r>
            <a:r>
              <a:rPr lang="zh-CN" altLang="en-US" sz="1200" b="1" i="0" kern="1200" dirty="0">
                <a:solidFill>
                  <a:schemeClr val="tx1"/>
                </a:solidFill>
                <a:effectLst/>
                <a:latin typeface="+mn-lt"/>
                <a:ea typeface="+mn-ea"/>
                <a:cs typeface="+mn-cs"/>
              </a:rPr>
              <a:t>、预防原理的含义</a:t>
            </a:r>
            <a:endParaRPr lang="zh-CN" altLang="en-US"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安全管理工作应当以预防为主，即通过有效的管理和技术手段，减少和防止人的不安全行为和物的不安全状态出现，从而使事故发生的概率降到最低，这就是预防原理。</a:t>
            </a:r>
          </a:p>
          <a:p>
            <a:r>
              <a:rPr lang="zh-CN" altLang="en-US" sz="1200" b="0" i="0" kern="1200" dirty="0">
                <a:solidFill>
                  <a:schemeClr val="tx1"/>
                </a:solidFill>
                <a:effectLst/>
                <a:latin typeface="+mn-lt"/>
                <a:ea typeface="+mn-ea"/>
                <a:cs typeface="+mn-cs"/>
              </a:rPr>
              <a:t>预防和善后是安全管理的两种工作方法。预防是在有可能发生意外人身伤害或健康损害的场合，采取事前的措施，防止伤害的发生。善后是针对事故发生以后所采取的措施和进行的处理工作。显然，预防的工作方法是主动的、积极的，是安全管理应该采取的主要方法。</a:t>
            </a:r>
          </a:p>
          <a:p>
            <a:r>
              <a:rPr lang="zh-CN" altLang="en-US" sz="1200" b="0" i="0" kern="1200" dirty="0">
                <a:solidFill>
                  <a:schemeClr val="tx1"/>
                </a:solidFill>
                <a:effectLst/>
                <a:latin typeface="+mn-lt"/>
                <a:ea typeface="+mn-ea"/>
                <a:cs typeface="+mn-cs"/>
              </a:rPr>
              <a:t>安全管理以预防为主，其基本出发点源自生产过程中的事故是能够预防的观点。除了自然灾害以外，凡是由于人类自身的活动而造成的危害，总有其产生的因果关系，探索事故的原因，采取有效的对策，原则上说能够预防事故的发生。由于预防是事前的工作，因此正确性和有效性就十分重要。生产系统一般都是较复杂的系统，事故的发生既有物的方面的原因，又有人的方面的原因，事先很难估计充分。有时，重点预防的问题没有发生，但未被重视的问题却酿成大祸。为了使预防工作真正起到作用，一方面要重视经验的积累，对既成事故和大量的未遂事故进行统计分析，从中发现规律，做到有的放矢</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另一方面要采用科学的安全分析、评价技术，对生产中的人和物的不安全因素及其后果作出准确的判断，从而实施有效的对策，预防事故的发生。</a:t>
            </a:r>
          </a:p>
          <a:p>
            <a:r>
              <a:rPr lang="en-US" altLang="zh-CN" sz="1200" b="1" i="0" kern="1200" dirty="0">
                <a:solidFill>
                  <a:schemeClr val="tx1"/>
                </a:solidFill>
                <a:effectLst/>
                <a:latin typeface="+mn-lt"/>
                <a:ea typeface="+mn-ea"/>
                <a:cs typeface="+mn-cs"/>
              </a:rPr>
              <a:t>2</a:t>
            </a:r>
            <a:r>
              <a:rPr lang="zh-CN" altLang="en-US" sz="1200" b="1" i="0" kern="1200" dirty="0">
                <a:solidFill>
                  <a:schemeClr val="tx1"/>
                </a:solidFill>
                <a:effectLst/>
                <a:latin typeface="+mn-lt"/>
                <a:ea typeface="+mn-ea"/>
                <a:cs typeface="+mn-cs"/>
              </a:rPr>
              <a:t>、预防原理的原则</a:t>
            </a:r>
            <a:endParaRPr lang="zh-CN" altLang="en-US"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偶然损失原则</a:t>
            </a:r>
          </a:p>
          <a:p>
            <a:r>
              <a:rPr lang="zh-CN" altLang="en-US" sz="1200" b="0" i="0" kern="1200" dirty="0">
                <a:solidFill>
                  <a:schemeClr val="tx1"/>
                </a:solidFill>
                <a:effectLst/>
                <a:latin typeface="+mn-lt"/>
                <a:ea typeface="+mn-ea"/>
                <a:cs typeface="+mn-cs"/>
              </a:rPr>
              <a:t>事故发生的后果</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人员伤亡、健康损害、物质损失等</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，以及后果的大小如何，都是随机的，是难以预测的。反复发生的同类事故，并不一定产生相同的后果，这就是事故损失的偶然性。</a:t>
            </a:r>
          </a:p>
          <a:p>
            <a:r>
              <a:rPr lang="zh-CN" altLang="en-US" sz="1200" b="0" i="0" kern="1200" dirty="0">
                <a:solidFill>
                  <a:schemeClr val="tx1"/>
                </a:solidFill>
                <a:effectLst/>
                <a:latin typeface="+mn-lt"/>
                <a:ea typeface="+mn-ea"/>
                <a:cs typeface="+mn-cs"/>
              </a:rPr>
              <a:t>对于人身事故，美国学者海因里希</a:t>
            </a:r>
            <a:r>
              <a:rPr lang="en-US" altLang="zh-CN" sz="1200" b="0" i="0" kern="1200" dirty="0">
                <a:solidFill>
                  <a:schemeClr val="tx1"/>
                </a:solidFill>
                <a:effectLst/>
                <a:latin typeface="+mn-lt"/>
                <a:ea typeface="+mn-ea"/>
                <a:cs typeface="+mn-cs"/>
              </a:rPr>
              <a:t>(Heinrich)</a:t>
            </a:r>
            <a:r>
              <a:rPr lang="zh-CN" altLang="en-US" sz="1200" b="0" i="0" kern="1200" dirty="0">
                <a:solidFill>
                  <a:schemeClr val="tx1"/>
                </a:solidFill>
                <a:effectLst/>
                <a:latin typeface="+mn-lt"/>
                <a:ea typeface="+mn-ea"/>
                <a:cs typeface="+mn-cs"/>
              </a:rPr>
              <a:t>根据调查统计结果，得出了重伤</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包括死亡</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、轻伤和无伤害事件发生的概率之比为</a:t>
            </a:r>
            <a:r>
              <a:rPr lang="en-US" altLang="zh-CN" sz="1200" b="0" i="0" kern="1200" dirty="0">
                <a:solidFill>
                  <a:schemeClr val="tx1"/>
                </a:solidFill>
                <a:effectLst/>
                <a:latin typeface="+mn-lt"/>
                <a:ea typeface="+mn-ea"/>
                <a:cs typeface="+mn-cs"/>
              </a:rPr>
              <a:t>1</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29</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300</a:t>
            </a:r>
            <a:r>
              <a:rPr lang="zh-CN" altLang="en-US" sz="1200" b="0" i="0" kern="1200" dirty="0">
                <a:solidFill>
                  <a:schemeClr val="tx1"/>
                </a:solidFill>
                <a:effectLst/>
                <a:latin typeface="+mn-lt"/>
                <a:ea typeface="+mn-ea"/>
                <a:cs typeface="+mn-cs"/>
              </a:rPr>
              <a:t>，称为海因里希法则。也有的事故发生没有造成任何损失，这种事故被称为险肇事故。但若再次发生完全类似的事故，会造成多大的损失，只能由偶然性决定而无法预测。</a:t>
            </a:r>
          </a:p>
          <a:p>
            <a:r>
              <a:rPr lang="zh-CN" altLang="en-US" sz="1200" b="0" i="0" kern="1200" dirty="0">
                <a:solidFill>
                  <a:schemeClr val="tx1"/>
                </a:solidFill>
                <a:effectLst/>
                <a:latin typeface="+mn-lt"/>
                <a:ea typeface="+mn-ea"/>
                <a:cs typeface="+mn-cs"/>
              </a:rPr>
              <a:t>根据事故损失的偶然性，可得到安全管理上的偶然损失原则：无论事故是否造成损失，为了防止事故损失的发生，唯一的办法是防止事故再次发生。这个原则强调，在安全管理实践中，一定要重视各类事故，包括险肇事故，只有连险肇事故都控制住，才能真正防止事故损失的发生。</a:t>
            </a:r>
          </a:p>
          <a:p>
            <a:r>
              <a:rPr lang="zh-CN" altLang="en-US" sz="1200" b="0" i="0" kern="1200" dirty="0">
                <a:solidFill>
                  <a:schemeClr val="tx1"/>
                </a:solidFill>
                <a:effectLst/>
                <a:latin typeface="+mn-lt"/>
                <a:ea typeface="+mn-ea"/>
                <a:cs typeface="+mn-cs"/>
              </a:rPr>
              <a:t>因果关系原则</a:t>
            </a:r>
          </a:p>
          <a:p>
            <a:r>
              <a:rPr lang="zh-CN" altLang="en-US" sz="1200" b="0" i="0" kern="1200" dirty="0">
                <a:solidFill>
                  <a:schemeClr val="tx1"/>
                </a:solidFill>
                <a:effectLst/>
                <a:latin typeface="+mn-lt"/>
                <a:ea typeface="+mn-ea"/>
                <a:cs typeface="+mn-cs"/>
              </a:rPr>
              <a:t>因果关系是指事物之间存在着一事物是另一事物发生的原因的关系。事故是许多因素互为因果连续发生的最终结果。一个因素是前一因素的结果，而又是后一因素的原因。事故的因果关系决定了事故发生的必然性，只是时间或迟或早而已，这就是因果关系原则。</a:t>
            </a:r>
          </a:p>
          <a:p>
            <a:r>
              <a:rPr lang="zh-CN" altLang="en-US" sz="1200" b="0" i="0" kern="1200" dirty="0">
                <a:solidFill>
                  <a:schemeClr val="tx1"/>
                </a:solidFill>
                <a:effectLst/>
                <a:latin typeface="+mn-lt"/>
                <a:ea typeface="+mn-ea"/>
                <a:cs typeface="+mn-cs"/>
              </a:rPr>
              <a:t>掌握事故的因果关系，砍断事故因素的环链，就消除了事故发生的必然性，就可能防止事故的发生。事故的必然性中包含着规律性。必然性来自于因果关系，深入调查、了解事故因素的因果关系，就可以发现事故发生的客观规律，从而为防止事故发生提供依据。</a:t>
            </a:r>
          </a:p>
          <a:p>
            <a:r>
              <a:rPr lang="zh-CN" altLang="en-US" sz="1200" b="0" i="0" kern="1200" dirty="0">
                <a:solidFill>
                  <a:schemeClr val="tx1"/>
                </a:solidFill>
                <a:effectLst/>
                <a:latin typeface="+mn-lt"/>
                <a:ea typeface="+mn-ea"/>
                <a:cs typeface="+mn-cs"/>
              </a:rPr>
              <a:t>从事故的因果关系中认识必然性，发现事故发生的规律性，变不安全条件为安全条件，把事故消灭在早期起因阶段，这就是因果关系原则的应用。</a:t>
            </a:r>
          </a:p>
          <a:p>
            <a:r>
              <a:rPr lang="en-US" altLang="zh-CN" sz="1200" b="0" i="0" kern="1200" dirty="0">
                <a:solidFill>
                  <a:schemeClr val="tx1"/>
                </a:solidFill>
                <a:effectLst/>
                <a:latin typeface="+mn-lt"/>
                <a:ea typeface="+mn-ea"/>
                <a:cs typeface="+mn-cs"/>
              </a:rPr>
              <a:t>3E</a:t>
            </a:r>
            <a:r>
              <a:rPr lang="zh-CN" altLang="en-US" sz="1200" b="0" i="0" kern="1200" dirty="0">
                <a:solidFill>
                  <a:schemeClr val="tx1"/>
                </a:solidFill>
                <a:effectLst/>
                <a:latin typeface="+mn-lt"/>
                <a:ea typeface="+mn-ea"/>
                <a:cs typeface="+mn-cs"/>
              </a:rPr>
              <a:t>原则</a:t>
            </a:r>
          </a:p>
          <a:p>
            <a:r>
              <a:rPr lang="zh-CN" altLang="en-US" sz="1200" b="0" i="0" kern="1200" dirty="0">
                <a:solidFill>
                  <a:schemeClr val="tx1"/>
                </a:solidFill>
                <a:effectLst/>
                <a:latin typeface="+mn-lt"/>
                <a:ea typeface="+mn-ea"/>
                <a:cs typeface="+mn-cs"/>
              </a:rPr>
              <a:t>造成人的不安全行为和物的不安全状态的主要原因可归纳为技术原因、教育原因、身体和态度的原因、管理的原因等四个方面。针对这四个方面的原因，可以采取三种防止对策，即工程技术</a:t>
            </a:r>
            <a:r>
              <a:rPr lang="en-US" altLang="zh-CN" sz="1200" b="0" i="0" kern="1200" dirty="0">
                <a:solidFill>
                  <a:schemeClr val="tx1"/>
                </a:solidFill>
                <a:effectLst/>
                <a:latin typeface="+mn-lt"/>
                <a:ea typeface="+mn-ea"/>
                <a:cs typeface="+mn-cs"/>
              </a:rPr>
              <a:t>(Engineering)</a:t>
            </a:r>
            <a:r>
              <a:rPr lang="zh-CN" altLang="en-US" sz="1200" b="0" i="0" kern="1200" dirty="0">
                <a:solidFill>
                  <a:schemeClr val="tx1"/>
                </a:solidFill>
                <a:effectLst/>
                <a:latin typeface="+mn-lt"/>
                <a:ea typeface="+mn-ea"/>
                <a:cs typeface="+mn-cs"/>
              </a:rPr>
              <a:t>对策、教育</a:t>
            </a:r>
            <a:r>
              <a:rPr lang="en-US" altLang="zh-CN" sz="1200" b="0" i="0" kern="1200" dirty="0">
                <a:solidFill>
                  <a:schemeClr val="tx1"/>
                </a:solidFill>
                <a:effectLst/>
                <a:latin typeface="+mn-lt"/>
                <a:ea typeface="+mn-ea"/>
                <a:cs typeface="+mn-cs"/>
              </a:rPr>
              <a:t>(Education)</a:t>
            </a:r>
            <a:r>
              <a:rPr lang="zh-CN" altLang="en-US" sz="1200" b="0" i="0" kern="1200" dirty="0">
                <a:solidFill>
                  <a:schemeClr val="tx1"/>
                </a:solidFill>
                <a:effectLst/>
                <a:latin typeface="+mn-lt"/>
                <a:ea typeface="+mn-ea"/>
                <a:cs typeface="+mn-cs"/>
              </a:rPr>
              <a:t>对策和法制</a:t>
            </a:r>
            <a:r>
              <a:rPr lang="en-US" altLang="zh-CN" sz="1200" b="0" i="0" kern="1200" dirty="0">
                <a:solidFill>
                  <a:schemeClr val="tx1"/>
                </a:solidFill>
                <a:effectLst/>
                <a:latin typeface="+mn-lt"/>
                <a:ea typeface="+mn-ea"/>
                <a:cs typeface="+mn-cs"/>
              </a:rPr>
              <a:t>(Enforcement)</a:t>
            </a:r>
            <a:r>
              <a:rPr lang="zh-CN" altLang="en-US" sz="1200" b="0" i="0" kern="1200" dirty="0">
                <a:solidFill>
                  <a:schemeClr val="tx1"/>
                </a:solidFill>
                <a:effectLst/>
                <a:latin typeface="+mn-lt"/>
                <a:ea typeface="+mn-ea"/>
                <a:cs typeface="+mn-cs"/>
              </a:rPr>
              <a:t>对策，即所谓</a:t>
            </a:r>
            <a:r>
              <a:rPr lang="en-US" altLang="zh-CN" sz="1200" b="0" i="0" kern="1200" dirty="0">
                <a:solidFill>
                  <a:schemeClr val="tx1"/>
                </a:solidFill>
                <a:effectLst/>
                <a:latin typeface="+mn-lt"/>
                <a:ea typeface="+mn-ea"/>
                <a:cs typeface="+mn-cs"/>
              </a:rPr>
              <a:t>3E</a:t>
            </a:r>
            <a:r>
              <a:rPr lang="zh-CN" altLang="en-US" sz="1200" b="0" i="0" kern="1200" dirty="0">
                <a:solidFill>
                  <a:schemeClr val="tx1"/>
                </a:solidFill>
                <a:effectLst/>
                <a:latin typeface="+mn-lt"/>
                <a:ea typeface="+mn-ea"/>
                <a:cs typeface="+mn-cs"/>
              </a:rPr>
              <a:t>原则。</a:t>
            </a:r>
          </a:p>
          <a:p>
            <a:r>
              <a:rPr lang="zh-CN" altLang="en-US" sz="1200" b="0" i="0" kern="1200" dirty="0">
                <a:solidFill>
                  <a:schemeClr val="tx1"/>
                </a:solidFill>
                <a:effectLst/>
                <a:latin typeface="+mn-lt"/>
                <a:ea typeface="+mn-ea"/>
                <a:cs typeface="+mn-cs"/>
              </a:rPr>
              <a:t>技术对策是运用工程技术手段消除生产设施设备的不安全因素，改善作业环境条件，完善防护与报警装置，实现生产条件的安全和卫生。教育对策是提供各种层次的、各种形式和内容的教育和训练，使职工牢固树立“安全第一”的思想，掌握安全生产所必须的知识和技能。法制对策是利用法律、规程、标准以及规章制度等必要的强制手段约束人们的行为，从而达到消除不重视安全、违章作业等现象的目的。</a:t>
            </a:r>
          </a:p>
          <a:p>
            <a:r>
              <a:rPr lang="zh-CN" altLang="en-US" sz="1200" b="0" i="0" kern="1200" dirty="0">
                <a:solidFill>
                  <a:schemeClr val="tx1"/>
                </a:solidFill>
                <a:effectLst/>
                <a:latin typeface="+mn-lt"/>
                <a:ea typeface="+mn-ea"/>
                <a:cs typeface="+mn-cs"/>
              </a:rPr>
              <a:t>本质安全化原则</a:t>
            </a:r>
          </a:p>
          <a:p>
            <a:r>
              <a:rPr lang="zh-CN" altLang="en-US" sz="1200" b="0" i="0" kern="1200" dirty="0">
                <a:solidFill>
                  <a:schemeClr val="tx1"/>
                </a:solidFill>
                <a:effectLst/>
                <a:latin typeface="+mn-lt"/>
                <a:ea typeface="+mn-ea"/>
                <a:cs typeface="+mn-cs"/>
              </a:rPr>
              <a:t>本质安全化原则来源于本质安全化理论，是指从一开始和从本质上实现安全化，就可以从根本上消除事故发生的可能性，从而达到预防事故发生的目的。所谓本质上实现安全化指的是设备、设施或技术工艺含有内在的能够从根本上防止发生事故的功能。</a:t>
            </a:r>
          </a:p>
          <a:p>
            <a:r>
              <a:rPr lang="zh-CN" altLang="en-US" sz="1200" b="0" i="0" kern="1200" dirty="0">
                <a:solidFill>
                  <a:schemeClr val="tx1"/>
                </a:solidFill>
                <a:effectLst/>
                <a:latin typeface="+mn-lt"/>
                <a:ea typeface="+mn-ea"/>
                <a:cs typeface="+mn-cs"/>
              </a:rPr>
              <a:t>本质安全化是安全管理预防原理的根本体现，也是安全管理的最高境界，实际上目前还很难达到，但是我们应该坚持这一原则。本质安全化的含义也不仅局限于设备、设施的本质安全化，而应扩展到诸如新建工程项目，交通运输，新技术、新工艺、新材料的应用。甚至包括人们的日常生活等各个领域中。</a:t>
            </a:r>
          </a:p>
          <a:p>
            <a:endParaRPr lang="zh-CN" altLang="en-US" dirty="0"/>
          </a:p>
          <a:p>
            <a:endParaRPr lang="zh-CN" altLang="en-US" dirty="0"/>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A6837353-30EB-4A48-80EB-173D804AEFBD}"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b="1"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25</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latin typeface="微软雅黑" panose="020B0503020204020204" pitchFamily="34" charset="-122"/>
                <a:ea typeface="微软雅黑" panose="020B0503020204020204" pitchFamily="34" charset="-122"/>
              </a:rPr>
              <a:t>本质安全提升困难：管网基数庞大，施工改造工作量大，成本高，短期内无法实现</a:t>
            </a:r>
            <a:endParaRPr lang="en-US" altLang="zh-CN" dirty="0">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b="1"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27</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152011F-96C5-614C-A296-12CDFB04E833}" type="slidenum">
              <a:rPr lang="en-US" smtClean="0"/>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152011F-96C5-614C-A296-12CDFB04E833}" type="slidenum">
              <a:rPr lang="en-US" smtClean="0"/>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r>
              <a:rPr lang="zh-CN" altLang="en-US" b="1" dirty="0"/>
              <a:t>尤其是误操作，自杀等防护措施与案例。老旧房屋，出租住宅，孤寡老人等，优先覆盖。</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t>30</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r>
              <a:rPr lang="zh-CN" altLang="en-US" sz="1200" b="1" i="0" kern="1200" dirty="0">
                <a:solidFill>
                  <a:schemeClr val="tx1"/>
                </a:solidFill>
                <a:effectLst/>
                <a:latin typeface="+mn-lt"/>
                <a:ea typeface="+mn-ea"/>
                <a:cs typeface="+mn-cs"/>
              </a:rPr>
              <a:t>智能底座，底座四个脚可以通过</a:t>
            </a:r>
            <a:r>
              <a:rPr lang="zh-CN" altLang="en-US" sz="1200" b="1" i="0" u="sng" kern="1200" dirty="0">
                <a:solidFill>
                  <a:schemeClr val="tx1"/>
                </a:solidFill>
                <a:effectLst/>
                <a:latin typeface="+mn-lt"/>
                <a:ea typeface="+mn-ea"/>
                <a:cs typeface="+mn-cs"/>
              </a:rPr>
              <a:t>称重传感器</a:t>
            </a:r>
            <a:r>
              <a:rPr lang="zh-CN" altLang="en-US" sz="1200" b="1" i="0" kern="1200" dirty="0">
                <a:solidFill>
                  <a:schemeClr val="tx1"/>
                </a:solidFill>
                <a:effectLst/>
                <a:latin typeface="+mn-lt"/>
                <a:ea typeface="+mn-ea"/>
                <a:cs typeface="+mn-cs"/>
              </a:rPr>
              <a:t>来获取煤气罐的重量值，重量值通过</a:t>
            </a:r>
            <a:r>
              <a:rPr lang="en-US" altLang="zh-CN" sz="1200" b="1" i="0" kern="1200" dirty="0">
                <a:solidFill>
                  <a:schemeClr val="tx1"/>
                </a:solidFill>
                <a:effectLst/>
                <a:latin typeface="+mn-lt"/>
                <a:ea typeface="+mn-ea"/>
                <a:cs typeface="+mn-cs"/>
              </a:rPr>
              <a:t>WIFI</a:t>
            </a:r>
            <a:r>
              <a:rPr lang="zh-CN" altLang="en-US" sz="1200" b="1" i="0" kern="1200" dirty="0">
                <a:solidFill>
                  <a:schemeClr val="tx1"/>
                </a:solidFill>
                <a:effectLst/>
                <a:latin typeface="+mn-lt"/>
                <a:ea typeface="+mn-ea"/>
                <a:cs typeface="+mn-cs"/>
              </a:rPr>
              <a:t>模块，处理芯片，蓝牙芯片、</a:t>
            </a:r>
            <a:r>
              <a:rPr lang="en-US" altLang="zh-CN" sz="1200" b="1" i="0" kern="1200" dirty="0">
                <a:solidFill>
                  <a:schemeClr val="tx1"/>
                </a:solidFill>
                <a:effectLst/>
                <a:latin typeface="+mn-lt"/>
                <a:ea typeface="+mn-ea"/>
                <a:cs typeface="+mn-cs"/>
              </a:rPr>
              <a:t>WIFI</a:t>
            </a:r>
            <a:r>
              <a:rPr lang="zh-CN" altLang="en-US" sz="1200" b="1" i="0" kern="1200" dirty="0">
                <a:solidFill>
                  <a:schemeClr val="tx1"/>
                </a:solidFill>
                <a:effectLst/>
                <a:latin typeface="+mn-lt"/>
                <a:ea typeface="+mn-ea"/>
                <a:cs typeface="+mn-cs"/>
              </a:rPr>
              <a:t>信号天线，与用户的手机上</a:t>
            </a:r>
            <a:r>
              <a:rPr lang="en-US" altLang="zh-CN" sz="1200" b="1" i="0" kern="1200" dirty="0">
                <a:solidFill>
                  <a:schemeClr val="tx1"/>
                </a:solidFill>
                <a:effectLst/>
                <a:latin typeface="+mn-lt"/>
                <a:ea typeface="+mn-ea"/>
                <a:cs typeface="+mn-cs"/>
              </a:rPr>
              <a:t>APP</a:t>
            </a:r>
            <a:r>
              <a:rPr lang="zh-CN" altLang="en-US" sz="1200" b="1" i="0" kern="1200" dirty="0">
                <a:solidFill>
                  <a:schemeClr val="tx1"/>
                </a:solidFill>
                <a:effectLst/>
                <a:latin typeface="+mn-lt"/>
                <a:ea typeface="+mn-ea"/>
                <a:cs typeface="+mn-cs"/>
              </a:rPr>
              <a:t>客户端互联互通，方便用户对煤气罐的重量，余量和是否漏气的辨别。</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32</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dirty="0"/>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A6837353-30EB-4A48-80EB-173D804AEFBD}" type="slidenum">
              <a:rPr lang="zh-CN" altLang="en-US" smtClean="0"/>
              <a:t>33</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34</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42888" y="1431925"/>
            <a:ext cx="6872287" cy="3865563"/>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42888" y="1431925"/>
            <a:ext cx="6872287" cy="3865563"/>
          </a:xfrm>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37</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42888" y="1431925"/>
            <a:ext cx="6872287" cy="3865563"/>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42888" y="1431925"/>
            <a:ext cx="6872287" cy="3865563"/>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b="1"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487779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42888" y="1431925"/>
            <a:ext cx="6872287" cy="3865563"/>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r>
              <a:rPr lang="zh-CN" altLang="en-US" dirty="0" smtClean="0"/>
              <a:t>燃</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41</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42</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42888" y="1431925"/>
            <a:ext cx="6872287" cy="3865563"/>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42888" y="1431925"/>
            <a:ext cx="6872287" cy="3865563"/>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45</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42888" y="1431925"/>
            <a:ext cx="6872287" cy="3865563"/>
          </a:xfrm>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从泄漏到爆炸一个多小时的时间里，与燃气泄漏点有关的</a:t>
            </a:r>
            <a:r>
              <a:rPr lang="en-US" altLang="zh-CN"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处阀门仅关闭</a:t>
            </a:r>
            <a:r>
              <a:rPr lang="en-US" altLang="zh-CN"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处，挖坑止气作业尚未完成。发生爆炸后的一个多小时以后，与泄漏燃气管道有关的阀门才全部关闭。</a:t>
            </a:r>
            <a:endParaRPr lang="en-US" altLang="zh-CN"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endParaRPr lang="zh-CN"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42888" y="1431925"/>
            <a:ext cx="6872287" cy="3865563"/>
          </a:xfrm>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42888" y="1431925"/>
            <a:ext cx="6872287" cy="3865563"/>
          </a:xfrm>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A6837353-30EB-4A48-80EB-173D804AEFBD}" type="slidenum">
              <a:rPr lang="zh-CN" altLang="en-US" smtClean="0"/>
              <a:t>49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pPr marL="0" indent="0">
              <a:buNone/>
              <a:defRPr/>
            </a:pPr>
            <a:r>
              <a:rPr lang="zh-CN" altLang="en-US" sz="1200" b="1" dirty="0">
                <a:solidFill>
                  <a:srgbClr val="0000FF"/>
                </a:solidFill>
                <a:latin typeface="微软雅黑" panose="020B0503020204020204" pitchFamily="34" charset="-122"/>
                <a:ea typeface="微软雅黑" panose="020B0503020204020204" pitchFamily="34" charset="-122"/>
              </a:rPr>
              <a:t>风险分类：</a:t>
            </a:r>
            <a:endParaRPr lang="en-US" altLang="zh-CN" sz="1200" b="1" dirty="0">
              <a:solidFill>
                <a:srgbClr val="0000FF"/>
              </a:solidFill>
              <a:latin typeface="微软雅黑" panose="020B0503020204020204" pitchFamily="34" charset="-122"/>
              <a:ea typeface="微软雅黑" panose="020B0503020204020204" pitchFamily="34" charset="-122"/>
            </a:endParaRPr>
          </a:p>
          <a:p>
            <a:pPr marL="0" indent="0">
              <a:buNone/>
              <a:defRPr/>
            </a:pPr>
            <a:r>
              <a:rPr lang="zh-CN" altLang="zh-CN" sz="1200" b="1" dirty="0">
                <a:latin typeface="微软雅黑" panose="020B0503020204020204" pitchFamily="34" charset="-122"/>
                <a:ea typeface="微软雅黑" panose="020B0503020204020204" pitchFamily="34" charset="-122"/>
              </a:rPr>
              <a:t>（1）固有风险—设备、设施、场所等本身固有（赋存、带有）的能量（电能、势能、机械能、热能等等）；危险物质（氢气、煤气、油品、液氨等）燃烧、爆炸等产生能量或有害物质。</a:t>
            </a:r>
          </a:p>
          <a:p>
            <a:pPr marL="0" indent="0">
              <a:buNone/>
              <a:defRPr/>
            </a:pPr>
            <a:r>
              <a:rPr lang="zh-CN" altLang="zh-CN" sz="1200" b="1" dirty="0">
                <a:latin typeface="微软雅黑" panose="020B0503020204020204" pitchFamily="34" charset="-122"/>
                <a:ea typeface="微软雅黑" panose="020B0503020204020204" pitchFamily="34" charset="-122"/>
              </a:rPr>
              <a:t>（2）现实风险—人员的不安全行为、物的不安全状态、环境的不安全 因素及安全管理缺陷。</a:t>
            </a:r>
          </a:p>
          <a:p>
            <a:pPr marL="0" indent="0">
              <a:buNone/>
              <a:defRPr/>
            </a:pPr>
            <a:r>
              <a:rPr lang="zh-CN" altLang="zh-CN" sz="1200" b="1" dirty="0">
                <a:latin typeface="微软雅黑" panose="020B0503020204020204" pitchFamily="34" charset="-122"/>
                <a:ea typeface="微软雅黑" panose="020B0503020204020204" pitchFamily="34" charset="-122"/>
              </a:rPr>
              <a:t>（3）潜在风险—管理体系不完善、不健全可能导致现实风险发生的各类因素；违背法规及标准规程，如各类人员的安全资格培训、特种作业人员培训、特种设备检测检验、职业健康安全与消防投入及验收等。</a:t>
            </a:r>
          </a:p>
          <a:p>
            <a:pPr marL="0" indent="0">
              <a:buNone/>
              <a:defRPr/>
            </a:pPr>
            <a:r>
              <a:rPr lang="zh-CN" altLang="zh-CN" sz="1200" b="1" dirty="0">
                <a:latin typeface="微软雅黑" panose="020B0503020204020204" pitchFamily="34" charset="-122"/>
                <a:ea typeface="微软雅黑" panose="020B0503020204020204" pitchFamily="34" charset="-122"/>
              </a:rPr>
              <a:t>（4）剩余风险——是指采取风险控制措施后仍然存在的、可以接受的风险。</a:t>
            </a:r>
          </a:p>
          <a:p>
            <a:pPr>
              <a:defRPr/>
            </a:pPr>
            <a:r>
              <a:rPr lang="zh-CN" altLang="zh-CN" sz="1200" b="1" dirty="0">
                <a:latin typeface="微软雅黑" panose="020B0503020204020204" pitchFamily="34" charset="-122"/>
                <a:ea typeface="微软雅黑" panose="020B0503020204020204" pitchFamily="34" charset="-122"/>
              </a:rPr>
              <a:t>安全的相对性决定了任何危险源所伴随的风险不可能等于零，因为企业采取的风险控制措施是基于目前能力和水平的，同时也会受到企业技术水平、财力水平及人员素质水平的制约</a:t>
            </a:r>
            <a:r>
              <a:rPr lang="zh-CN" altLang="zh-CN" sz="1200" b="1" dirty="0" smtClean="0">
                <a:latin typeface="微软雅黑" panose="020B0503020204020204" pitchFamily="34" charset="-122"/>
                <a:ea typeface="微软雅黑" panose="020B0503020204020204" pitchFamily="34" charset="-122"/>
              </a:rPr>
              <a:t>。</a:t>
            </a:r>
            <a:endParaRPr lang="en-US" altLang="zh-CN" sz="1200" b="1" dirty="0" smtClean="0">
              <a:latin typeface="微软雅黑" panose="020B0503020204020204" pitchFamily="34" charset="-122"/>
              <a:ea typeface="微软雅黑" panose="020B0503020204020204" pitchFamily="34" charset="-122"/>
            </a:endParaRPr>
          </a:p>
          <a:p>
            <a:pPr>
              <a:defRPr/>
            </a:pPr>
            <a:endParaRPr lang="en-US" altLang="zh-CN" sz="1200" b="1" dirty="0" smtClean="0">
              <a:latin typeface="微软雅黑" panose="020B0503020204020204" pitchFamily="34" charset="-122"/>
              <a:ea typeface="微软雅黑" panose="020B0503020204020204" pitchFamily="34" charset="-122"/>
            </a:endParaRPr>
          </a:p>
          <a:p>
            <a:pPr latinLnBrk="1"/>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风险管理</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指南</a:t>
            </a:r>
            <a:r>
              <a:rPr lang="en-US" altLang="zh-CN" sz="1200" b="0" i="0" kern="1200" dirty="0" smtClean="0">
                <a:solidFill>
                  <a:schemeClr val="tx1"/>
                </a:solidFill>
                <a:effectLst/>
                <a:latin typeface="+mn-lt"/>
                <a:ea typeface="+mn-ea"/>
                <a:cs typeface="+mn-cs"/>
              </a:rPr>
              <a:t>》GBT24353-2022</a:t>
            </a:r>
            <a:r>
              <a:rPr lang="zh-CN" altLang="en-US" sz="1200" b="0" i="0" kern="1200" dirty="0" smtClean="0">
                <a:solidFill>
                  <a:schemeClr val="tx1"/>
                </a:solidFill>
                <a:effectLst/>
                <a:latin typeface="+mn-lt"/>
                <a:ea typeface="+mn-ea"/>
                <a:cs typeface="+mn-cs"/>
              </a:rPr>
              <a:t>及</a:t>
            </a:r>
            <a:r>
              <a:rPr lang="en-US" altLang="zh-CN" sz="1200" b="0" i="0" kern="1200" dirty="0" smtClean="0">
                <a:solidFill>
                  <a:schemeClr val="tx1"/>
                </a:solidFill>
                <a:effectLst/>
                <a:latin typeface="+mn-lt"/>
                <a:ea typeface="+mn-ea"/>
                <a:cs typeface="+mn-cs"/>
              </a:rPr>
              <a:t>GB/T 23694-2024 </a:t>
            </a:r>
            <a:r>
              <a:rPr lang="zh-CN" altLang="en-US" sz="1200" b="0" i="0" kern="1200" dirty="0" smtClean="0">
                <a:solidFill>
                  <a:schemeClr val="tx1"/>
                </a:solidFill>
                <a:effectLst/>
                <a:latin typeface="+mn-lt"/>
                <a:ea typeface="+mn-ea"/>
                <a:cs typeface="+mn-cs"/>
              </a:rPr>
              <a:t>风险管理 术语：风险管理：指导和控制组织与风险</a:t>
            </a:r>
            <a:r>
              <a:rPr lang="en-US" altLang="zh-CN" sz="1200" b="0" i="0" kern="1200" dirty="0" smtClean="0">
                <a:solidFill>
                  <a:schemeClr val="tx1"/>
                </a:solidFill>
                <a:effectLst/>
                <a:latin typeface="+mn-lt"/>
                <a:ea typeface="+mn-ea"/>
                <a:cs typeface="+mn-cs"/>
              </a:rPr>
              <a:t>(3.1)</a:t>
            </a:r>
            <a:r>
              <a:rPr lang="zh-CN" altLang="en-US" sz="1200" b="0" i="0" kern="1200" dirty="0" smtClean="0">
                <a:solidFill>
                  <a:schemeClr val="tx1"/>
                </a:solidFill>
                <a:effectLst/>
                <a:latin typeface="+mn-lt"/>
                <a:ea typeface="+mn-ea"/>
                <a:cs typeface="+mn-cs"/>
              </a:rPr>
              <a:t>相关的协调活动。</a:t>
            </a:r>
          </a:p>
          <a:p>
            <a:endParaRPr lang="en-US" altLang="zh-CN" dirty="0" smtClean="0"/>
          </a:p>
          <a:p>
            <a:r>
              <a:rPr lang="zh-CN" altLang="en-US" dirty="0" smtClean="0"/>
              <a:t>百度百科：</a:t>
            </a:r>
            <a:r>
              <a:rPr lang="zh-CN" altLang="en-US" sz="1200" b="0" i="0" kern="1200" dirty="0" smtClean="0">
                <a:solidFill>
                  <a:schemeClr val="tx1"/>
                </a:solidFill>
                <a:effectLst/>
                <a:latin typeface="+mn-lt"/>
                <a:ea typeface="+mn-ea"/>
                <a:cs typeface="+mn-cs"/>
              </a:rPr>
              <a:t>安全风险管理就是指通过识别生产经营活动中存在的危险、有害因素，并运用定性或定量的统计分析方法确定其风险严重程度，进而确定风险控制的优先顺序和风险控制措施，以达到改善安全生产环境、减少和杜绝安全生产事故的目标而采取的措施和规定。</a:t>
            </a:r>
            <a:endParaRPr lang="zh-CN" altLang="en-US" dirty="0"/>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A6837353-30EB-4A48-80EB-173D804AEFBD}" type="slidenum">
              <a:rPr lang="zh-CN" altLang="en-US" smtClean="0"/>
              <a:t>5</a:t>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r>
              <a:rPr lang="zh-CN" altLang="en-US" dirty="0" smtClean="0"/>
              <a:t>此外对吉林燃气公司有限公司，建议依据</a:t>
            </a:r>
            <a:r>
              <a:rPr lang="en-US" altLang="zh-CN" dirty="0" smtClean="0"/>
              <a:t>《</a:t>
            </a:r>
            <a:r>
              <a:rPr lang="zh-CN" altLang="en-US" dirty="0" smtClean="0"/>
              <a:t>安全生产法</a:t>
            </a:r>
            <a:r>
              <a:rPr lang="en-US" altLang="zh-CN" dirty="0" smtClean="0"/>
              <a:t>》</a:t>
            </a:r>
            <a:r>
              <a:rPr lang="zh-CN" altLang="en-US" dirty="0" smtClean="0"/>
              <a:t>第一百零九条规定，处以</a:t>
            </a:r>
            <a:r>
              <a:rPr lang="en-US" altLang="zh-CN" dirty="0" smtClean="0"/>
              <a:t>100</a:t>
            </a:r>
            <a:r>
              <a:rPr lang="zh-CN" altLang="en-US" dirty="0" smtClean="0"/>
              <a:t>万元罚款；依据</a:t>
            </a:r>
            <a:r>
              <a:rPr lang="en-US" altLang="zh-CN" dirty="0" smtClean="0"/>
              <a:t>《</a:t>
            </a:r>
            <a:r>
              <a:rPr lang="zh-CN" altLang="en-US" dirty="0" smtClean="0"/>
              <a:t>生产安全事故报告和调查处理条例</a:t>
            </a:r>
            <a:r>
              <a:rPr lang="en-US" altLang="zh-CN" dirty="0" smtClean="0"/>
              <a:t>》</a:t>
            </a:r>
            <a:r>
              <a:rPr lang="zh-CN" altLang="en-US" dirty="0" smtClean="0"/>
              <a:t>（国务院令第</a:t>
            </a:r>
            <a:r>
              <a:rPr lang="en-US" altLang="zh-CN" dirty="0" smtClean="0"/>
              <a:t>493</a:t>
            </a:r>
            <a:r>
              <a:rPr lang="zh-CN" altLang="en-US" dirty="0" smtClean="0"/>
              <a:t>号）第三十六条规定， 乡建设部令第</a:t>
            </a:r>
            <a:r>
              <a:rPr lang="en-US" altLang="zh-CN" dirty="0" smtClean="0"/>
              <a:t>24</a:t>
            </a:r>
            <a:r>
              <a:rPr lang="zh-CN" altLang="en-US" dirty="0" smtClean="0"/>
              <a:t>号修正）第十八条规定，取消其燃气特许经营权，吊销</a:t>
            </a:r>
            <a:r>
              <a:rPr lang="en-US" altLang="zh-CN" dirty="0" smtClean="0"/>
              <a:t>《</a:t>
            </a:r>
            <a:r>
              <a:rPr lang="zh-CN" altLang="en-US" dirty="0" smtClean="0"/>
              <a:t>燃气经营许可证</a:t>
            </a:r>
            <a:r>
              <a:rPr lang="en-US" altLang="zh-CN" dirty="0" smtClean="0"/>
              <a:t>》; </a:t>
            </a:r>
            <a:r>
              <a:rPr lang="zh-CN" altLang="en-US" dirty="0" smtClean="0"/>
              <a:t>依据</a:t>
            </a:r>
            <a:r>
              <a:rPr lang="en-US" altLang="zh-CN" dirty="0" smtClean="0"/>
              <a:t>《</a:t>
            </a:r>
            <a:r>
              <a:rPr lang="zh-CN" altLang="en-US" dirty="0" smtClean="0"/>
              <a:t>对安全生产领域失信行为开展联合惩戒的实施办法</a:t>
            </a:r>
            <a:r>
              <a:rPr lang="en-US" altLang="zh-CN" dirty="0" smtClean="0"/>
              <a:t>》</a:t>
            </a:r>
            <a:r>
              <a:rPr lang="zh-CN" altLang="en-US" dirty="0" smtClean="0"/>
              <a:t>（安监总办</a:t>
            </a:r>
            <a:r>
              <a:rPr lang="en-US" altLang="zh-CN" dirty="0" smtClean="0"/>
              <a:t>〔2017〕49</a:t>
            </a:r>
            <a:r>
              <a:rPr lang="zh-CN" altLang="en-US" dirty="0" smtClean="0"/>
              <a:t>号）第二条第（一）项、第三条规定，纳入安全生产不良记录“黑名单”管理。</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50</a:t>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51</a:t>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42888" y="1431925"/>
            <a:ext cx="6872287" cy="3865563"/>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53</a:t>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55</a:t>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56</a:t>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sz="1800" dirty="0"/>
          </a:p>
          <a:p>
            <a:endParaRPr lang="zh-CN" altLang="en-US" sz="1800"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57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58</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r>
              <a:rPr lang="zh-CN" altLang="zh-CN" kern="100" dirty="0" smtClean="0">
                <a:latin typeface="微软雅黑" panose="020B0503020204020204" pitchFamily="34" charset="-122"/>
                <a:ea typeface="微软雅黑" panose="020B0503020204020204" pitchFamily="34" charset="-122"/>
                <a:cs typeface="Times New Roman" panose="02020603050405020304" pitchFamily="18" charset="0"/>
                <a:sym typeface="+mn-ea"/>
              </a:rPr>
              <a:t>缺陷或缺失</a:t>
            </a:r>
            <a:r>
              <a:rPr lang="zh-CN" altLang="en-US" kern="100" dirty="0" smtClean="0">
                <a:latin typeface="微软雅黑" panose="020B0503020204020204" pitchFamily="34" charset="-122"/>
                <a:ea typeface="微软雅黑" panose="020B0503020204020204" pitchFamily="34" charset="-122"/>
                <a:cs typeface="Times New Roman" panose="02020603050405020304" pitchFamily="18" charset="0"/>
                <a:sym typeface="+mn-ea"/>
              </a:rPr>
              <a:t>：包括很多种。</a:t>
            </a:r>
            <a:endParaRPr lang="zh-CN" altLang="en-US" dirty="0"/>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A6837353-30EB-4A48-80EB-173D804AEFBD}"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pPr marL="0" indent="0">
              <a:buNone/>
              <a:defRPr/>
            </a:pPr>
            <a:r>
              <a:rPr lang="zh-CN" altLang="en-US" sz="1200" b="1" dirty="0">
                <a:solidFill>
                  <a:srgbClr val="0000FF"/>
                </a:solidFill>
                <a:latin typeface="微软雅黑" panose="020B0503020204020204" pitchFamily="34" charset="-122"/>
                <a:ea typeface="微软雅黑" panose="020B0503020204020204" pitchFamily="34" charset="-122"/>
              </a:rPr>
              <a:t>参考</a:t>
            </a:r>
            <a:r>
              <a:rPr lang="en-US" altLang="zh-CN" sz="1200" b="1" dirty="0">
                <a:solidFill>
                  <a:srgbClr val="0000FF"/>
                </a:solidFill>
                <a:latin typeface="微软雅黑" panose="020B0503020204020204" pitchFamily="34" charset="-122"/>
                <a:ea typeface="微软雅黑" panose="020B0503020204020204" pitchFamily="34" charset="-122"/>
              </a:rPr>
              <a:t>GB/T 24353-20</a:t>
            </a:r>
            <a:r>
              <a:rPr lang="en-US" sz="1200" b="1" dirty="0">
                <a:solidFill>
                  <a:srgbClr val="0000FF"/>
                </a:solidFill>
                <a:latin typeface="微软雅黑" panose="020B0503020204020204" pitchFamily="34" charset="-122"/>
                <a:ea typeface="微软雅黑" panose="020B0503020204020204" pitchFamily="34" charset="-122"/>
              </a:rPr>
              <a:t>22</a:t>
            </a:r>
          </a:p>
          <a:p>
            <a:pPr marL="0" indent="0">
              <a:buNone/>
              <a:defRPr/>
            </a:pPr>
            <a:r>
              <a:rPr lang="zh-CN" altLang="en-US" sz="1200" b="1" dirty="0">
                <a:solidFill>
                  <a:srgbClr val="0000FF"/>
                </a:solidFill>
                <a:latin typeface="微软雅黑" panose="020B0503020204020204" pitchFamily="34" charset="-122"/>
                <a:ea typeface="微软雅黑" panose="020B0503020204020204" pitchFamily="34" charset="-122"/>
              </a:rPr>
              <a:t>标准的不一定安全的论述</a:t>
            </a:r>
            <a:endParaRPr lang="en-US" altLang="en-US" sz="1200" b="1" dirty="0">
              <a:solidFill>
                <a:srgbClr val="0000FF"/>
              </a:solidFill>
              <a:latin typeface="微软雅黑" panose="020B0503020204020204" pitchFamily="34" charset="-122"/>
              <a:ea typeface="微软雅黑" panose="020B0503020204020204" pitchFamily="34" charset="-122"/>
            </a:endParaRPr>
          </a:p>
          <a:p>
            <a:pPr marL="0" indent="0">
              <a:buNone/>
              <a:defRPr/>
            </a:pPr>
            <a:r>
              <a:rPr lang="zh-CN" altLang="en-US" sz="1200" b="1" dirty="0">
                <a:solidFill>
                  <a:srgbClr val="0000FF"/>
                </a:solidFill>
                <a:latin typeface="微软雅黑" panose="020B0503020204020204" pitchFamily="34" charset="-122"/>
                <a:ea typeface="微软雅黑" panose="020B0503020204020204" pitchFamily="34" charset="-122"/>
              </a:rPr>
              <a:t>标准制定基于现有科学认知及风险评估，但科学进步可能揭示新的风险因素；</a:t>
            </a:r>
          </a:p>
          <a:p>
            <a:pPr marL="0" indent="0">
              <a:buNone/>
              <a:defRPr/>
            </a:pPr>
            <a:r>
              <a:rPr lang="zh-CN" altLang="en-US" sz="1200" b="1" dirty="0">
                <a:solidFill>
                  <a:srgbClr val="0000FF"/>
                </a:solidFill>
                <a:latin typeface="微软雅黑" panose="020B0503020204020204" pitchFamily="34" charset="-122"/>
                <a:ea typeface="微软雅黑" panose="020B0503020204020204" pitchFamily="34" charset="-122"/>
              </a:rPr>
              <a:t>标准通常聚焦主要风险指标，无法涵盖所有潜在隐患</a:t>
            </a:r>
          </a:p>
          <a:p>
            <a:pPr marL="0" indent="0">
              <a:buNone/>
              <a:defRPr/>
            </a:pPr>
            <a:r>
              <a:rPr lang="zh-CN" altLang="en-US" sz="1200" b="1" dirty="0">
                <a:solidFill>
                  <a:srgbClr val="0000FF"/>
                </a:solidFill>
                <a:latin typeface="微软雅黑" panose="020B0503020204020204" pitchFamily="34" charset="-122"/>
                <a:ea typeface="微软雅黑" panose="020B0503020204020204" pitchFamily="34" charset="-122"/>
              </a:rPr>
              <a:t>标准与实际可能存在差异，只考虑标准而不结合实际，可能出现不可预料的风险。</a:t>
            </a:r>
          </a:p>
          <a:p>
            <a:pPr marL="0" indent="0">
              <a:buNone/>
              <a:defRPr/>
            </a:pPr>
            <a:endParaRPr lang="zh-CN" altLang="en-US" sz="1200" b="1" dirty="0">
              <a:solidFill>
                <a:srgbClr val="0000FF"/>
              </a:solidFill>
              <a:latin typeface="微软雅黑" panose="020B0503020204020204" pitchFamily="34" charset="-122"/>
              <a:ea typeface="微软雅黑" panose="020B0503020204020204" pitchFamily="34" charset="-122"/>
            </a:endParaRPr>
          </a:p>
          <a:p>
            <a:pPr marL="0" indent="0">
              <a:buNone/>
              <a:defRPr/>
            </a:pPr>
            <a:endParaRPr lang="zh-CN" altLang="en-US" sz="1200" b="1" dirty="0">
              <a:solidFill>
                <a:srgbClr val="0000FF"/>
              </a:solidFill>
              <a:latin typeface="微软雅黑" panose="020B0503020204020204" pitchFamily="34" charset="-122"/>
              <a:ea typeface="微软雅黑" panose="020B0503020204020204" pitchFamily="34" charset="-122"/>
            </a:endParaRPr>
          </a:p>
          <a:p>
            <a:pPr marL="0" indent="0">
              <a:buNone/>
              <a:defRPr/>
            </a:pPr>
            <a:r>
              <a:rPr lang="zh-CN" altLang="en-US" sz="1200" b="1" dirty="0">
                <a:solidFill>
                  <a:srgbClr val="0000FF"/>
                </a:solidFill>
                <a:latin typeface="微软雅黑" panose="020B0503020204020204" pitchFamily="34" charset="-122"/>
                <a:ea typeface="微软雅黑" panose="020B0503020204020204" pitchFamily="34" charset="-122"/>
              </a:rPr>
              <a:t>风险分类：</a:t>
            </a:r>
            <a:endParaRPr lang="en-US" altLang="zh-CN" sz="1200" b="1" dirty="0">
              <a:solidFill>
                <a:srgbClr val="0000FF"/>
              </a:solidFill>
              <a:latin typeface="微软雅黑" panose="020B0503020204020204" pitchFamily="34" charset="-122"/>
              <a:ea typeface="微软雅黑" panose="020B0503020204020204" pitchFamily="34" charset="-122"/>
            </a:endParaRPr>
          </a:p>
          <a:p>
            <a:pPr marL="0" indent="0">
              <a:buNone/>
              <a:defRPr/>
            </a:pPr>
            <a:r>
              <a:rPr lang="zh-CN" altLang="zh-CN" sz="1200" b="1" dirty="0">
                <a:latin typeface="微软雅黑" panose="020B0503020204020204" pitchFamily="34" charset="-122"/>
                <a:ea typeface="微软雅黑" panose="020B0503020204020204" pitchFamily="34" charset="-122"/>
              </a:rPr>
              <a:t>（1）固有风险—设备、设施、场所等本身固有（赋存、带有）的能量（电能、势能、机械能、热能等等）；危险物质（氢气、煤气、油品、液氨等）燃烧、爆炸等产生能量或有害物质。</a:t>
            </a:r>
          </a:p>
          <a:p>
            <a:pPr marL="0" indent="0">
              <a:buNone/>
              <a:defRPr/>
            </a:pPr>
            <a:r>
              <a:rPr lang="zh-CN" altLang="zh-CN" sz="1200" b="1" dirty="0">
                <a:latin typeface="微软雅黑" panose="020B0503020204020204" pitchFamily="34" charset="-122"/>
                <a:ea typeface="微软雅黑" panose="020B0503020204020204" pitchFamily="34" charset="-122"/>
              </a:rPr>
              <a:t>（2）现实风险—人员的不安全行为、物的不安全状态、环境的不安全 因素及安全管理缺陷。</a:t>
            </a:r>
          </a:p>
          <a:p>
            <a:pPr marL="0" indent="0">
              <a:buNone/>
              <a:defRPr/>
            </a:pPr>
            <a:r>
              <a:rPr lang="zh-CN" altLang="zh-CN" sz="1200" b="1" dirty="0">
                <a:latin typeface="微软雅黑" panose="020B0503020204020204" pitchFamily="34" charset="-122"/>
                <a:ea typeface="微软雅黑" panose="020B0503020204020204" pitchFamily="34" charset="-122"/>
              </a:rPr>
              <a:t>（3）潜在风险—管理体系不完善、不健全可能导致现实风险发生的各类因素；违背法规及标准规程，如各类人员的安全资格培训、特种作业人员培训、特种设备检测检验、职业健康安全与消防投入及验收等。</a:t>
            </a:r>
          </a:p>
          <a:p>
            <a:pPr marL="0" indent="0">
              <a:buNone/>
              <a:defRPr/>
            </a:pPr>
            <a:r>
              <a:rPr lang="zh-CN" altLang="zh-CN" sz="1200" b="1" dirty="0">
                <a:latin typeface="微软雅黑" panose="020B0503020204020204" pitchFamily="34" charset="-122"/>
                <a:ea typeface="微软雅黑" panose="020B0503020204020204" pitchFamily="34" charset="-122"/>
              </a:rPr>
              <a:t>（4）剩余风险——是指采取风险控制措施后仍然存在的、可以接受的风险。</a:t>
            </a:r>
          </a:p>
          <a:p>
            <a:pPr>
              <a:defRPr/>
            </a:pPr>
            <a:r>
              <a:rPr lang="zh-CN" altLang="zh-CN" sz="1200" b="1" dirty="0">
                <a:latin typeface="微软雅黑" panose="020B0503020204020204" pitchFamily="34" charset="-122"/>
                <a:ea typeface="微软雅黑" panose="020B0503020204020204" pitchFamily="34" charset="-122"/>
              </a:rPr>
              <a:t>安全的相对性决定了任何危险源所伴随的风险不可能等于零，因为企业采取的风险控制措施是基于目前能力和水平的，同时也会受到企业技术水平、财力水平及人员素质水平的制约。</a:t>
            </a:r>
          </a:p>
          <a:p>
            <a:endParaRPr lang="zh-CN" altLang="en-US" dirty="0"/>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A6837353-30EB-4A48-80EB-173D804AEFBD}"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pPr marL="0" indent="0">
              <a:buNone/>
              <a:defRPr/>
            </a:pPr>
            <a:r>
              <a:rPr lang="zh-CN" altLang="en-US" sz="1200" b="1" dirty="0">
                <a:solidFill>
                  <a:srgbClr val="0000FF"/>
                </a:solidFill>
                <a:latin typeface="微软雅黑" panose="020B0503020204020204" pitchFamily="34" charset="-122"/>
                <a:ea typeface="微软雅黑" panose="020B0503020204020204" pitchFamily="34" charset="-122"/>
              </a:rPr>
              <a:t>参考</a:t>
            </a:r>
            <a:r>
              <a:rPr lang="en-US" altLang="zh-CN" sz="1200" b="1" dirty="0">
                <a:solidFill>
                  <a:srgbClr val="0000FF"/>
                </a:solidFill>
                <a:latin typeface="微软雅黑" panose="020B0503020204020204" pitchFamily="34" charset="-122"/>
                <a:ea typeface="微软雅黑" panose="020B0503020204020204" pitchFamily="34" charset="-122"/>
              </a:rPr>
              <a:t>GB/T 24353-20</a:t>
            </a:r>
            <a:r>
              <a:rPr lang="en-US" sz="1200" b="1" dirty="0">
                <a:solidFill>
                  <a:srgbClr val="0000FF"/>
                </a:solidFill>
                <a:latin typeface="微软雅黑" panose="020B0503020204020204" pitchFamily="34" charset="-122"/>
                <a:ea typeface="微软雅黑" panose="020B0503020204020204" pitchFamily="34" charset="-122"/>
              </a:rPr>
              <a:t>22</a:t>
            </a:r>
          </a:p>
          <a:p>
            <a:pPr marL="0" indent="0">
              <a:buNone/>
              <a:defRPr/>
            </a:pPr>
            <a:r>
              <a:rPr lang="zh-CN" altLang="en-US" sz="1200" b="1" dirty="0">
                <a:solidFill>
                  <a:srgbClr val="0000FF"/>
                </a:solidFill>
                <a:latin typeface="微软雅黑" panose="020B0503020204020204" pitchFamily="34" charset="-122"/>
                <a:ea typeface="微软雅黑" panose="020B0503020204020204" pitchFamily="34" charset="-122"/>
              </a:rPr>
              <a:t>标准的不一定安全的论述</a:t>
            </a:r>
            <a:endParaRPr lang="en-US" altLang="en-US" sz="1200" b="1" dirty="0">
              <a:solidFill>
                <a:srgbClr val="0000FF"/>
              </a:solidFill>
              <a:latin typeface="微软雅黑" panose="020B0503020204020204" pitchFamily="34" charset="-122"/>
              <a:ea typeface="微软雅黑" panose="020B0503020204020204" pitchFamily="34" charset="-122"/>
            </a:endParaRPr>
          </a:p>
          <a:p>
            <a:pPr marL="0" indent="0">
              <a:buNone/>
              <a:defRPr/>
            </a:pPr>
            <a:r>
              <a:rPr lang="zh-CN" altLang="en-US" sz="1200" b="1" dirty="0">
                <a:solidFill>
                  <a:srgbClr val="0000FF"/>
                </a:solidFill>
                <a:latin typeface="微软雅黑" panose="020B0503020204020204" pitchFamily="34" charset="-122"/>
                <a:ea typeface="微软雅黑" panose="020B0503020204020204" pitchFamily="34" charset="-122"/>
              </a:rPr>
              <a:t>标准制定基于现有科学认知及风险评估，但科学进步可能揭示新的风险因素；</a:t>
            </a:r>
          </a:p>
          <a:p>
            <a:pPr marL="0" indent="0">
              <a:buNone/>
              <a:defRPr/>
            </a:pPr>
            <a:r>
              <a:rPr lang="zh-CN" altLang="en-US" sz="1200" b="1" dirty="0">
                <a:solidFill>
                  <a:srgbClr val="0000FF"/>
                </a:solidFill>
                <a:latin typeface="微软雅黑" panose="020B0503020204020204" pitchFamily="34" charset="-122"/>
                <a:ea typeface="微软雅黑" panose="020B0503020204020204" pitchFamily="34" charset="-122"/>
              </a:rPr>
              <a:t>标准通常聚焦主要风险指标，无法涵盖所有潜在隐患</a:t>
            </a:r>
          </a:p>
          <a:p>
            <a:pPr marL="0" indent="0">
              <a:buNone/>
              <a:defRPr/>
            </a:pPr>
            <a:r>
              <a:rPr lang="zh-CN" altLang="en-US" sz="1200" b="1" dirty="0">
                <a:solidFill>
                  <a:srgbClr val="0000FF"/>
                </a:solidFill>
                <a:latin typeface="微软雅黑" panose="020B0503020204020204" pitchFamily="34" charset="-122"/>
                <a:ea typeface="微软雅黑" panose="020B0503020204020204" pitchFamily="34" charset="-122"/>
              </a:rPr>
              <a:t>标准与实际可能存在差异，只考虑标准而不结合实际，可能出现不可预料的风险。</a:t>
            </a:r>
          </a:p>
          <a:p>
            <a:pPr marL="0" indent="0">
              <a:buNone/>
              <a:defRPr/>
            </a:pPr>
            <a:endParaRPr lang="zh-CN" altLang="en-US" sz="1200" b="1" dirty="0">
              <a:solidFill>
                <a:srgbClr val="0000FF"/>
              </a:solidFill>
              <a:latin typeface="微软雅黑" panose="020B0503020204020204" pitchFamily="34" charset="-122"/>
              <a:ea typeface="微软雅黑" panose="020B0503020204020204" pitchFamily="34" charset="-122"/>
            </a:endParaRPr>
          </a:p>
          <a:p>
            <a:pPr marL="0" indent="0">
              <a:buNone/>
              <a:defRPr/>
            </a:pPr>
            <a:endParaRPr lang="zh-CN" altLang="en-US" sz="1200" b="1" dirty="0">
              <a:solidFill>
                <a:srgbClr val="0000FF"/>
              </a:solidFill>
              <a:latin typeface="微软雅黑" panose="020B0503020204020204" pitchFamily="34" charset="-122"/>
              <a:ea typeface="微软雅黑" panose="020B0503020204020204" pitchFamily="34" charset="-122"/>
            </a:endParaRPr>
          </a:p>
          <a:p>
            <a:pPr marL="0" indent="0">
              <a:buNone/>
              <a:defRPr/>
            </a:pPr>
            <a:r>
              <a:rPr lang="zh-CN" altLang="en-US" sz="1200" b="1" dirty="0">
                <a:solidFill>
                  <a:srgbClr val="0000FF"/>
                </a:solidFill>
                <a:latin typeface="微软雅黑" panose="020B0503020204020204" pitchFamily="34" charset="-122"/>
                <a:ea typeface="微软雅黑" panose="020B0503020204020204" pitchFamily="34" charset="-122"/>
              </a:rPr>
              <a:t>风险分类：</a:t>
            </a:r>
            <a:endParaRPr lang="en-US" altLang="zh-CN" sz="1200" b="1" dirty="0">
              <a:solidFill>
                <a:srgbClr val="0000FF"/>
              </a:solidFill>
              <a:latin typeface="微软雅黑" panose="020B0503020204020204" pitchFamily="34" charset="-122"/>
              <a:ea typeface="微软雅黑" panose="020B0503020204020204" pitchFamily="34" charset="-122"/>
            </a:endParaRPr>
          </a:p>
          <a:p>
            <a:pPr marL="0" indent="0">
              <a:buNone/>
              <a:defRPr/>
            </a:pPr>
            <a:r>
              <a:rPr lang="zh-CN" altLang="zh-CN" sz="1200" b="1" dirty="0">
                <a:latin typeface="微软雅黑" panose="020B0503020204020204" pitchFamily="34" charset="-122"/>
                <a:ea typeface="微软雅黑" panose="020B0503020204020204" pitchFamily="34" charset="-122"/>
              </a:rPr>
              <a:t>（1）固有风险—设备、设施、场所等本身固有（赋存、带有）的能量（电能、势能、机械能、热能等等）；危险物质（氢气、煤气、油品、液氨等）燃烧、爆炸等产生能量或有害物质。</a:t>
            </a:r>
          </a:p>
          <a:p>
            <a:pPr marL="0" indent="0">
              <a:buNone/>
              <a:defRPr/>
            </a:pPr>
            <a:r>
              <a:rPr lang="zh-CN" altLang="zh-CN" sz="1200" b="1" dirty="0">
                <a:latin typeface="微软雅黑" panose="020B0503020204020204" pitchFamily="34" charset="-122"/>
                <a:ea typeface="微软雅黑" panose="020B0503020204020204" pitchFamily="34" charset="-122"/>
              </a:rPr>
              <a:t>（2）现实风险—人员的不安全行为、物的不安全状态、环境的不安全 因素及安全管理缺陷。</a:t>
            </a:r>
          </a:p>
          <a:p>
            <a:pPr marL="0" indent="0">
              <a:buNone/>
              <a:defRPr/>
            </a:pPr>
            <a:r>
              <a:rPr lang="zh-CN" altLang="zh-CN" sz="1200" b="1" dirty="0">
                <a:latin typeface="微软雅黑" panose="020B0503020204020204" pitchFamily="34" charset="-122"/>
                <a:ea typeface="微软雅黑" panose="020B0503020204020204" pitchFamily="34" charset="-122"/>
              </a:rPr>
              <a:t>（3）潜在风险—管理体系不完善、不健全可能导致现实风险发生的各类因素；违背法规及标准规程，如各类人员的安全资格培训、特种作业人员培训、特种设备检测检验、职业健康安全与消防投入及验收等。</a:t>
            </a:r>
          </a:p>
          <a:p>
            <a:pPr marL="0" indent="0">
              <a:buNone/>
              <a:defRPr/>
            </a:pPr>
            <a:r>
              <a:rPr lang="zh-CN" altLang="zh-CN" sz="1200" b="1" dirty="0">
                <a:latin typeface="微软雅黑" panose="020B0503020204020204" pitchFamily="34" charset="-122"/>
                <a:ea typeface="微软雅黑" panose="020B0503020204020204" pitchFamily="34" charset="-122"/>
              </a:rPr>
              <a:t>（4）剩余风险——是指采取风险控制措施后仍然存在的、可以接受的风险。</a:t>
            </a:r>
          </a:p>
          <a:p>
            <a:pPr>
              <a:defRPr/>
            </a:pPr>
            <a:r>
              <a:rPr lang="zh-CN" altLang="zh-CN" sz="1200" b="1" dirty="0">
                <a:latin typeface="微软雅黑" panose="020B0503020204020204" pitchFamily="34" charset="-122"/>
                <a:ea typeface="微软雅黑" panose="020B0503020204020204" pitchFamily="34" charset="-122"/>
              </a:rPr>
              <a:t>安全的相对性决定了任何危险源所伴随的风险不可能等于零，因为企业采取的风险控制措施是基于目前能力和水平的，同时也会受到企业技术水平、财力水平及人员素质水平的制约。</a:t>
            </a:r>
          </a:p>
          <a:p>
            <a:endParaRPr lang="zh-CN" altLang="en-US" dirty="0"/>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2101639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页脚占位符 3"/>
          <p:cNvSpPr>
            <a:spLocks noGrp="1"/>
          </p:cNvSpPr>
          <p:nvPr>
            <p:ph type="ft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A6837353-30EB-4A48-80EB-173D804AEFBD}"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 name="Picture 2" descr="https://gimg2.baidu.com/image_search/src=http%3A%2F%2Fwww.nxlgg.com%2FPublic%2FUploadPic%2Fimage%2F20190527%2F1558919255221290.jpg&amp;refer=http%3A%2F%2Fwww.nxlgg.com&amp;app=2002&amp;size=f9999,10000&amp;q=a80&amp;n=0&amp;g=0n&amp;fmt=auto?sec=1672810988&amp;t=ea7d7dbfae712f68244f21e176a3de8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67474" y="152421"/>
            <a:ext cx="1053012" cy="9775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lIns="121917" tIns="60958" rIns="121917" bIns="60958"/>
          <a:lstStyle/>
          <a:p>
            <a:fld id="{754BEBE2-D78A-4214-9A0B-885A7AB45745}" type="datetime1">
              <a:rPr lang="zh-CN" altLang="en-US" smtClean="0"/>
              <a:t>2025/4/18</a:t>
            </a:fld>
            <a:endParaRPr lang="zh-CN" altLang="en-US"/>
          </a:p>
        </p:txBody>
      </p:sp>
      <p:pic>
        <p:nvPicPr>
          <p:cNvPr id="4" name="Picture 2" descr="https://gimg2.baidu.com/image_search/src=http%3A%2F%2Fwww.nxlgg.com%2FPublic%2FUploadPic%2Fimage%2F20190527%2F1558919255221290.jpg&amp;refer=http%3A%2F%2Fwww.nxlgg.com&amp;app=2002&amp;size=f9999,10000&amp;q=a80&amp;n=0&amp;g=0n&amp;fmt=auto?sec=1672810988&amp;t=ea7d7dbfae712f68244f21e176a3de8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67474" y="152421"/>
            <a:ext cx="1053012" cy="9775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623ADD9D-1E22-4991-B574-E79C808DF866}" type="datetime1">
              <a:rPr lang="zh-CN" altLang="en-US" smtClean="0"/>
              <a:t>2025/4/18</a:t>
            </a:fld>
            <a:endParaRPr lang="zh-CN" altLang="en-US"/>
          </a:p>
        </p:txBody>
      </p:sp>
      <p:pic>
        <p:nvPicPr>
          <p:cNvPr id="4" name="Picture 2" descr="https://gimg2.baidu.com/image_search/src=http%3A%2F%2Fwww.nxlgg.com%2FPublic%2FUploadPic%2Fimage%2F20190527%2F1558919255221290.jpg&amp;refer=http%3A%2F%2Fwww.nxlgg.com&amp;app=2002&amp;size=f9999,10000&amp;q=a80&amp;n=0&amp;g=0n&amp;fmt=auto?sec=1672810988&amp;t=ea7d7dbfae712f68244f21e176a3de8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67474" y="152421"/>
            <a:ext cx="1053012" cy="9775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FC50433B-193E-4732-985D-776D014078F9}" type="datetime1">
              <a:rPr lang="zh-CN" altLang="en-US" smtClean="0"/>
              <a:t>2025/4/18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32276525-C072-4427-A136-D57DF6CB7C4E}" type="slidenum">
              <a:rPr lang="zh-CN" altLang="en-US" smtClean="0"/>
              <a:t>‹#›</a:t>
            </a:fld>
            <a:endParaRPr lang="zh-CN" altLang="en-US"/>
          </a:p>
        </p:txBody>
      </p:sp>
      <p:pic>
        <p:nvPicPr>
          <p:cNvPr id="7" name="Picture 2" descr="https://gimg2.baidu.com/image_search/src=http%3A%2F%2Fwww.nxlgg.com%2FPublic%2FUploadPic%2Fimage%2F20190527%2F1558919255221290.jpg&amp;refer=http%3A%2F%2Fwww.nxlgg.com&amp;app=2002&amp;size=f9999,10000&amp;q=a80&amp;n=0&amp;g=0n&amp;fmt=auto?sec=1672810988&amp;t=ea7d7dbfae712f68244f21e176a3de8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67474" y="152421"/>
            <a:ext cx="1053012" cy="9775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4.png"/><Relationship Id="rId5" Type="http://schemas.openxmlformats.org/officeDocument/2006/relationships/tags" Target="../tags/tag6.xml"/><Relationship Id="rId10" Type="http://schemas.openxmlformats.org/officeDocument/2006/relationships/notesSlide" Target="../notesSlides/notesSlide2.xml"/><Relationship Id="rId4" Type="http://schemas.openxmlformats.org/officeDocument/2006/relationships/tags" Target="../tags/tag5.xml"/><Relationship Id="rId9"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44.jpeg"/></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接连接符 11"/>
          <p:cNvCxnSpPr/>
          <p:nvPr/>
        </p:nvCxnSpPr>
        <p:spPr>
          <a:xfrm>
            <a:off x="0" y="5098720"/>
            <a:ext cx="12192000" cy="0"/>
          </a:xfrm>
          <a:prstGeom prst="line">
            <a:avLst/>
          </a:prstGeom>
          <a:ln w="12700">
            <a:solidFill>
              <a:schemeClr val="bg1">
                <a:lumMod val="85000"/>
              </a:schemeClr>
            </a:solidFill>
          </a:ln>
          <a:effectLst>
            <a:outerShdw blurRad="6350" dist="254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文本框 19"/>
          <p:cNvSpPr txBox="1"/>
          <p:nvPr/>
        </p:nvSpPr>
        <p:spPr>
          <a:xfrm>
            <a:off x="4409206" y="2513176"/>
            <a:ext cx="7312100" cy="743986"/>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3200" b="1" dirty="0" smtClean="0">
                <a:solidFill>
                  <a:srgbClr val="0070C0"/>
                </a:solidFill>
                <a:latin typeface="微软雅黑" panose="020B0503020204020204" pitchFamily="34" charset="-122"/>
                <a:ea typeface="微软雅黑" panose="020B0503020204020204" pitchFamily="34" charset="-122"/>
                <a:sym typeface="+mn-ea"/>
              </a:rPr>
              <a:t>燃气事故零死亡目标</a:t>
            </a:r>
            <a:endParaRPr lang="en-US" altLang="zh-CN" sz="3200" b="1" dirty="0" smtClean="0">
              <a:solidFill>
                <a:srgbClr val="0070C0"/>
              </a:solidFill>
              <a:latin typeface="微软雅黑" panose="020B0503020204020204" pitchFamily="34" charset="-122"/>
              <a:ea typeface="微软雅黑" panose="020B0503020204020204" pitchFamily="34" charset="-122"/>
              <a:sym typeface="+mn-ea"/>
            </a:endParaRPr>
          </a:p>
        </p:txBody>
      </p:sp>
      <p:cxnSp>
        <p:nvCxnSpPr>
          <p:cNvPr id="37" name="直接连接符 36"/>
          <p:cNvCxnSpPr/>
          <p:nvPr/>
        </p:nvCxnSpPr>
        <p:spPr>
          <a:xfrm>
            <a:off x="4046900" y="2338353"/>
            <a:ext cx="0" cy="1967503"/>
          </a:xfrm>
          <a:prstGeom prst="line">
            <a:avLst/>
          </a:prstGeom>
          <a:ln w="19050">
            <a:solidFill>
              <a:srgbClr val="000099"/>
            </a:solidFill>
          </a:ln>
          <a:effectLst>
            <a:outerShdw blurRad="6350" dist="254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698580" y="2593978"/>
            <a:ext cx="2589530" cy="1052660"/>
          </a:xfrm>
          <a:prstGeom prst="rect">
            <a:avLst/>
          </a:prstGeom>
          <a:noFill/>
        </p:spPr>
        <p:txBody>
          <a:bodyPr wrap="square" rtlCol="0">
            <a:spAutoFit/>
          </a:bodyPr>
          <a:lstStyle/>
          <a:p>
            <a:pPr algn="dist">
              <a:lnSpc>
                <a:spcPct val="150000"/>
              </a:lnSpc>
            </a:pPr>
            <a:r>
              <a:rPr lang="zh-CN" altLang="en-US" sz="2400" b="1" dirty="0">
                <a:solidFill>
                  <a:schemeClr val="tx1"/>
                </a:solidFill>
                <a:latin typeface="微软雅黑" panose="020B0503020204020204" pitchFamily="34" charset="-122"/>
                <a:ea typeface="微软雅黑" panose="020B0503020204020204" pitchFamily="34" charset="-122"/>
              </a:rPr>
              <a:t>汇报人：马长</a:t>
            </a:r>
            <a:r>
              <a:rPr lang="zh-CN" altLang="en-US" sz="2400" b="1" dirty="0" smtClean="0">
                <a:solidFill>
                  <a:schemeClr val="tx1"/>
                </a:solidFill>
                <a:latin typeface="微软雅黑" panose="020B0503020204020204" pitchFamily="34" charset="-122"/>
                <a:ea typeface="微软雅黑" panose="020B0503020204020204" pitchFamily="34" charset="-122"/>
              </a:rPr>
              <a:t>城</a:t>
            </a:r>
            <a:endParaRPr lang="en-US" altLang="zh-CN" sz="2400" b="1" dirty="0" smtClean="0">
              <a:solidFill>
                <a:schemeClr val="tx1"/>
              </a:solidFill>
              <a:latin typeface="微软雅黑" panose="020B0503020204020204" pitchFamily="34" charset="-122"/>
              <a:ea typeface="微软雅黑" panose="020B0503020204020204" pitchFamily="34" charset="-122"/>
            </a:endParaRPr>
          </a:p>
          <a:p>
            <a:pPr algn="dist">
              <a:lnSpc>
                <a:spcPct val="150000"/>
              </a:lnSpc>
            </a:pPr>
            <a:r>
              <a:rPr lang="en-US" altLang="zh-CN" sz="2000" b="1" dirty="0" smtClean="0">
                <a:latin typeface="Times New Roman" panose="02020603050405020304" pitchFamily="18" charset="0"/>
                <a:ea typeface="微软雅黑" panose="020B0503020204020204" pitchFamily="34" charset="-122"/>
                <a:cs typeface="Times New Roman" panose="02020603050405020304" pitchFamily="18" charset="0"/>
                <a:sym typeface="+mn-ea"/>
              </a:rPr>
              <a:t>13801222055</a:t>
            </a:r>
            <a:endPar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9" name="矩形 18"/>
          <p:cNvSpPr/>
          <p:nvPr/>
        </p:nvSpPr>
        <p:spPr>
          <a:xfrm>
            <a:off x="847811" y="4020697"/>
            <a:ext cx="1855470" cy="368300"/>
          </a:xfrm>
          <a:prstGeom prst="rect">
            <a:avLst/>
          </a:prstGeom>
        </p:spPr>
        <p:txBody>
          <a:bodyPr wrap="none">
            <a:spAutoFit/>
          </a:bodyPr>
          <a:lstStyle/>
          <a:p>
            <a:pPr algn="ctr"/>
            <a:r>
              <a:rPr lang="en-US" altLang="zh-CN" b="1" dirty="0">
                <a:solidFill>
                  <a:schemeClr val="accent5"/>
                </a:solidFill>
                <a:latin typeface="微软雅黑" panose="020B0503020204020204" pitchFamily="34" charset="-122"/>
                <a:ea typeface="微软雅黑" panose="020B0503020204020204" pitchFamily="34" charset="-122"/>
              </a:rPr>
              <a:t>2025</a:t>
            </a:r>
            <a:r>
              <a:rPr lang="zh-CN" altLang="en-US" b="1" dirty="0">
                <a:solidFill>
                  <a:schemeClr val="accent5"/>
                </a:solidFill>
                <a:latin typeface="微软雅黑" panose="020B0503020204020204" pitchFamily="34" charset="-122"/>
                <a:ea typeface="微软雅黑" panose="020B0503020204020204" pitchFamily="34" charset="-122"/>
              </a:rPr>
              <a:t>年</a:t>
            </a:r>
            <a:r>
              <a:rPr lang="en-US" altLang="zh-CN" b="1" dirty="0">
                <a:solidFill>
                  <a:schemeClr val="accent5"/>
                </a:solidFill>
                <a:latin typeface="微软雅黑" panose="020B0503020204020204" pitchFamily="34" charset="-122"/>
                <a:ea typeface="微软雅黑" panose="020B0503020204020204" pitchFamily="34" charset="-122"/>
              </a:rPr>
              <a:t>4</a:t>
            </a:r>
            <a:r>
              <a:rPr lang="zh-CN" altLang="en-US" b="1" dirty="0">
                <a:solidFill>
                  <a:schemeClr val="accent5"/>
                </a:solidFill>
                <a:latin typeface="微软雅黑" panose="020B0503020204020204" pitchFamily="34" charset="-122"/>
                <a:ea typeface="微软雅黑" panose="020B0503020204020204" pitchFamily="34" charset="-122"/>
              </a:rPr>
              <a:t>月</a:t>
            </a:r>
            <a:r>
              <a:rPr lang="en-US" altLang="zh-CN" b="1" dirty="0">
                <a:solidFill>
                  <a:schemeClr val="accent5"/>
                </a:solidFill>
                <a:latin typeface="微软雅黑" panose="020B0503020204020204" pitchFamily="34" charset="-122"/>
                <a:ea typeface="微软雅黑" panose="020B0503020204020204" pitchFamily="34" charset="-122"/>
              </a:rPr>
              <a:t>18</a:t>
            </a:r>
            <a:r>
              <a:rPr lang="zh-CN" altLang="en-US" b="1" dirty="0">
                <a:solidFill>
                  <a:schemeClr val="accent5"/>
                </a:solidFill>
                <a:latin typeface="微软雅黑" panose="020B0503020204020204" pitchFamily="34" charset="-122"/>
                <a:ea typeface="微软雅黑" panose="020B0503020204020204" pitchFamily="34" charset="-122"/>
              </a:rPr>
              <a:t>日</a:t>
            </a:r>
          </a:p>
        </p:txBody>
      </p:sp>
      <p:pic>
        <p:nvPicPr>
          <p:cNvPr id="9" name="图片 8"/>
          <p:cNvPicPr>
            <a:picLocks noChangeAspect="1"/>
          </p:cNvPicPr>
          <p:nvPr/>
        </p:nvPicPr>
        <p:blipFill rotWithShape="1">
          <a:blip r:embed="rId3" cstate="print"/>
          <a:srcRect t="62878"/>
          <a:stretch>
            <a:fillRect/>
          </a:stretch>
        </p:blipFill>
        <p:spPr>
          <a:xfrm>
            <a:off x="0" y="4981060"/>
            <a:ext cx="12192000" cy="1155032"/>
          </a:xfrm>
          <a:prstGeom prst="rect">
            <a:avLst/>
          </a:prstGeom>
        </p:spPr>
      </p:pic>
      <p:sp>
        <p:nvSpPr>
          <p:cNvPr id="3" name="文本框 2"/>
          <p:cNvSpPr txBox="1"/>
          <p:nvPr/>
        </p:nvSpPr>
        <p:spPr>
          <a:xfrm>
            <a:off x="13042232" y="3465513"/>
            <a:ext cx="184731" cy="369332"/>
          </a:xfrm>
          <a:prstGeom prst="rect">
            <a:avLst/>
          </a:prstGeom>
          <a:noFill/>
        </p:spPr>
        <p:txBody>
          <a:bodyPr wrap="none" rtlCol="0">
            <a:spAutoFit/>
          </a:bodyPr>
          <a:lstStyle/>
          <a:p>
            <a:endParaRPr lang="zh-CN" altLang="en-US" dirty="0"/>
          </a:p>
        </p:txBody>
      </p:sp>
      <p:pic>
        <p:nvPicPr>
          <p:cNvPr id="14" name="图片 13"/>
          <p:cNvPicPr>
            <a:picLocks noChangeAspect="1"/>
          </p:cNvPicPr>
          <p:nvPr/>
        </p:nvPicPr>
        <p:blipFill rotWithShape="1">
          <a:blip r:embed="rId4" cstate="print"/>
          <a:srcRect t="36387" r="57961" b="35771"/>
          <a:stretch>
            <a:fillRect/>
          </a:stretch>
        </p:blipFill>
        <p:spPr>
          <a:xfrm>
            <a:off x="0" y="1263319"/>
            <a:ext cx="5125453" cy="866274"/>
          </a:xfrm>
          <a:prstGeom prst="rect">
            <a:avLst/>
          </a:prstGeom>
        </p:spPr>
      </p:pic>
      <p:pic>
        <p:nvPicPr>
          <p:cNvPr id="15" name="图片 14"/>
          <p:cNvPicPr>
            <a:picLocks noChangeAspect="1"/>
          </p:cNvPicPr>
          <p:nvPr/>
        </p:nvPicPr>
        <p:blipFill rotWithShape="1">
          <a:blip r:embed="rId4" cstate="print"/>
          <a:srcRect l="57137" t="36387" r="-65" b="35771"/>
          <a:stretch>
            <a:fillRect/>
          </a:stretch>
        </p:blipFill>
        <p:spPr>
          <a:xfrm>
            <a:off x="7026442" y="1270665"/>
            <a:ext cx="5173578" cy="866274"/>
          </a:xfrm>
          <a:prstGeom prst="rect">
            <a:avLst/>
          </a:prstGeom>
        </p:spPr>
      </p:pic>
      <p:sp>
        <p:nvSpPr>
          <p:cNvPr id="2" name="矩形 1"/>
          <p:cNvSpPr/>
          <p:nvPr/>
        </p:nvSpPr>
        <p:spPr>
          <a:xfrm>
            <a:off x="7402318" y="4131547"/>
            <a:ext cx="1325880" cy="368300"/>
          </a:xfrm>
          <a:prstGeom prst="rect">
            <a:avLst/>
          </a:prstGeom>
        </p:spPr>
        <p:txBody>
          <a:bodyPr wrap="none">
            <a:spAutoFit/>
          </a:bodyPr>
          <a:lstStyle/>
          <a:p>
            <a:pPr algn="ctr"/>
            <a:r>
              <a:rPr lang="zh-CN" altLang="en-US" b="1" dirty="0">
                <a:solidFill>
                  <a:schemeClr val="accent5"/>
                </a:solidFill>
                <a:latin typeface="微软雅黑" panose="020B0503020204020204" pitchFamily="34" charset="-122"/>
                <a:ea typeface="微软雅黑" panose="020B0503020204020204" pitchFamily="34" charset="-122"/>
              </a:rPr>
              <a:t>（哈尔滨）</a:t>
            </a:r>
          </a:p>
        </p:txBody>
      </p:sp>
    </p:spTree>
  </p:cSld>
  <p:clrMapOvr>
    <a:masterClrMapping/>
  </p:clrMapOvr>
  <mc:AlternateContent xmlns:mc="http://schemas.openxmlformats.org/markup-compatibility/2006" xmlns:p14="http://schemas.microsoft.com/office/powerpoint/2010/main">
    <mc:Choice Requires="p14">
      <p:transition p14:dur="0" advTm="16261"/>
    </mc:Choice>
    <mc:Fallback xmlns="">
      <p:transition advTm="1626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20395" y="635000"/>
            <a:ext cx="10464165" cy="1967230"/>
          </a:xfrm>
          <a:prstGeom prst="rect">
            <a:avLst/>
          </a:prstGeom>
        </p:spPr>
        <p:txBody>
          <a:bodyPr wrap="square" lIns="121917" tIns="60958" rIns="121917" bIns="60958">
            <a:spAutoFit/>
          </a:bodyPr>
          <a:lstStyle/>
          <a:p>
            <a:pPr>
              <a:lnSpc>
                <a:spcPct val="150000"/>
              </a:lnSpc>
            </a:pPr>
            <a:r>
              <a:rPr lang="en-US" altLang="zh-CN" sz="2000" b="1" dirty="0">
                <a:latin typeface="微软雅黑" panose="020B0503020204020204" pitchFamily="34" charset="-122"/>
                <a:ea typeface="微软雅黑" panose="020B0503020204020204" pitchFamily="34" charset="-122"/>
              </a:rPr>
              <a:t>3</a:t>
            </a:r>
            <a:r>
              <a:rPr lang="en-US" altLang="zh-CN" sz="2000" b="1" dirty="0" smtClean="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本质安全理论</a:t>
            </a:r>
          </a:p>
          <a:p>
            <a:pPr marL="285750" indent="-285750">
              <a:lnSpc>
                <a:spcPct val="150000"/>
              </a:lnSpc>
              <a:buFont typeface="Wingdings" panose="05000000000000000000" charset="0"/>
              <a:buChar char="l"/>
            </a:pPr>
            <a:r>
              <a:rPr lang="zh-CN" altLang="en-US" b="1" dirty="0">
                <a:latin typeface="微软雅黑" panose="020B0503020204020204" pitchFamily="34" charset="-122"/>
                <a:ea typeface="微软雅黑" panose="020B0503020204020204" pitchFamily="34" charset="-122"/>
              </a:rPr>
              <a:t>本质安</a:t>
            </a:r>
            <a:r>
              <a:rPr lang="zh-CN" altLang="en-US" b="1" dirty="0" smtClean="0">
                <a:latin typeface="微软雅黑" panose="020B0503020204020204" pitchFamily="34" charset="-122"/>
                <a:ea typeface="微软雅黑" panose="020B0503020204020204" pitchFamily="34" charset="-122"/>
              </a:rPr>
              <a:t>全</a:t>
            </a:r>
            <a:endParaRPr lang="en-US" altLang="zh-CN" b="1" dirty="0" smtClean="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ü"/>
            </a:pPr>
            <a:r>
              <a:rPr lang="zh-CN" altLang="en-US" sz="1400" dirty="0">
                <a:latin typeface="微软雅黑" panose="020B0503020204020204" pitchFamily="34" charset="-122"/>
                <a:ea typeface="微软雅黑" panose="020B0503020204020204" pitchFamily="34" charset="-122"/>
              </a:rPr>
              <a:t>指从根本上消除事故发生的可能性，从而达到预防事故发生的目的。通过设计等手段使生产设备或生产系统本身具有安全性，即使在误操作或发生故障的情况下也不会造成事故（</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职业安全卫生术语</a:t>
            </a:r>
            <a:r>
              <a:rPr lang="en-US" altLang="zh-CN" sz="1400" dirty="0">
                <a:latin typeface="微软雅黑" panose="020B0503020204020204" pitchFamily="34" charset="-122"/>
                <a:ea typeface="微软雅黑" panose="020B0503020204020204" pitchFamily="34" charset="-122"/>
              </a:rPr>
              <a:t>》GB/T 15236</a:t>
            </a:r>
            <a:r>
              <a:rPr lang="zh-CN" altLang="en-US" sz="1400" dirty="0">
                <a:latin typeface="微软雅黑" panose="020B0503020204020204" pitchFamily="34" charset="-122"/>
                <a:ea typeface="微软雅黑" panose="020B0503020204020204" pitchFamily="34" charset="-122"/>
              </a:rPr>
              <a:t>）</a:t>
            </a:r>
          </a:p>
          <a:p>
            <a:pPr marL="285750" indent="-285750">
              <a:lnSpc>
                <a:spcPct val="150000"/>
              </a:lnSpc>
              <a:buFont typeface="Wingdings" panose="05000000000000000000" charset="0"/>
              <a:buChar char="ü"/>
            </a:pPr>
            <a:r>
              <a:rPr lang="zh-CN" altLang="en-US" sz="1400" dirty="0">
                <a:latin typeface="微软雅黑" panose="020B0503020204020204" pitchFamily="34" charset="-122"/>
                <a:ea typeface="微软雅黑" panose="020B0503020204020204" pitchFamily="34" charset="-122"/>
              </a:rPr>
              <a:t>在燃气事故“零死亡” 中可以引申为即使发生人为误操作或者设备故障</a:t>
            </a: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，也能避免亡人事故发生的功能</a:t>
            </a:r>
          </a:p>
        </p:txBody>
      </p:sp>
      <p:sp>
        <p:nvSpPr>
          <p:cNvPr id="11" name="文本框 11"/>
          <p:cNvSpPr txBox="1"/>
          <p:nvPr/>
        </p:nvSpPr>
        <p:spPr>
          <a:xfrm>
            <a:off x="502919" y="293958"/>
            <a:ext cx="9228222" cy="460375"/>
          </a:xfrm>
          <a:prstGeom prst="rect">
            <a:avLst/>
          </a:prstGeom>
          <a:noFill/>
        </p:spPr>
        <p:txBody>
          <a:bodyPr wrap="square" rtlCol="0">
            <a:spAutoFit/>
          </a:bodyPr>
          <a:lstStyle/>
          <a:p>
            <a:r>
              <a:rPr lang="zh-CN" altLang="en-US" sz="2400" b="1" dirty="0" smtClean="0">
                <a:solidFill>
                  <a:srgbClr val="0070C0"/>
                </a:solidFill>
                <a:latin typeface="微软雅黑" panose="020B0503020204020204" pitchFamily="34" charset="-122"/>
                <a:ea typeface="微软雅黑" panose="020B0503020204020204" pitchFamily="34" charset="-122"/>
                <a:sym typeface="+mn-ea"/>
              </a:rPr>
              <a:t>一、安全理论在城镇燃气中的应用</a:t>
            </a:r>
            <a:endParaRPr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graphicFrame>
        <p:nvGraphicFramePr>
          <p:cNvPr id="19" name="图示 18"/>
          <p:cNvGraphicFramePr/>
          <p:nvPr/>
        </p:nvGraphicFramePr>
        <p:xfrm>
          <a:off x="6181529" y="1186693"/>
          <a:ext cx="5344746" cy="44664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文本框 19"/>
          <p:cNvSpPr txBox="1"/>
          <p:nvPr/>
        </p:nvSpPr>
        <p:spPr>
          <a:xfrm>
            <a:off x="7880007" y="2667759"/>
            <a:ext cx="1978269" cy="36933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安全措施等级</a:t>
            </a:r>
          </a:p>
        </p:txBody>
      </p:sp>
      <p:sp>
        <p:nvSpPr>
          <p:cNvPr id="21" name="文本框 20"/>
          <p:cNvSpPr txBox="1"/>
          <p:nvPr/>
        </p:nvSpPr>
        <p:spPr>
          <a:xfrm>
            <a:off x="6283713" y="4004450"/>
            <a:ext cx="1037493" cy="987504"/>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lnSpc>
                <a:spcPct val="200000"/>
              </a:lnSpc>
            </a:pPr>
            <a:endParaRPr lang="en-US" altLang="zh-CN" sz="1200" b="1" dirty="0">
              <a:solidFill>
                <a:schemeClr val="bg1"/>
              </a:solidFill>
              <a:latin typeface="微软雅黑" panose="020B0503020204020204" pitchFamily="34" charset="-122"/>
              <a:ea typeface="微软雅黑" panose="020B0503020204020204" pitchFamily="34" charset="-122"/>
            </a:endParaRPr>
          </a:p>
          <a:p>
            <a:pPr algn="ctr"/>
            <a:r>
              <a:rPr lang="zh-CN" altLang="en-US" sz="1400" b="1" dirty="0">
                <a:solidFill>
                  <a:schemeClr val="bg1"/>
                </a:solidFill>
                <a:latin typeface="微软雅黑" panose="020B0503020204020204" pitchFamily="34" charset="-122"/>
                <a:ea typeface="微软雅黑" panose="020B0503020204020204" pitchFamily="34" charset="-122"/>
              </a:rPr>
              <a:t>本质安全</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7584666" y="4004450"/>
            <a:ext cx="1037493" cy="1063258"/>
          </a:xfrm>
          <a:prstGeom prst="roundRect">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lnSpc>
                <a:spcPct val="150000"/>
              </a:lnSpc>
            </a:pPr>
            <a:endParaRPr lang="en-US" altLang="zh-CN" sz="12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400" b="1" dirty="0">
                <a:solidFill>
                  <a:schemeClr val="bg1"/>
                </a:solidFill>
                <a:latin typeface="微软雅黑" panose="020B0503020204020204" pitchFamily="34" charset="-122"/>
                <a:ea typeface="微软雅黑" panose="020B0503020204020204" pitchFamily="34" charset="-122"/>
              </a:rPr>
              <a:t>安全防护</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150000"/>
              </a:lnSpc>
            </a:pP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8902031" y="4004450"/>
            <a:ext cx="1037493" cy="1046381"/>
          </a:xfrm>
          <a:prstGeom prst="roundRect">
            <a:avLst/>
          </a:prstGeom>
          <a:solidFill>
            <a:srgbClr val="AF52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lnSpc>
                <a:spcPct val="200000"/>
              </a:lnSpc>
            </a:pPr>
            <a:r>
              <a:rPr lang="zh-CN" altLang="en-US" sz="1400" b="1" dirty="0">
                <a:solidFill>
                  <a:schemeClr val="bg1"/>
                </a:solidFill>
                <a:latin typeface="微软雅黑" panose="020B0503020204020204" pitchFamily="34" charset="-122"/>
                <a:ea typeface="微软雅黑" panose="020B0503020204020204" pitchFamily="34" charset="-122"/>
              </a:rPr>
              <a:t>检测报警</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200000"/>
              </a:lnSpc>
            </a:pPr>
            <a:r>
              <a:rPr lang="zh-CN" altLang="en-US" sz="1400" b="1" dirty="0">
                <a:solidFill>
                  <a:schemeClr val="bg1"/>
                </a:solidFill>
                <a:latin typeface="微软雅黑" panose="020B0503020204020204" pitchFamily="34" charset="-122"/>
                <a:ea typeface="微软雅黑" panose="020B0503020204020204" pitchFamily="34" charset="-122"/>
              </a:rPr>
              <a:t>警示标志</a:t>
            </a:r>
          </a:p>
        </p:txBody>
      </p:sp>
      <p:sp>
        <p:nvSpPr>
          <p:cNvPr id="24" name="文本框 23"/>
          <p:cNvSpPr txBox="1"/>
          <p:nvPr/>
        </p:nvSpPr>
        <p:spPr>
          <a:xfrm>
            <a:off x="10130685" y="4004450"/>
            <a:ext cx="1152776" cy="1021556"/>
          </a:xfrm>
          <a:prstGeom prst="roundRect">
            <a:avLst/>
          </a:prstGeom>
          <a:solidFill>
            <a:srgbClr val="B435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lnSpc>
                <a:spcPct val="150000"/>
              </a:lnSpc>
            </a:pPr>
            <a:r>
              <a:rPr lang="zh-CN" altLang="en-US" sz="1200" b="1" dirty="0">
                <a:solidFill>
                  <a:schemeClr val="bg1"/>
                </a:solidFill>
                <a:latin typeface="微软雅黑" panose="020B0503020204020204" pitchFamily="34" charset="-122"/>
                <a:ea typeface="微软雅黑" panose="020B0503020204020204" pitchFamily="34" charset="-122"/>
              </a:rPr>
              <a:t>安全教育</a:t>
            </a:r>
            <a:endParaRPr lang="en-US" altLang="zh-CN" sz="12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200" b="1" dirty="0">
                <a:solidFill>
                  <a:schemeClr val="bg1"/>
                </a:solidFill>
                <a:latin typeface="微软雅黑" panose="020B0503020204020204" pitchFamily="34" charset="-122"/>
                <a:ea typeface="微软雅黑" panose="020B0503020204020204" pitchFamily="34" charset="-122"/>
              </a:rPr>
              <a:t>操作规程</a:t>
            </a:r>
            <a:endParaRPr lang="en-US" altLang="zh-CN" sz="12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200" b="1" dirty="0">
                <a:solidFill>
                  <a:schemeClr val="bg1"/>
                </a:solidFill>
                <a:latin typeface="微软雅黑" panose="020B0503020204020204" pitchFamily="34" charset="-122"/>
                <a:ea typeface="微软雅黑" panose="020B0503020204020204" pitchFamily="34" charset="-122"/>
              </a:rPr>
              <a:t>个体防护</a:t>
            </a:r>
          </a:p>
        </p:txBody>
      </p:sp>
      <p:sp>
        <p:nvSpPr>
          <p:cNvPr id="5" name="矩形 4"/>
          <p:cNvSpPr/>
          <p:nvPr/>
        </p:nvSpPr>
        <p:spPr>
          <a:xfrm>
            <a:off x="930441" y="5607447"/>
            <a:ext cx="10595812" cy="700576"/>
          </a:xfrm>
          <a:prstGeom prst="rect">
            <a:avLst/>
          </a:prstGeom>
        </p:spPr>
        <p:txBody>
          <a:bodyPr wrap="square">
            <a:spAutoFit/>
          </a:bodyPr>
          <a:lstStyle/>
          <a:p>
            <a:pPr>
              <a:lnSpc>
                <a:spcPct val="150000"/>
              </a:lnSpc>
            </a:pPr>
            <a:r>
              <a:rPr lang="zh-CN" altLang="en-US" sz="1400" b="1" dirty="0">
                <a:latin typeface="微软雅黑" panose="020B0503020204020204" pitchFamily="34" charset="-122"/>
                <a:ea typeface="微软雅黑" panose="020B0503020204020204" pitchFamily="34" charset="-122"/>
              </a:rPr>
              <a:t>预防原理：</a:t>
            </a:r>
            <a:r>
              <a:rPr lang="zh-CN" altLang="en-US" sz="1400" dirty="0">
                <a:latin typeface="微软雅黑" panose="020B0503020204020204" pitchFamily="34" charset="-122"/>
                <a:ea typeface="微软雅黑" panose="020B0503020204020204" pitchFamily="34" charset="-122"/>
              </a:rPr>
              <a:t>安全管理应当以预防为主，即通过有效的管理和技术手段，减少和防止人的不安全行为和物的不安全状态出现，从而使事故发生的概率降到最</a:t>
            </a:r>
            <a:r>
              <a:rPr lang="zh-CN" altLang="en-US" sz="1400" dirty="0" smtClean="0">
                <a:latin typeface="微软雅黑" panose="020B0503020204020204" pitchFamily="34" charset="-122"/>
                <a:ea typeface="微软雅黑" panose="020B0503020204020204" pitchFamily="34" charset="-122"/>
              </a:rPr>
              <a:t>低</a:t>
            </a:r>
            <a:endParaRPr lang="en-US" altLang="zh-CN" sz="1400" dirty="0">
              <a:latin typeface="微软雅黑" panose="020B0503020204020204" pitchFamily="34" charset="-122"/>
              <a:ea typeface="微软雅黑" panose="020B0503020204020204" pitchFamily="34" charset="-122"/>
            </a:endParaRPr>
          </a:p>
        </p:txBody>
      </p:sp>
      <p:sp>
        <p:nvSpPr>
          <p:cNvPr id="4" name="矩形 3"/>
          <p:cNvSpPr/>
          <p:nvPr/>
        </p:nvSpPr>
        <p:spPr>
          <a:xfrm>
            <a:off x="1430217" y="6363458"/>
            <a:ext cx="9331568" cy="415498"/>
          </a:xfrm>
          <a:prstGeom prst="rect">
            <a:avLst/>
          </a:prstGeom>
          <a:ln w="19050">
            <a:solidFill>
              <a:srgbClr val="000099"/>
            </a:solidFill>
          </a:ln>
        </p:spPr>
        <p:txBody>
          <a:bodyPr wrap="square">
            <a:spAutoFit/>
          </a:bodyPr>
          <a:lstStyle/>
          <a:p>
            <a:pPr>
              <a:lnSpc>
                <a:spcPct val="150000"/>
              </a:lnSpc>
            </a:pPr>
            <a:r>
              <a:rPr lang="zh-CN" altLang="en-US" sz="1400" b="1" dirty="0">
                <a:solidFill>
                  <a:srgbClr val="FF0000"/>
                </a:solidFill>
                <a:latin typeface="微软雅黑" panose="020B0503020204020204" pitchFamily="34" charset="-122"/>
                <a:ea typeface="微软雅黑" panose="020B0503020204020204" pitchFamily="34" charset="-122"/>
              </a:rPr>
              <a:t>本质安</a:t>
            </a:r>
            <a:r>
              <a:rPr lang="zh-CN" altLang="en-US" sz="1400" b="1" dirty="0" smtClean="0">
                <a:solidFill>
                  <a:srgbClr val="FF0000"/>
                </a:solidFill>
                <a:latin typeface="微软雅黑" panose="020B0503020204020204" pitchFamily="34" charset="-122"/>
                <a:ea typeface="微软雅黑" panose="020B0503020204020204" pitchFamily="34" charset="-122"/>
              </a:rPr>
              <a:t>全狭义来讲是指设备或系统本身是安全的，广义来讲是设备或系统在采取一定的技</a:t>
            </a:r>
            <a:r>
              <a:rPr lang="zh-CN" altLang="en-US" sz="1400" b="1" dirty="0" smtClean="0">
                <a:solidFill>
                  <a:srgbClr val="FF0000"/>
                </a:solidFill>
                <a:latin typeface="微软雅黑" panose="020B0503020204020204" pitchFamily="34" charset="-122"/>
                <a:ea typeface="微软雅黑" panose="020B0503020204020204" pitchFamily="34" charset="-122"/>
              </a:rPr>
              <a:t>术措</a:t>
            </a:r>
            <a:r>
              <a:rPr lang="zh-CN" altLang="en-US" sz="1400" b="1" dirty="0" smtClean="0">
                <a:solidFill>
                  <a:srgbClr val="FF0000"/>
                </a:solidFill>
                <a:latin typeface="微软雅黑" panose="020B0503020204020204" pitchFamily="34" charset="-122"/>
                <a:ea typeface="微软雅黑" panose="020B0503020204020204" pitchFamily="34" charset="-122"/>
              </a:rPr>
              <a:t>施条件下是安全的</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
        <p:nvSpPr>
          <p:cNvPr id="6" name="矩形 5"/>
          <p:cNvSpPr/>
          <p:nvPr/>
        </p:nvSpPr>
        <p:spPr>
          <a:xfrm>
            <a:off x="629285" y="2515235"/>
            <a:ext cx="5392420" cy="3046988"/>
          </a:xfrm>
          <a:prstGeom prst="rect">
            <a:avLst/>
          </a:prstGeom>
        </p:spPr>
        <p:txBody>
          <a:bodyPr wrap="square">
            <a:spAutoFit/>
          </a:bodyPr>
          <a:lstStyle/>
          <a:p>
            <a:pPr marL="285750" indent="-285750">
              <a:lnSpc>
                <a:spcPct val="150000"/>
              </a:lnSpc>
              <a:buFont typeface="Wingdings" panose="05000000000000000000" charset="0"/>
              <a:buChar char="l"/>
            </a:pPr>
            <a:r>
              <a:rPr lang="zh-CN" altLang="en-US" sz="1600" b="1" dirty="0">
                <a:latin typeface="微软雅黑" panose="020B0503020204020204" pitchFamily="34" charset="-122"/>
                <a:ea typeface="微软雅黑" panose="020B0503020204020204" pitchFamily="34" charset="-122"/>
              </a:rPr>
              <a:t>降低风险的措施应遵循以下原则</a:t>
            </a:r>
            <a:endParaRPr lang="en-US" altLang="zh-CN" sz="1600" b="1"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sz="1400" dirty="0">
                <a:latin typeface="微软雅黑" panose="020B0503020204020204" pitchFamily="34" charset="-122"/>
                <a:ea typeface="微软雅黑" panose="020B0503020204020204" pitchFamily="34" charset="-122"/>
              </a:rPr>
              <a:t>安全措施是为了达到保障人民生命财产安全、维护社会公共秩序稳定、防范生产安全事故发生等目的而采取的举措与行动</a:t>
            </a:r>
            <a:endParaRPr lang="en-US" altLang="zh-CN"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sz="1400" dirty="0">
                <a:latin typeface="微软雅黑" panose="020B0503020204020204" pitchFamily="34" charset="-122"/>
                <a:ea typeface="微软雅黑" panose="020B0503020204020204" pitchFamily="34" charset="-122"/>
              </a:rPr>
              <a:t>基于安全预防与本质安全，安全措施可以分为直接安全技术措施、间接安全技术措施、指示性安全技术措施和管理安全措</a:t>
            </a:r>
            <a:r>
              <a:rPr lang="zh-CN" altLang="en-US" sz="1400" dirty="0" smtClean="0">
                <a:latin typeface="微软雅黑" panose="020B0503020204020204" pitchFamily="34" charset="-122"/>
                <a:ea typeface="微软雅黑" panose="020B0503020204020204" pitchFamily="34" charset="-122"/>
              </a:rPr>
              <a:t>施</a:t>
            </a:r>
            <a:endParaRPr lang="en-US" altLang="zh-CN" sz="1400" dirty="0" smtClean="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sz="1400" dirty="0">
                <a:latin typeface="微软雅黑" panose="020B0503020204020204" pitchFamily="34" charset="-122"/>
                <a:ea typeface="微软雅黑" panose="020B0503020204020204" pitchFamily="34" charset="-122"/>
              </a:rPr>
              <a:t>直接安全技术措施是指提升燃气管道、设备、设施性能的本质安全措</a:t>
            </a:r>
            <a:r>
              <a:rPr lang="zh-CN" altLang="en-US" sz="1400" dirty="0" smtClean="0">
                <a:latin typeface="微软雅黑" panose="020B0503020204020204" pitchFamily="34" charset="-122"/>
                <a:ea typeface="微软雅黑" panose="020B0503020204020204" pitchFamily="34" charset="-122"/>
              </a:rPr>
              <a:t>施</a:t>
            </a:r>
            <a:endParaRPr lang="en-US" altLang="zh-CN" sz="1400" dirty="0" smtClean="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sz="1400" b="1" dirty="0" smtClean="0">
                <a:latin typeface="微软雅黑" panose="020B0503020204020204" pitchFamily="34" charset="-122"/>
                <a:ea typeface="微软雅黑" panose="020B0503020204020204" pitchFamily="34" charset="-122"/>
              </a:rPr>
              <a:t>安</a:t>
            </a:r>
            <a:r>
              <a:rPr lang="zh-CN" altLang="en-US" sz="1400" b="1" dirty="0">
                <a:latin typeface="微软雅黑" panose="020B0503020204020204" pitchFamily="34" charset="-122"/>
                <a:ea typeface="微软雅黑" panose="020B0503020204020204" pitchFamily="34" charset="-122"/>
              </a:rPr>
              <a:t>全设计原</a:t>
            </a:r>
            <a:r>
              <a:rPr lang="zh-CN" altLang="en-US" sz="1400" b="1" dirty="0" smtClean="0">
                <a:latin typeface="微软雅黑" panose="020B0503020204020204" pitchFamily="34" charset="-122"/>
                <a:ea typeface="微软雅黑" panose="020B0503020204020204" pitchFamily="34" charset="-122"/>
              </a:rPr>
              <a:t>则之一</a:t>
            </a:r>
            <a:r>
              <a:rPr lang="en-US" altLang="zh-CN" sz="1400" b="1" dirty="0" smtClean="0">
                <a:latin typeface="微软雅黑" panose="020B0503020204020204" pitchFamily="34" charset="-122"/>
                <a:ea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rPr>
              <a:t>故障或错误导向安</a:t>
            </a:r>
            <a:r>
              <a:rPr lang="zh-CN" altLang="en-US" sz="1400" b="1" dirty="0" smtClean="0">
                <a:latin typeface="微软雅黑" panose="020B0503020204020204" pitchFamily="34" charset="-122"/>
                <a:ea typeface="微软雅黑" panose="020B0503020204020204" pitchFamily="34" charset="-122"/>
              </a:rPr>
              <a:t>全</a:t>
            </a:r>
            <a:endParaRPr lang="en-US" altLang="zh-CN"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endParaRPr lang="en-US" altLang="zh-CN" sz="1400" dirty="0">
              <a:latin typeface="微软雅黑" panose="020B0503020204020204" pitchFamily="34" charset="-122"/>
              <a:ea typeface="微软雅黑" panose="020B0503020204020204" pitchFamily="34" charset="-122"/>
            </a:endParaRPr>
          </a:p>
        </p:txBody>
      </p:sp>
      <p:sp>
        <p:nvSpPr>
          <p:cNvPr id="3" name="矩形 2"/>
          <p:cNvSpPr/>
          <p:nvPr/>
        </p:nvSpPr>
        <p:spPr>
          <a:xfrm>
            <a:off x="646444" y="5198069"/>
            <a:ext cx="7764026" cy="415498"/>
          </a:xfrm>
          <a:prstGeom prst="rect">
            <a:avLst/>
          </a:prstGeom>
        </p:spPr>
        <p:txBody>
          <a:bodyPr wrap="square">
            <a:spAutoFit/>
          </a:bodyPr>
          <a:lstStyle/>
          <a:p>
            <a:pPr marL="285750" indent="-285750">
              <a:lnSpc>
                <a:spcPct val="150000"/>
              </a:lnSpc>
              <a:buFont typeface="Wingdings" panose="05000000000000000000" pitchFamily="2" charset="2"/>
              <a:buChar char="ü"/>
            </a:pPr>
            <a:r>
              <a:rPr lang="zh-CN" altLang="en-US" sz="1400" dirty="0">
                <a:latin typeface="微软雅黑" panose="020B0503020204020204" pitchFamily="34" charset="-122"/>
                <a:ea typeface="微软雅黑" panose="020B0503020204020204" pitchFamily="34" charset="-122"/>
              </a:rPr>
              <a:t>间接安全措施</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安全防</a:t>
            </a:r>
            <a:r>
              <a:rPr lang="zh-CN" altLang="en-US" sz="1400" dirty="0" smtClean="0">
                <a:latin typeface="微软雅黑" panose="020B0503020204020204" pitchFamily="34" charset="-122"/>
                <a:ea typeface="微软雅黑" panose="020B0503020204020204" pitchFamily="34" charset="-122"/>
              </a:rPr>
              <a:t>护示例：安</a:t>
            </a:r>
            <a:r>
              <a:rPr lang="zh-CN" altLang="en-US" sz="1400" dirty="0">
                <a:latin typeface="微软雅黑" panose="020B0503020204020204" pitchFamily="34" charset="-122"/>
                <a:ea typeface="微软雅黑" panose="020B0503020204020204" pitchFamily="34" charset="-122"/>
              </a:rPr>
              <a:t>全放散，安全切断，报警联动切断</a:t>
            </a:r>
            <a:endParaRPr lang="en-US" altLang="zh-CN" sz="14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441959" y="303837"/>
            <a:ext cx="8197105" cy="460375"/>
          </a:xfrm>
          <a:prstGeom prst="rect">
            <a:avLst/>
          </a:prstGeom>
          <a:noFill/>
        </p:spPr>
        <p:txBody>
          <a:bodyPr wrap="square" rtlCol="0">
            <a:spAutoFit/>
          </a:bodyPr>
          <a:lstStyle/>
          <a:p>
            <a:r>
              <a:rPr lang="zh-CN" altLang="en-US" sz="2400" b="1" dirty="0" smtClean="0">
                <a:solidFill>
                  <a:srgbClr val="0070C0"/>
                </a:solidFill>
                <a:latin typeface="微软雅黑" panose="020B0503020204020204" pitchFamily="34" charset="-122"/>
                <a:ea typeface="微软雅黑" panose="020B0503020204020204" pitchFamily="34" charset="-122"/>
                <a:sym typeface="+mn-ea"/>
              </a:rPr>
              <a:t>一、安全理论在城镇燃气中的应用</a:t>
            </a:r>
            <a:endParaRPr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sp>
        <p:nvSpPr>
          <p:cNvPr id="4" name="矩形 3"/>
          <p:cNvSpPr/>
          <p:nvPr/>
        </p:nvSpPr>
        <p:spPr>
          <a:xfrm>
            <a:off x="549653" y="1580709"/>
            <a:ext cx="10619659" cy="1384995"/>
          </a:xfrm>
          <a:prstGeom prst="rect">
            <a:avLst/>
          </a:prstGeom>
        </p:spPr>
        <p:txBody>
          <a:bodyPr wrap="square">
            <a:spAutoFit/>
          </a:bodyPr>
          <a:lstStyle/>
          <a:p>
            <a:pPr indent="457200">
              <a:lnSpc>
                <a:spcPct val="150000"/>
              </a:lnSpc>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sym typeface="+mn-ea"/>
              </a:rPr>
              <a:t>燃气用户端安全</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mn-ea"/>
              </a:rPr>
              <a:t>以提升燃气本质安全为核心，即使在用户误操作或设备发生故障的情况下，也不会造成人员伤亡（包括人为故意）</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342900" indent="-342900">
              <a:lnSpc>
                <a:spcPct val="150000"/>
              </a:lnSpc>
              <a:buFont typeface="Wingdings" panose="05000000000000000000" pitchFamily="2" charset="2"/>
              <a:buChar char="ü"/>
            </a:pPr>
            <a:r>
              <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mn-ea"/>
              </a:rPr>
              <a:t>天然气用户端</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pic>
        <p:nvPicPr>
          <p:cNvPr id="9"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20845" y="4099509"/>
            <a:ext cx="1654921" cy="710247"/>
          </a:xfrm>
          <a:prstGeom prst="rect">
            <a:avLst/>
          </a:prstGeom>
          <a:noFill/>
          <a:ln w="9525">
            <a:noFill/>
            <a:miter lim="800000"/>
            <a:headEnd/>
            <a:tailEnd/>
          </a:ln>
        </p:spPr>
      </p:pic>
      <p:pic>
        <p:nvPicPr>
          <p:cNvPr id="10"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556736" y="3017419"/>
            <a:ext cx="1654921" cy="710247"/>
          </a:xfrm>
          <a:prstGeom prst="rect">
            <a:avLst/>
          </a:prstGeom>
          <a:noFill/>
          <a:ln w="9525">
            <a:noFill/>
            <a:miter lim="800000"/>
            <a:headEnd/>
            <a:tailEnd/>
          </a:ln>
        </p:spPr>
      </p:pic>
      <p:pic>
        <p:nvPicPr>
          <p:cNvPr id="1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559776" y="4088661"/>
            <a:ext cx="1654921" cy="710247"/>
          </a:xfrm>
          <a:prstGeom prst="rect">
            <a:avLst/>
          </a:prstGeom>
          <a:noFill/>
          <a:ln w="9525">
            <a:noFill/>
            <a:miter lim="800000"/>
            <a:headEnd/>
            <a:tailEnd/>
          </a:ln>
        </p:spPr>
      </p:pic>
      <p:sp>
        <p:nvSpPr>
          <p:cNvPr id="12" name="文本框 21"/>
          <p:cNvSpPr txBox="1"/>
          <p:nvPr/>
        </p:nvSpPr>
        <p:spPr bwMode="auto">
          <a:xfrm>
            <a:off x="1690093" y="3995539"/>
            <a:ext cx="488981" cy="46166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151"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rPr>
              <a:t>02</a:t>
            </a:r>
            <a:endParaRPr kumimoji="0" lang="zh-CN" altLang="en-US" sz="2400" b="1" i="0" u="none" strike="noStrike" kern="1200" cap="none" spc="-151"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nvGrpSpPr>
          <p:cNvPr id="2" name="组合 50"/>
          <p:cNvGrpSpPr/>
          <p:nvPr/>
        </p:nvGrpSpPr>
        <p:grpSpPr bwMode="auto">
          <a:xfrm>
            <a:off x="6717539" y="4003295"/>
            <a:ext cx="1415772" cy="805762"/>
            <a:chOff x="1358911" y="1275036"/>
            <a:chExt cx="1428517" cy="697439"/>
          </a:xfrm>
          <a:noFill/>
        </p:grpSpPr>
        <p:sp>
          <p:nvSpPr>
            <p:cNvPr id="20" name="文本框 21"/>
            <p:cNvSpPr txBox="1"/>
            <p:nvPr/>
          </p:nvSpPr>
          <p:spPr bwMode="auto">
            <a:xfrm>
              <a:off x="1784040" y="1275036"/>
              <a:ext cx="493383" cy="39960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151"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rPr>
                <a:t>04</a:t>
              </a:r>
              <a:endParaRPr kumimoji="0" lang="zh-CN" altLang="en-US" sz="2400" b="1" i="0" u="none" strike="noStrike" kern="1200" cap="none" spc="-151"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文本框 12"/>
            <p:cNvSpPr txBox="1">
              <a:spLocks noChangeArrowheads="1"/>
            </p:cNvSpPr>
            <p:nvPr/>
          </p:nvSpPr>
          <p:spPr bwMode="auto">
            <a:xfrm>
              <a:off x="1358911" y="1572874"/>
              <a:ext cx="1428517" cy="399601"/>
            </a:xfrm>
            <a:prstGeom prst="rect">
              <a:avLst/>
            </a:prstGeom>
            <a:grpFill/>
            <a:ln w="9525">
              <a:noFill/>
              <a:miter lim="800000"/>
            </a:ln>
          </p:spPr>
          <p:txBody>
            <a:bodyPr wrap="none">
              <a:spAutoFit/>
            </a:bodyPr>
            <a:lstStyle/>
            <a:p>
              <a:pPr lvl="0" algn="ctr">
                <a:defRPr/>
              </a:pPr>
              <a:r>
                <a:rPr kumimoji="0" lang="zh-CN" altLang="en-US" sz="12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智能</a:t>
              </a:r>
              <a:r>
                <a:rPr lang="zh-CN" altLang="en-US" sz="1200" b="1" dirty="0">
                  <a:solidFill>
                    <a:srgbClr val="0070C0"/>
                  </a:solidFill>
                  <a:latin typeface="微软雅黑" panose="020B0503020204020204" pitchFamily="34" charset="-122"/>
                  <a:ea typeface="微软雅黑" panose="020B0503020204020204" pitchFamily="34" charset="-122"/>
                </a:rPr>
                <a:t>切断型</a:t>
              </a:r>
              <a:r>
                <a:rPr kumimoji="0" lang="zh-CN" altLang="en-US" sz="12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燃气表</a:t>
              </a:r>
              <a:br>
                <a:rPr kumimoji="0" lang="zh-CN" altLang="en-US" sz="12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br>
              <a:endParaRPr kumimoji="0" lang="zh-CN" altLang="en-US" sz="12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endParaRPr>
            </a:p>
          </p:txBody>
        </p:sp>
      </p:grpSp>
      <p:sp>
        <p:nvSpPr>
          <p:cNvPr id="22" name="文本框 12"/>
          <p:cNvSpPr txBox="1">
            <a:spLocks noChangeArrowheads="1"/>
          </p:cNvSpPr>
          <p:nvPr/>
        </p:nvSpPr>
        <p:spPr bwMode="auto">
          <a:xfrm>
            <a:off x="1240420" y="4354234"/>
            <a:ext cx="1415772" cy="276999"/>
          </a:xfrm>
          <a:prstGeom prst="rect">
            <a:avLst/>
          </a:prstGeom>
          <a:noFill/>
          <a:ln w="9525">
            <a:noFill/>
            <a:miter lim="800000"/>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燃气用具连接软管</a:t>
            </a:r>
          </a:p>
        </p:txBody>
      </p:sp>
      <p:grpSp>
        <p:nvGrpSpPr>
          <p:cNvPr id="3" name="组合 50"/>
          <p:cNvGrpSpPr/>
          <p:nvPr/>
        </p:nvGrpSpPr>
        <p:grpSpPr bwMode="auto">
          <a:xfrm>
            <a:off x="6936462" y="2910878"/>
            <a:ext cx="800219" cy="694396"/>
            <a:chOff x="1659719" y="992673"/>
            <a:chExt cx="807421" cy="601043"/>
          </a:xfrm>
          <a:noFill/>
        </p:grpSpPr>
        <p:sp>
          <p:nvSpPr>
            <p:cNvPr id="24" name="文本框 21"/>
            <p:cNvSpPr txBox="1"/>
            <p:nvPr/>
          </p:nvSpPr>
          <p:spPr bwMode="auto">
            <a:xfrm>
              <a:off x="1803726" y="992673"/>
              <a:ext cx="493382" cy="39960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151"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rPr>
                <a:t>03</a:t>
              </a:r>
              <a:endParaRPr kumimoji="0" lang="zh-CN" altLang="en-US" sz="2400" b="1" i="0" u="none" strike="noStrike" kern="1200" cap="none" spc="-151"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文本框 12"/>
            <p:cNvSpPr txBox="1">
              <a:spLocks noChangeArrowheads="1"/>
            </p:cNvSpPr>
            <p:nvPr/>
          </p:nvSpPr>
          <p:spPr bwMode="auto">
            <a:xfrm>
              <a:off x="1659719" y="1300677"/>
              <a:ext cx="807421" cy="293039"/>
            </a:xfrm>
            <a:prstGeom prst="rect">
              <a:avLst/>
            </a:prstGeom>
            <a:grpFill/>
            <a:ln w="9525">
              <a:noFill/>
              <a:miter lim="800000"/>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自闭阀</a:t>
              </a:r>
            </a:p>
          </p:txBody>
        </p:sp>
      </p:grpSp>
      <p:pic>
        <p:nvPicPr>
          <p:cNvPr id="2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29269" y="3019386"/>
            <a:ext cx="1654921" cy="710247"/>
          </a:xfrm>
          <a:prstGeom prst="rect">
            <a:avLst/>
          </a:prstGeom>
          <a:noFill/>
          <a:ln w="9525">
            <a:noFill/>
            <a:miter lim="800000"/>
            <a:headEnd/>
            <a:tailEnd/>
          </a:ln>
        </p:spPr>
      </p:pic>
      <p:grpSp>
        <p:nvGrpSpPr>
          <p:cNvPr id="5" name="组合 50"/>
          <p:cNvGrpSpPr/>
          <p:nvPr/>
        </p:nvGrpSpPr>
        <p:grpSpPr bwMode="auto">
          <a:xfrm>
            <a:off x="1454027" y="2923637"/>
            <a:ext cx="1005404" cy="706749"/>
            <a:chOff x="1559653" y="1681155"/>
            <a:chExt cx="1014455" cy="611736"/>
          </a:xfrm>
          <a:noFill/>
        </p:grpSpPr>
        <p:sp>
          <p:nvSpPr>
            <p:cNvPr id="28" name="文本框 21"/>
            <p:cNvSpPr txBox="1"/>
            <p:nvPr/>
          </p:nvSpPr>
          <p:spPr bwMode="auto">
            <a:xfrm>
              <a:off x="1822483" y="1681155"/>
              <a:ext cx="493383" cy="39960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151"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rPr>
                <a:t>01</a:t>
              </a:r>
              <a:endParaRPr kumimoji="0" lang="zh-CN" altLang="en-US" sz="2400" b="1" i="0" u="none" strike="noStrike" kern="1200" cap="none" spc="-151"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文本框 12"/>
            <p:cNvSpPr txBox="1">
              <a:spLocks noChangeArrowheads="1"/>
            </p:cNvSpPr>
            <p:nvPr/>
          </p:nvSpPr>
          <p:spPr bwMode="auto">
            <a:xfrm>
              <a:off x="1559653" y="1999849"/>
              <a:ext cx="1014455" cy="293042"/>
            </a:xfrm>
            <a:prstGeom prst="rect">
              <a:avLst/>
            </a:prstGeom>
            <a:grpFill/>
            <a:ln w="9525">
              <a:noFill/>
              <a:miter lim="800000"/>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安全灶具</a:t>
              </a:r>
            </a:p>
          </p:txBody>
        </p:sp>
      </p:grpSp>
      <p:sp>
        <p:nvSpPr>
          <p:cNvPr id="31" name="矩形 30"/>
          <p:cNvSpPr/>
          <p:nvPr/>
        </p:nvSpPr>
        <p:spPr>
          <a:xfrm>
            <a:off x="8221948" y="4224638"/>
            <a:ext cx="3596556" cy="46166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流量、压力及使用异常报警与切断</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2" name="矩形 31"/>
          <p:cNvSpPr/>
          <p:nvPr/>
        </p:nvSpPr>
        <p:spPr>
          <a:xfrm>
            <a:off x="2841388" y="3154470"/>
            <a:ext cx="2236510" cy="461665"/>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熄火保护，推荐防干烧</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3" name="矩形 32"/>
          <p:cNvSpPr/>
          <p:nvPr/>
        </p:nvSpPr>
        <p:spPr>
          <a:xfrm>
            <a:off x="2903018" y="4099509"/>
            <a:ext cx="2546833" cy="83099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金属包覆软管、不锈钢波纹软管</a:t>
            </a:r>
            <a:endParaRPr kumimoji="0" lang="zh-CN" altLang="en-US" sz="16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8314208" y="3141052"/>
            <a:ext cx="3057247" cy="418191"/>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过流自闭、超压自闭、欠压自闭</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6" name="矩形 35"/>
          <p:cNvSpPr/>
          <p:nvPr/>
        </p:nvSpPr>
        <p:spPr>
          <a:xfrm>
            <a:off x="642487" y="5001074"/>
            <a:ext cx="11172525" cy="1568450"/>
          </a:xfrm>
          <a:prstGeom prst="rect">
            <a:avLst/>
          </a:prstGeom>
          <a:ln w="28575">
            <a:noFill/>
          </a:ln>
        </p:spPr>
        <p:txBody>
          <a:bodyPr wrap="square">
            <a:spAutoFit/>
          </a:bodyPr>
          <a:lstStyle/>
          <a:p>
            <a:pPr marL="285750" indent="-285750">
              <a:lnSpc>
                <a:spcPct val="150000"/>
              </a:lnSpc>
              <a:buFont typeface="Arial" panose="020B0604020202020204" pitchFamily="34" charset="0"/>
              <a:buChar char="•"/>
            </a:pPr>
            <a:r>
              <a:rPr lang="zh-CN" altLang="en-US" sz="16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sym typeface="+mn-ea"/>
              </a:rPr>
              <a:t>餐饮商户报警器必需与切断装置联动</a:t>
            </a:r>
            <a:endParaRPr lang="en-US" altLang="zh-CN" sz="16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285750" indent="-285750">
              <a:lnSpc>
                <a:spcPct val="150000"/>
              </a:lnSpc>
              <a:buFont typeface="Arial" panose="020B0604020202020204" pitchFamily="34" charset="0"/>
              <a:buChar char="•"/>
            </a:pPr>
            <a:r>
              <a:rPr lang="zh-CN" altLang="en-US"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自闭阀和智能燃气表部分安全功能虽然类似，但实际是功能互补的关系，能形成安全冗余系统，进一步保障安全（尤其是防范人为破坏）</a:t>
            </a:r>
            <a:endParaRPr lang="en-US" altLang="zh-CN"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285750" indent="-285750">
              <a:lnSpc>
                <a:spcPct val="150000"/>
              </a:lnSpc>
              <a:buFont typeface="Arial" panose="020B0604020202020204" pitchFamily="34" charset="0"/>
              <a:buChar char="•"/>
            </a:pPr>
            <a:r>
              <a:rPr lang="zh-CN" altLang="en-US" sz="1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根据各地情况分步实施，例如按照金属软管和自闭阀、安全灶具、智能切断型燃气表的顺序分步完成提升</a:t>
            </a:r>
          </a:p>
        </p:txBody>
      </p:sp>
      <p:sp>
        <p:nvSpPr>
          <p:cNvPr id="35" name="矩形 34"/>
          <p:cNvSpPr/>
          <p:nvPr/>
        </p:nvSpPr>
        <p:spPr>
          <a:xfrm>
            <a:off x="445169" y="874113"/>
            <a:ext cx="1955985" cy="861774"/>
          </a:xfrm>
          <a:prstGeom prst="rect">
            <a:avLst/>
          </a:prstGeom>
        </p:spPr>
        <p:txBody>
          <a:bodyPr wrap="none">
            <a:spAutoFit/>
          </a:bodyPr>
          <a:lstStyle/>
          <a:p>
            <a:pPr algn="l"/>
            <a:r>
              <a:rPr lang="en-US" altLang="zh-CN" sz="2000" b="1" dirty="0">
                <a:latin typeface="微软雅黑" panose="020B0503020204020204" pitchFamily="34" charset="-122"/>
                <a:ea typeface="微软雅黑" panose="020B0503020204020204" pitchFamily="34" charset="-122"/>
                <a:sym typeface="+mn-ea"/>
              </a:rPr>
              <a:t>3</a:t>
            </a:r>
            <a:r>
              <a:rPr lang="en-US" altLang="zh-CN" sz="2000" b="1" dirty="0" smtClean="0">
                <a:latin typeface="微软雅黑" panose="020B0503020204020204" pitchFamily="34" charset="-122"/>
                <a:ea typeface="微软雅黑" panose="020B0503020204020204" pitchFamily="34" charset="-122"/>
                <a:sym typeface="+mn-ea"/>
              </a:rPr>
              <a:t>.</a:t>
            </a:r>
            <a:r>
              <a:rPr lang="zh-CN" altLang="en-US" sz="2000" b="1" dirty="0">
                <a:latin typeface="微软雅黑" panose="020B0503020204020204" pitchFamily="34" charset="-122"/>
                <a:ea typeface="微软雅黑" panose="020B0503020204020204" pitchFamily="34" charset="-122"/>
                <a:sym typeface="+mn-ea"/>
              </a:rPr>
              <a:t>本质安全理论</a:t>
            </a:r>
            <a:endParaRPr lang="zh-CN" altLang="en-US" sz="2000" b="1" dirty="0">
              <a:latin typeface="微软雅黑" panose="020B0503020204020204" pitchFamily="34" charset="-122"/>
              <a:ea typeface="微软雅黑" panose="020B0503020204020204" pitchFamily="34" charset="-122"/>
            </a:endParaRPr>
          </a:p>
          <a:p>
            <a:pPr marL="342900" indent="-342900" algn="l" fontAlgn="auto">
              <a:lnSpc>
                <a:spcPct val="150000"/>
              </a:lnSpc>
              <a:buFont typeface="Wingdings" panose="05000000000000000000" charset="0"/>
              <a:buChar char="Ø"/>
            </a:pPr>
            <a:r>
              <a:rPr lang="zh-CN" altLang="en-US" sz="2000" b="1" dirty="0">
                <a:latin typeface="微软雅黑" panose="020B0503020204020204" pitchFamily="34" charset="-122"/>
                <a:ea typeface="微软雅黑" panose="020B0503020204020204" pitchFamily="34" charset="-122"/>
                <a:sym typeface="+mn-ea"/>
              </a:rPr>
              <a:t>用户端安全</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1719552"/>
            <a:ext cx="7751947" cy="3405901"/>
          </a:xfrm>
          <a:prstGeom prst="rect">
            <a:avLst/>
          </a:prstGeom>
          <a:solidFill>
            <a:schemeClr val="bg1">
              <a:lumMod val="95000"/>
            </a:schemeClr>
          </a:solidFill>
        </p:spPr>
        <p:txBody>
          <a:bodyPr wrap="square" rtlCol="0">
            <a:spAutoFit/>
          </a:bodyPr>
          <a:lstStyle/>
          <a:p>
            <a:endParaRPr lang="zh-CN" altLang="en-US" dirty="0"/>
          </a:p>
        </p:txBody>
      </p:sp>
      <p:sp>
        <p:nvSpPr>
          <p:cNvPr id="10" name="文本框 9"/>
          <p:cNvSpPr txBox="1"/>
          <p:nvPr/>
        </p:nvSpPr>
        <p:spPr>
          <a:xfrm>
            <a:off x="1374834" y="2935421"/>
            <a:ext cx="5264091" cy="706755"/>
          </a:xfrm>
          <a:prstGeom prst="rect">
            <a:avLst/>
          </a:prstGeom>
          <a:noFill/>
        </p:spPr>
        <p:txBody>
          <a:bodyPr wrap="square" rtlCol="0">
            <a:spAutoFit/>
          </a:bodyPr>
          <a:lstStyle/>
          <a:p>
            <a:r>
              <a:rPr lang="zh-CN" altLang="en-US" sz="4000" b="1" dirty="0">
                <a:solidFill>
                  <a:srgbClr val="0070C0"/>
                </a:solidFill>
                <a:latin typeface="微软雅黑" panose="020B0503020204020204" pitchFamily="34" charset="-122"/>
                <a:ea typeface="微软雅黑" panose="020B0503020204020204" pitchFamily="34" charset="-122"/>
                <a:sym typeface="+mn-ea"/>
              </a:rPr>
              <a:t>重要概念解析</a:t>
            </a:r>
          </a:p>
        </p:txBody>
      </p:sp>
      <p:sp>
        <p:nvSpPr>
          <p:cNvPr id="6" name="文本框 5"/>
          <p:cNvSpPr txBox="1"/>
          <p:nvPr/>
        </p:nvSpPr>
        <p:spPr>
          <a:xfrm>
            <a:off x="199333" y="2858477"/>
            <a:ext cx="1056756" cy="860425"/>
          </a:xfrm>
          <a:prstGeom prst="rect">
            <a:avLst/>
          </a:prstGeom>
          <a:noFill/>
        </p:spPr>
        <p:txBody>
          <a:bodyPr wrap="square" rtlCol="0">
            <a:spAutoFit/>
          </a:bodyPr>
          <a:lstStyle/>
          <a:p>
            <a:pPr algn="r"/>
            <a:r>
              <a:rPr lang="en-US" altLang="zh-CN" sz="5000" b="1" dirty="0">
                <a:solidFill>
                  <a:srgbClr val="0070C0"/>
                </a:solidFill>
                <a:latin typeface="Arial" panose="020B0604020202020204" pitchFamily="34" charset="0"/>
              </a:rPr>
              <a:t>02</a:t>
            </a:r>
          </a:p>
        </p:txBody>
      </p:sp>
      <p:pic>
        <p:nvPicPr>
          <p:cNvPr id="9" name="图片 8"/>
          <p:cNvPicPr>
            <a:picLocks noChangeAspect="1"/>
          </p:cNvPicPr>
          <p:nvPr/>
        </p:nvPicPr>
        <p:blipFill>
          <a:blip r:embed="rId3" cstate="print"/>
          <a:stretch>
            <a:fillRect/>
          </a:stretch>
        </p:blipFill>
        <p:spPr>
          <a:xfrm>
            <a:off x="6845968" y="1719552"/>
            <a:ext cx="5346032" cy="340590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41960" y="1003568"/>
            <a:ext cx="11350647" cy="4939814"/>
          </a:xfrm>
          <a:prstGeom prst="rect">
            <a:avLst/>
          </a:prstGeom>
        </p:spPr>
        <p:txBody>
          <a:bodyPr wrap="square">
            <a:spAutoFit/>
          </a:bodyPr>
          <a:lstStyle/>
          <a:p>
            <a:pPr indent="457200">
              <a:lnSpc>
                <a:spcPct val="150000"/>
              </a:lnSpc>
            </a:pPr>
            <a:r>
              <a:rPr lang="zh-CN" altLang="en-US"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城市</a:t>
            </a:r>
            <a:r>
              <a:rPr lang="zh-CN" altLang="zh-CN"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燃气事故：</a:t>
            </a:r>
            <a:r>
              <a:rPr lang="zh-CN" altLang="zh-CN" dirty="0">
                <a:latin typeface="微软雅黑" panose="020B0503020204020204" pitchFamily="34" charset="-122"/>
                <a:ea typeface="微软雅黑" panose="020B0503020204020204" pitchFamily="34" charset="-122"/>
              </a:rPr>
              <a:t>因燃气造成的事故统称，包括燃气生产安全事故和非燃气生产安全事</a:t>
            </a:r>
            <a:r>
              <a:rPr lang="zh-CN" altLang="zh-CN" dirty="0" smtClean="0">
                <a:latin typeface="微软雅黑" panose="020B0503020204020204" pitchFamily="34" charset="-122"/>
                <a:ea typeface="微软雅黑" panose="020B0503020204020204" pitchFamily="34" charset="-122"/>
              </a:rPr>
              <a:t>故</a:t>
            </a:r>
            <a:r>
              <a:rPr lang="zh-CN" altLang="en-US" b="1" dirty="0" smtClean="0">
                <a:solidFill>
                  <a:srgbClr val="FF0000"/>
                </a:solidFill>
                <a:latin typeface="微软雅黑" panose="020B0503020204020204" pitchFamily="34" charset="-122"/>
                <a:ea typeface="微软雅黑" panose="020B0503020204020204" pitchFamily="34" charset="-122"/>
              </a:rPr>
              <a:t>（本质安全理论）</a:t>
            </a:r>
            <a:endParaRPr lang="zh-CN" altLang="zh-CN" b="1" dirty="0">
              <a:solidFill>
                <a:srgbClr val="FF0000"/>
              </a:solidFill>
              <a:latin typeface="微软雅黑" panose="020B0503020204020204" pitchFamily="34" charset="-122"/>
              <a:ea typeface="微软雅黑" panose="020B0503020204020204" pitchFamily="34" charset="-122"/>
            </a:endParaRPr>
          </a:p>
          <a:p>
            <a:pPr indent="457200">
              <a:lnSpc>
                <a:spcPct val="150000"/>
              </a:lnSpc>
            </a:pPr>
            <a:r>
              <a:rPr lang="zh-CN" altLang="en-US"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城市</a:t>
            </a:r>
            <a:r>
              <a:rPr lang="zh-CN" altLang="zh-CN"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燃气生产安全事故：</a:t>
            </a:r>
            <a:r>
              <a:rPr lang="zh-CN" altLang="zh-CN" dirty="0">
                <a:latin typeface="微软雅黑" panose="020B0503020204020204" pitchFamily="34" charset="-122"/>
                <a:ea typeface="微软雅黑" panose="020B0503020204020204" pitchFamily="34" charset="-122"/>
              </a:rPr>
              <a:t>是指燃气经营和使用燃气的</a:t>
            </a:r>
            <a:r>
              <a:rPr lang="zh-CN" altLang="en-US" dirty="0">
                <a:latin typeface="微软雅黑" panose="020B0503020204020204" pitchFamily="34" charset="-122"/>
                <a:ea typeface="微软雅黑" panose="020B0503020204020204" pitchFamily="34" charset="-122"/>
              </a:rPr>
              <a:t>企业及相关</a:t>
            </a:r>
            <a:r>
              <a:rPr lang="zh-CN" altLang="zh-CN" dirty="0">
                <a:latin typeface="微软雅黑" panose="020B0503020204020204" pitchFamily="34" charset="-122"/>
                <a:ea typeface="微软雅黑" panose="020B0503020204020204" pitchFamily="34" charset="-122"/>
              </a:rPr>
              <a:t>企业在生产经营活动中意外发生因</a:t>
            </a:r>
            <a:r>
              <a:rPr lang="zh-CN" altLang="en-US" dirty="0">
                <a:latin typeface="微软雅黑" panose="020B0503020204020204" pitchFamily="34" charset="-122"/>
                <a:ea typeface="微软雅黑" panose="020B0503020204020204" pitchFamily="34" charset="-122"/>
              </a:rPr>
              <a:t>城市</a:t>
            </a:r>
            <a:r>
              <a:rPr lang="zh-CN" altLang="zh-CN" dirty="0">
                <a:latin typeface="微软雅黑" panose="020B0503020204020204" pitchFamily="34" charset="-122"/>
                <a:ea typeface="微软雅黑" panose="020B0503020204020204" pitchFamily="34" charset="-122"/>
              </a:rPr>
              <a:t>燃气造成人身伤亡、或设备损坏、或经济损失的事件 </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安全生产法</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a:t>
            </a:r>
            <a:endParaRPr lang="zh-CN" altLang="zh-CN" dirty="0">
              <a:latin typeface="微软雅黑" panose="020B0503020204020204" pitchFamily="34" charset="-122"/>
              <a:ea typeface="微软雅黑" panose="020B0503020204020204" pitchFamily="34" charset="-122"/>
            </a:endParaRPr>
          </a:p>
          <a:p>
            <a:pPr indent="457200">
              <a:lnSpc>
                <a:spcPct val="150000"/>
              </a:lnSpc>
            </a:pPr>
            <a:r>
              <a:rPr lang="zh-CN" altLang="zh-CN"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非</a:t>
            </a:r>
            <a:r>
              <a:rPr lang="zh-CN" altLang="en-US"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城市</a:t>
            </a:r>
            <a:r>
              <a:rPr lang="zh-CN" altLang="zh-CN"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燃气生产安全事故：</a:t>
            </a:r>
            <a:r>
              <a:rPr lang="zh-CN" altLang="zh-CN" dirty="0">
                <a:latin typeface="微软雅黑" panose="020B0503020204020204" pitchFamily="34" charset="-122"/>
                <a:ea typeface="微软雅黑" panose="020B0503020204020204" pitchFamily="34" charset="-122"/>
              </a:rPr>
              <a:t>是指除燃气生产安全事故以外，意外发生因燃气造成人身伤亡、或设备损坏、或经济损失的事件。包括个人故意引发的燃气事故</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突发事件应对法</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a:t>
            </a:r>
            <a:endParaRPr lang="zh-CN" altLang="zh-CN" dirty="0">
              <a:latin typeface="微软雅黑" panose="020B0503020204020204" pitchFamily="34" charset="-122"/>
              <a:ea typeface="微软雅黑" panose="020B0503020204020204" pitchFamily="34" charset="-122"/>
            </a:endParaRPr>
          </a:p>
          <a:p>
            <a:pPr indent="457200">
              <a:lnSpc>
                <a:spcPct val="150000"/>
              </a:lnSpc>
            </a:pPr>
            <a:r>
              <a:rPr lang="zh-CN" altLang="en-US"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城市</a:t>
            </a:r>
            <a:r>
              <a:rPr lang="zh-CN" altLang="zh-CN"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燃气死亡事故：</a:t>
            </a:r>
            <a:r>
              <a:rPr lang="zh-CN" altLang="zh-CN" dirty="0">
                <a:latin typeface="微软雅黑" panose="020B0503020204020204" pitchFamily="34" charset="-122"/>
                <a:ea typeface="微软雅黑" panose="020B0503020204020204" pitchFamily="34" charset="-122"/>
              </a:rPr>
              <a:t>造成人员死亡的燃气事故，包括人为故意</a:t>
            </a:r>
            <a:r>
              <a:rPr lang="zh-CN" altLang="en-US" dirty="0">
                <a:latin typeface="微软雅黑" panose="020B0503020204020204" pitchFamily="34" charset="-122"/>
                <a:ea typeface="微软雅黑" panose="020B0503020204020204" pitchFamily="34" charset="-122"/>
              </a:rPr>
              <a:t>（自杀）</a:t>
            </a:r>
            <a:r>
              <a:rPr lang="zh-CN" altLang="zh-CN" dirty="0">
                <a:latin typeface="微软雅黑" panose="020B0503020204020204" pitchFamily="34" charset="-122"/>
                <a:ea typeface="微软雅黑" panose="020B0503020204020204" pitchFamily="34" charset="-122"/>
              </a:rPr>
              <a:t>或意外因燃气爆燃冲击、高温辐射、泄漏窒息或中毒等造成人员死亡的事故</a:t>
            </a:r>
          </a:p>
          <a:p>
            <a:pPr indent="457200">
              <a:lnSpc>
                <a:spcPct val="150000"/>
              </a:lnSpc>
            </a:pPr>
            <a:r>
              <a:rPr lang="zh-CN" altLang="en-US" sz="14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事件：</a:t>
            </a:r>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sym typeface="+mn-ea"/>
              </a:rPr>
              <a:t>事件是指由工作引起的或在工作过程中发生的可能发生导致伤害和健康损害，或者未发生但有可能发生导致伤害和健康损害的情况。主要是指活动或工作过程本身的情况，其结果尚不确定，是一种临界状况，通常由于其偶然因素没有造成损失和伤亡的事件</a:t>
            </a:r>
            <a:endParaRPr lang="en-US"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a:p>
            <a:pPr indent="457200">
              <a:lnSpc>
                <a:spcPct val="150000"/>
              </a:lnSpc>
            </a:pPr>
            <a:r>
              <a:rPr lang="zh-CN" altLang="en-US" sz="14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事故：</a:t>
            </a:r>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sym typeface="+mn-ea"/>
              </a:rPr>
              <a:t>造成死亡、人身伤害、健康损害、损坏或其他损失的意外情况，是造成伤亡、职业病、设备损坏、财产损失或环境破坏的一个或一系列事件，是造成不良结果的非预期的情况</a:t>
            </a:r>
            <a:endParaRPr lang="en-US"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a:p>
            <a:pPr indent="457200">
              <a:lnSpc>
                <a:spcPct val="150000"/>
              </a:lnSpc>
            </a:pPr>
            <a:endParaRPr lang="zh-CN" altLang="zh-CN" sz="1400" dirty="0">
              <a:latin typeface="微软雅黑" panose="020B0503020204020204" pitchFamily="34" charset="-122"/>
              <a:ea typeface="微软雅黑" panose="020B0503020204020204" pitchFamily="34" charset="-122"/>
            </a:endParaRPr>
          </a:p>
          <a:p>
            <a:pPr indent="457200">
              <a:lnSpc>
                <a:spcPct val="150000"/>
              </a:lnSpc>
            </a:pPr>
            <a:endParaRPr lang="zh-CN" altLang="zh-CN" sz="1400" dirty="0">
              <a:latin typeface="微软雅黑" panose="020B0503020204020204" pitchFamily="34" charset="-122"/>
              <a:ea typeface="微软雅黑" panose="020B0503020204020204" pitchFamily="34" charset="-122"/>
            </a:endParaRPr>
          </a:p>
        </p:txBody>
      </p:sp>
      <p:sp>
        <p:nvSpPr>
          <p:cNvPr id="7" name="文本框 6"/>
          <p:cNvSpPr txBox="1"/>
          <p:nvPr/>
        </p:nvSpPr>
        <p:spPr>
          <a:xfrm>
            <a:off x="502919" y="273060"/>
            <a:ext cx="7245418" cy="46037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sym typeface="+mn-ea"/>
              </a:rPr>
              <a:t>二、城镇燃气安全重要概念解析</a:t>
            </a:r>
          </a:p>
        </p:txBody>
      </p:sp>
      <p:sp>
        <p:nvSpPr>
          <p:cNvPr id="2" name="文本框 1"/>
          <p:cNvSpPr txBox="1"/>
          <p:nvPr/>
        </p:nvSpPr>
        <p:spPr>
          <a:xfrm>
            <a:off x="701675" y="719609"/>
            <a:ext cx="6096000" cy="398780"/>
          </a:xfrm>
          <a:prstGeom prst="rect">
            <a:avLst/>
          </a:prstGeom>
          <a:noFill/>
        </p:spPr>
        <p:txBody>
          <a:bodyPr wrap="square" rtlCol="0" anchor="t">
            <a:spAutoFit/>
          </a:bodyPr>
          <a:lstStyle/>
          <a:p>
            <a:pPr marL="342900" indent="-342900">
              <a:buFont typeface="Wingdings" panose="05000000000000000000" charset="0"/>
              <a:buChar char="Ø"/>
            </a:pPr>
            <a:r>
              <a:rPr lang="zh-CN" altLang="en-US" sz="2000" b="1" dirty="0">
                <a:latin typeface="微软雅黑" panose="020B0503020204020204" pitchFamily="34" charset="-122"/>
                <a:ea typeface="微软雅黑" panose="020B0503020204020204" pitchFamily="34" charset="-122"/>
                <a:sym typeface="+mn-ea"/>
              </a:rPr>
              <a:t>燃气事故</a:t>
            </a:r>
          </a:p>
        </p:txBody>
      </p:sp>
      <p:sp>
        <p:nvSpPr>
          <p:cNvPr id="5" name="矩形 4"/>
          <p:cNvSpPr/>
          <p:nvPr/>
        </p:nvSpPr>
        <p:spPr>
          <a:xfrm>
            <a:off x="794385" y="5539740"/>
            <a:ext cx="10810875" cy="1014730"/>
          </a:xfrm>
          <a:prstGeom prst="rect">
            <a:avLst/>
          </a:prstGeom>
        </p:spPr>
        <p:txBody>
          <a:bodyPr wrap="square">
            <a:spAutoFit/>
          </a:bodyPr>
          <a:lstStyle/>
          <a:p>
            <a:pPr indent="0" fontAlgn="auto">
              <a:lnSpc>
                <a:spcPct val="150000"/>
              </a:lnSpc>
            </a:pPr>
            <a:r>
              <a:rPr lang="zh-CN" altLang="en-US" sz="2000" b="1" dirty="0">
                <a:solidFill>
                  <a:srgbClr val="FF0000"/>
                </a:solidFill>
                <a:latin typeface="微软雅黑" panose="020B0503020204020204" pitchFamily="34" charset="-122"/>
                <a:ea typeface="微软雅黑" panose="020B0503020204020204" pitchFamily="34" charset="-122"/>
                <a:sym typeface="+mn-ea"/>
              </a:rPr>
              <a:t>重要管道</a:t>
            </a:r>
            <a:r>
              <a:rPr lang="zh-CN" altLang="en-US" sz="2000" b="1" dirty="0">
                <a:latin typeface="微软雅黑" panose="020B0503020204020204" pitchFamily="34" charset="-122"/>
                <a:ea typeface="微软雅黑" panose="020B0503020204020204" pitchFamily="34" charset="-122"/>
                <a:sym typeface="+mn-ea"/>
              </a:rPr>
              <a:t>：</a:t>
            </a:r>
            <a:r>
              <a:rPr lang="zh-CN" altLang="en-US" sz="2000" dirty="0">
                <a:latin typeface="微软雅黑" panose="020B0503020204020204" pitchFamily="34" charset="-122"/>
                <a:ea typeface="微软雅黑" panose="020B0503020204020204" pitchFamily="34" charset="-122"/>
                <a:sym typeface="+mn-ea"/>
              </a:rPr>
              <a:t>泄漏后可能造成</a:t>
            </a:r>
            <a:r>
              <a:rPr lang="zh-CN" altLang="en-US" sz="2000" b="1" u="sng" dirty="0">
                <a:latin typeface="微软雅黑" panose="020B0503020204020204" pitchFamily="34" charset="-122"/>
                <a:ea typeface="微软雅黑" panose="020B0503020204020204" pitchFamily="34" charset="-122"/>
                <a:sym typeface="+mn-ea"/>
              </a:rPr>
              <a:t>群死群伤</a:t>
            </a:r>
            <a:r>
              <a:rPr lang="zh-CN" altLang="en-US" sz="2000" b="1" dirty="0">
                <a:latin typeface="微软雅黑" panose="020B0503020204020204" pitchFamily="34" charset="-122"/>
                <a:ea typeface="微软雅黑" panose="020B0503020204020204" pitchFamily="34" charset="-122"/>
                <a:sym typeface="+mn-ea"/>
              </a:rPr>
              <a:t>、</a:t>
            </a:r>
            <a:r>
              <a:rPr lang="zh-CN" altLang="en-US" sz="2000" b="1" u="sng" dirty="0">
                <a:latin typeface="微软雅黑" panose="020B0503020204020204" pitchFamily="34" charset="-122"/>
                <a:ea typeface="微软雅黑" panose="020B0503020204020204" pitchFamily="34" charset="-122"/>
                <a:sym typeface="+mn-ea"/>
              </a:rPr>
              <a:t>重要设施（建筑）损坏</a:t>
            </a:r>
            <a:r>
              <a:rPr lang="zh-CN" altLang="en-US" sz="2000" b="1" dirty="0">
                <a:latin typeface="微软雅黑" panose="020B0503020204020204" pitchFamily="34" charset="-122"/>
                <a:ea typeface="微软雅黑" panose="020B0503020204020204" pitchFamily="34" charset="-122"/>
                <a:sym typeface="+mn-ea"/>
              </a:rPr>
              <a:t>、</a:t>
            </a:r>
            <a:r>
              <a:rPr lang="zh-CN" altLang="en-US" sz="2000" b="1" u="sng" dirty="0">
                <a:latin typeface="微软雅黑" panose="020B0503020204020204" pitchFamily="34" charset="-122"/>
                <a:ea typeface="微软雅黑" panose="020B0503020204020204" pitchFamily="34" charset="-122"/>
                <a:sym typeface="+mn-ea"/>
              </a:rPr>
              <a:t>大面积停气</a:t>
            </a:r>
            <a:r>
              <a:rPr lang="zh-CN" altLang="en-US" sz="2000" dirty="0">
                <a:latin typeface="微软雅黑" panose="020B0503020204020204" pitchFamily="34" charset="-122"/>
                <a:ea typeface="微软雅黑" panose="020B0503020204020204" pitchFamily="34" charset="-122"/>
                <a:sym typeface="+mn-ea"/>
              </a:rPr>
              <a:t>或</a:t>
            </a:r>
            <a:r>
              <a:rPr lang="zh-CN" altLang="en-US" sz="2000" b="1" u="sng" dirty="0">
                <a:latin typeface="微软雅黑" panose="020B0503020204020204" pitchFamily="34" charset="-122"/>
                <a:ea typeface="微软雅黑" panose="020B0503020204020204" pitchFamily="34" charset="-122"/>
                <a:sym typeface="+mn-ea"/>
              </a:rPr>
              <a:t>影响重要用户用气</a:t>
            </a:r>
            <a:r>
              <a:rPr lang="zh-CN" altLang="en-US" sz="2000" dirty="0">
                <a:latin typeface="微软雅黑" panose="020B0503020204020204" pitchFamily="34" charset="-122"/>
                <a:ea typeface="微软雅黑" panose="020B0503020204020204" pitchFamily="34" charset="-122"/>
                <a:sym typeface="+mn-ea"/>
              </a:rPr>
              <a:t>的管道。</a:t>
            </a:r>
            <a:endParaRPr lang="en-US" altLang="zh-CN" sz="2000" dirty="0">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701675" y="5203081"/>
            <a:ext cx="6096000" cy="398780"/>
          </a:xfrm>
          <a:prstGeom prst="rect">
            <a:avLst/>
          </a:prstGeom>
          <a:noFill/>
        </p:spPr>
        <p:txBody>
          <a:bodyPr wrap="square" rtlCol="0" anchor="t">
            <a:spAutoFit/>
          </a:bodyPr>
          <a:lstStyle/>
          <a:p>
            <a:pPr marL="342900" indent="-342900">
              <a:buFont typeface="Wingdings" panose="05000000000000000000" charset="0"/>
              <a:buChar char="Ø"/>
            </a:pPr>
            <a:r>
              <a:rPr lang="zh-CN" altLang="en-US" sz="2000" b="1" dirty="0">
                <a:latin typeface="微软雅黑" panose="020B0503020204020204" pitchFamily="34" charset="-122"/>
                <a:ea typeface="微软雅黑" panose="020B0503020204020204" pitchFamily="34" charset="-122"/>
                <a:sym typeface="+mn-ea"/>
              </a:rPr>
              <a:t>重要管道</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01040" y="1003300"/>
            <a:ext cx="10812780" cy="4615815"/>
          </a:xfrm>
          <a:prstGeom prst="rect">
            <a:avLst/>
          </a:prstGeom>
        </p:spPr>
        <p:txBody>
          <a:bodyPr wrap="square">
            <a:spAutoFit/>
          </a:bodyPr>
          <a:lstStyle/>
          <a:p>
            <a:pPr indent="0" fontAlgn="auto">
              <a:lnSpc>
                <a:spcPct val="150000"/>
              </a:lnSpc>
            </a:pPr>
            <a:r>
              <a:rPr lang="zh-CN" altLang="zh-CN" b="1" dirty="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安全韧性城市：</a:t>
            </a:r>
            <a:r>
              <a:rPr lang="zh-CN" altLang="zh-CN"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在灾害环境中能够承受、适应和恢复的城市</a:t>
            </a:r>
            <a:r>
              <a:rPr lang="en-US" altLang="zh-CN"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200" b="1" dirty="0">
                <a:solidFill>
                  <a:srgbClr val="0070C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注</a:t>
            </a:r>
            <a:r>
              <a:rPr lang="en-US" altLang="zh-CN" sz="1200" b="1" dirty="0">
                <a:solidFill>
                  <a:srgbClr val="0070C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1200" b="1" dirty="0">
                <a:solidFill>
                  <a:srgbClr val="0070C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：参考</a:t>
            </a:r>
            <a:r>
              <a:rPr lang="en-US" altLang="zh-CN" sz="1200" b="1" dirty="0">
                <a:solidFill>
                  <a:srgbClr val="0070C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GB/T 40947-2021 </a:t>
            </a:r>
            <a:r>
              <a:rPr lang="zh-CN" altLang="en-US" sz="1200" b="1" dirty="0">
                <a:solidFill>
                  <a:srgbClr val="0070C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安全韧性城市评价指南</a:t>
            </a:r>
            <a:endParaRPr lang="zh-CN" altLang="en-US" sz="1200" kern="1200" dirty="0">
              <a:solidFill>
                <a:srgbClr val="0070C0"/>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zh-CN" altLang="zh-CN"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生命线工程：</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对社会生活、生产有重大影响的交通、通信、供水、排水、供电、供气、输油等工程系统</a:t>
            </a:r>
          </a:p>
          <a:p>
            <a:pPr indent="0" fontAlgn="auto">
              <a:lnSpc>
                <a:spcPct val="150000"/>
              </a:lnSpc>
            </a:pPr>
            <a:r>
              <a:rPr lang="zh-CN" altLang="en-US" b="1" kern="1200" dirty="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韧性城市：</a:t>
            </a:r>
            <a:r>
              <a:rPr lang="zh-CN" altLang="en-US" sz="1600" kern="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城市能够准备好从冲击和压力中恢复并适应它们</a:t>
            </a:r>
            <a:r>
              <a:rPr lang="en-US" altLang="zh-CN" sz="1600" kern="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b="1" dirty="0">
                <a:solidFill>
                  <a:srgbClr val="0070C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注</a:t>
            </a:r>
            <a:r>
              <a:rPr lang="en-US" altLang="zh-CN" sz="1200" b="1" dirty="0">
                <a:solidFill>
                  <a:srgbClr val="0070C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200" b="1" dirty="0">
                <a:solidFill>
                  <a:srgbClr val="0070C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：参考GB43652-2024《城市和社区可持续发展 韧性城市指标》</a:t>
            </a:r>
            <a:endParaRPr lang="zh-CN" altLang="en-US" sz="1200" kern="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buFont typeface="Wingdings" panose="05000000000000000000" charset="0"/>
              <a:buChar char="ü"/>
            </a:pPr>
            <a:r>
              <a:rPr lang="zh-CN" altLang="en-US" sz="1400" kern="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韧性城市能够及时有效地从冲击中恢复，</a:t>
            </a:r>
            <a:r>
              <a:rPr lang="zh-CN" altLang="en-US" sz="1400" b="1" kern="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重点是确保城市服务的连续性及快速恢复</a:t>
            </a:r>
            <a:r>
              <a:rPr lang="zh-CN" altLang="en-US" sz="1400" kern="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，如电力、水、通信、食品供应、应急服务等</a:t>
            </a:r>
          </a:p>
          <a:p>
            <a:pPr indent="0" fontAlgn="auto">
              <a:lnSpc>
                <a:spcPct val="150000"/>
              </a:lnSpc>
              <a:buFont typeface="Wingdings" panose="05000000000000000000" charset="0"/>
              <a:buChar char="ü"/>
            </a:pPr>
            <a:r>
              <a:rPr lang="zh-CN" altLang="en-US" sz="1400" kern="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韧性既是</a:t>
            </a:r>
            <a:r>
              <a:rPr lang="zh-CN" altLang="en-US" sz="1400" b="1" kern="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可持续发展的核心要素</a:t>
            </a:r>
            <a:r>
              <a:rPr lang="zh-CN" altLang="en-US" sz="1400" kern="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，也是推动可持续发展的必然要求</a:t>
            </a:r>
          </a:p>
          <a:p>
            <a:pPr indent="0" fontAlgn="auto">
              <a:lnSpc>
                <a:spcPct val="150000"/>
              </a:lnSpc>
              <a:buFont typeface="Wingdings" panose="05000000000000000000" charset="0"/>
              <a:buChar char="ü"/>
            </a:pPr>
            <a:r>
              <a:rPr lang="zh-CN" altLang="en-US" sz="1400" kern="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面对冲击和压力，通过保持并改善城市服务和生活质量来促进城市可持续发展，是韧性城市的核心要求</a:t>
            </a:r>
          </a:p>
          <a:p>
            <a:pPr indent="0" fontAlgn="auto">
              <a:lnSpc>
                <a:spcPct val="150000"/>
              </a:lnSpc>
            </a:pPr>
            <a:r>
              <a:rPr lang="zh-CN" altLang="en-US" b="1" kern="1200" dirty="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冲击：</a:t>
            </a:r>
            <a:r>
              <a:rPr lang="zh-CN" altLang="en-US" sz="1600" kern="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造成灾害的自然或人为事件，如洪水、地震、飓风、野火、流行病、化学品泄漏和爆炸、恐怖主义、断电、金融危机、网络攻击和冲突。</a:t>
            </a:r>
          </a:p>
          <a:p>
            <a:pPr indent="0" fontAlgn="auto">
              <a:lnSpc>
                <a:spcPct val="150000"/>
              </a:lnSpc>
            </a:pPr>
            <a:r>
              <a:rPr lang="zh-CN" altLang="en-US" sz="1600" b="1" kern="1200" dirty="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压力：</a:t>
            </a:r>
            <a:r>
              <a:rPr lang="zh-CN" altLang="en-US" sz="1600" kern="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造成城市环境恶化(如空气和水质差)、社会不平等(如长期贫困和住房短缺)和经济不稳定(如迅速通货膨胀和持续失业)持续负面影响的潜在的人为和自然压力或紧张局势。</a:t>
            </a:r>
          </a:p>
          <a:p>
            <a:pPr indent="0" fontAlgn="auto">
              <a:lnSpc>
                <a:spcPct val="150000"/>
              </a:lnSpc>
            </a:pPr>
            <a:r>
              <a:rPr lang="zh-CN" altLang="en-US" b="1" kern="1200" dirty="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韧性燃气：</a:t>
            </a:r>
            <a:r>
              <a:rPr lang="zh-CN" altLang="zh-CN"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在灾害环境中能够承受、适应和恢复的</a:t>
            </a:r>
            <a:r>
              <a:rPr lang="zh-CN" altLang="en-US" sz="1600" kern="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的城镇燃气。包括三个层次：</a:t>
            </a:r>
            <a:r>
              <a:rPr lang="zh-CN" altLang="en-US" sz="1600" b="1" kern="1200" dirty="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燃气安全程度（事故</a:t>
            </a:r>
            <a:r>
              <a:rPr lang="zh-CN" altLang="en-US" sz="1600" b="1" dirty="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防控</a:t>
            </a:r>
            <a:r>
              <a:rPr lang="zh-CN" altLang="en-US" sz="1600" b="1" kern="1200" dirty="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预警</a:t>
            </a:r>
            <a:r>
              <a:rPr lang="zh-CN" altLang="en-US" sz="1600" b="1" dirty="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与恢复</a:t>
            </a:r>
            <a:r>
              <a:rPr lang="zh-CN" altLang="en-US" sz="1600" b="1" kern="1200" dirty="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）、抗灾害能力（灾害防控预警与恢复）、对城市恢复的支援保障能力</a:t>
            </a:r>
          </a:p>
        </p:txBody>
      </p:sp>
      <p:sp>
        <p:nvSpPr>
          <p:cNvPr id="7" name="文本框 6"/>
          <p:cNvSpPr txBox="1"/>
          <p:nvPr/>
        </p:nvSpPr>
        <p:spPr>
          <a:xfrm>
            <a:off x="502919" y="273060"/>
            <a:ext cx="7245418" cy="46037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sym typeface="+mn-ea"/>
              </a:rPr>
              <a:t>二、城镇燃气安全重要概念解析</a:t>
            </a:r>
          </a:p>
        </p:txBody>
      </p:sp>
      <p:sp>
        <p:nvSpPr>
          <p:cNvPr id="2" name="文本框 1"/>
          <p:cNvSpPr txBox="1"/>
          <p:nvPr/>
        </p:nvSpPr>
        <p:spPr>
          <a:xfrm>
            <a:off x="701675" y="719609"/>
            <a:ext cx="6096000" cy="398780"/>
          </a:xfrm>
          <a:prstGeom prst="rect">
            <a:avLst/>
          </a:prstGeom>
          <a:noFill/>
        </p:spPr>
        <p:txBody>
          <a:bodyPr wrap="square" rtlCol="0" anchor="t">
            <a:spAutoFit/>
          </a:bodyPr>
          <a:lstStyle/>
          <a:p>
            <a:pPr marL="342900" indent="-342900">
              <a:buFont typeface="Wingdings" panose="05000000000000000000" charset="0"/>
              <a:buChar char="Ø"/>
            </a:pPr>
            <a:r>
              <a:rPr lang="zh-CN" altLang="en-US" sz="2000" b="1" dirty="0">
                <a:latin typeface="微软雅黑" panose="020B0503020204020204" pitchFamily="34" charset="-122"/>
                <a:ea typeface="微软雅黑" panose="020B0503020204020204" pitchFamily="34" charset="-122"/>
                <a:sym typeface="+mn-ea"/>
              </a:rPr>
              <a:t>韧性燃气</a:t>
            </a:r>
          </a:p>
        </p:txBody>
      </p:sp>
      <p:sp>
        <p:nvSpPr>
          <p:cNvPr id="4" name="矩形 3"/>
          <p:cNvSpPr/>
          <p:nvPr/>
        </p:nvSpPr>
        <p:spPr>
          <a:xfrm>
            <a:off x="2974788" y="6118162"/>
            <a:ext cx="4801314" cy="369332"/>
          </a:xfrm>
          <a:prstGeom prst="rect">
            <a:avLst/>
          </a:prstGeom>
        </p:spPr>
        <p:txBody>
          <a:bodyPr wrap="none">
            <a:spAutoFit/>
          </a:bodyPr>
          <a:lstStyle/>
          <a:p>
            <a:r>
              <a:rPr lang="zh-CN" altLang="en-US" b="1" dirty="0" smtClean="0">
                <a:solidFill>
                  <a:srgbClr val="000099"/>
                </a:solidFill>
                <a:latin typeface="微软雅黑" panose="020B0503020204020204" pitchFamily="34" charset="-122"/>
                <a:ea typeface="微软雅黑" panose="020B0503020204020204" pitchFamily="34" charset="-122"/>
              </a:rPr>
              <a:t>韧性燃气对现有燃气行业发展提出了新的要求</a:t>
            </a:r>
            <a:endParaRPr lang="zh-CN" altLang="en-US" dirty="0">
              <a:solidFill>
                <a:srgbClr val="000099"/>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28320" y="1187450"/>
            <a:ext cx="11083925" cy="1363345"/>
          </a:xfrm>
          <a:prstGeom prst="rect">
            <a:avLst/>
          </a:prstGeom>
        </p:spPr>
        <p:txBody>
          <a:bodyPr wrap="square">
            <a:spAutoFit/>
          </a:bodyPr>
          <a:lstStyle/>
          <a:p>
            <a:pPr algn="l" fontAlgn="auto">
              <a:lnSpc>
                <a:spcPct val="150000"/>
              </a:lnSpc>
              <a:defRPr/>
            </a:pPr>
            <a:r>
              <a:rPr lang="zh-CN" altLang="en-US" sz="1400" dirty="0" smtClean="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安全韧性城市评价指南》国家标准（GB/T 40947—2021）于2022年5月1日开始实施，明确安全韧性城市的概念、评价内容及具体依据，为我国推进韧性城市建设、开展城市安全韧性的衡量对比提供了标准支撑</a:t>
            </a:r>
          </a:p>
          <a:p>
            <a:pPr marL="285750" indent="-285750" algn="l" fontAlgn="auto">
              <a:lnSpc>
                <a:spcPct val="150000"/>
              </a:lnSpc>
              <a:buFont typeface="Wingdings" panose="05000000000000000000" charset="0"/>
              <a:buChar char="l"/>
              <a:defRPr/>
            </a:pPr>
            <a:endParaRPr lang="zh-CN" altLang="en-US" sz="1600" dirty="0">
              <a:latin typeface="微软雅黑" panose="020B0503020204020204" pitchFamily="34" charset="-122"/>
              <a:ea typeface="微软雅黑" panose="020B0503020204020204" pitchFamily="34" charset="-122"/>
            </a:endParaRPr>
          </a:p>
          <a:p>
            <a:pPr marL="288290" indent="0" algn="r" fontAlgn="auto">
              <a:lnSpc>
                <a:spcPts val="2000"/>
              </a:lnSpc>
              <a:buFont typeface="Wingdings" panose="05000000000000000000" pitchFamily="2" charset="2"/>
              <a:buNone/>
              <a:defRPr/>
            </a:pPr>
            <a:endParaRPr lang="zh-CN" altLang="en-US" sz="1400" dirty="0">
              <a:latin typeface="微软雅黑" panose="020B0503020204020204" pitchFamily="34" charset="-122"/>
              <a:ea typeface="微软雅黑" panose="020B0503020204020204" pitchFamily="34" charset="-122"/>
            </a:endParaRPr>
          </a:p>
        </p:txBody>
      </p:sp>
      <p:sp>
        <p:nvSpPr>
          <p:cNvPr id="4" name="文本框 3"/>
          <p:cNvSpPr txBox="1"/>
          <p:nvPr/>
        </p:nvSpPr>
        <p:spPr>
          <a:xfrm>
            <a:off x="502919" y="273060"/>
            <a:ext cx="7245418" cy="46037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sym typeface="+mn-ea"/>
              </a:rPr>
              <a:t>二、城镇燃气安全重要概念解析</a:t>
            </a:r>
          </a:p>
        </p:txBody>
      </p:sp>
      <p:sp>
        <p:nvSpPr>
          <p:cNvPr id="5" name="文本框 4"/>
          <p:cNvSpPr txBox="1"/>
          <p:nvPr/>
        </p:nvSpPr>
        <p:spPr>
          <a:xfrm>
            <a:off x="528320" y="806450"/>
            <a:ext cx="6096000" cy="398780"/>
          </a:xfrm>
          <a:prstGeom prst="rect">
            <a:avLst/>
          </a:prstGeom>
          <a:noFill/>
        </p:spPr>
        <p:txBody>
          <a:bodyPr wrap="square" rtlCol="0" anchor="t">
            <a:spAutoFit/>
          </a:bodyPr>
          <a:lstStyle/>
          <a:p>
            <a:pPr marL="342900" indent="-342900">
              <a:buFont typeface="Wingdings" panose="05000000000000000000" charset="0"/>
              <a:buChar char="Ø"/>
            </a:pPr>
            <a:r>
              <a:rPr lang="zh-CN" altLang="en-US" sz="2000" b="1" dirty="0">
                <a:latin typeface="微软雅黑" panose="020B0503020204020204" pitchFamily="34" charset="-122"/>
                <a:ea typeface="微软雅黑" panose="020B0503020204020204" pitchFamily="34" charset="-122"/>
                <a:sym typeface="+mn-ea"/>
              </a:rPr>
              <a:t>韧性燃气</a:t>
            </a:r>
          </a:p>
        </p:txBody>
      </p:sp>
      <p:graphicFrame>
        <p:nvGraphicFramePr>
          <p:cNvPr id="3" name="表格 2"/>
          <p:cNvGraphicFramePr/>
          <p:nvPr>
            <p:custDataLst>
              <p:tags r:id="rId1"/>
            </p:custDataLst>
            <p:extLst>
              <p:ext uri="{D42A27DB-BD31-4B8C-83A1-F6EECF244321}">
                <p14:modId xmlns:p14="http://schemas.microsoft.com/office/powerpoint/2010/main" val="2034524395"/>
              </p:ext>
            </p:extLst>
          </p:nvPr>
        </p:nvGraphicFramePr>
        <p:xfrm>
          <a:off x="1002030" y="2012315"/>
          <a:ext cx="10436225" cy="4696456"/>
        </p:xfrm>
        <a:graphic>
          <a:graphicData uri="http://schemas.openxmlformats.org/drawingml/2006/table">
            <a:tbl>
              <a:tblPr/>
              <a:tblGrid>
                <a:gridCol w="487680">
                  <a:extLst>
                    <a:ext uri="{9D8B030D-6E8A-4147-A177-3AD203B41FA5}">
                      <a16:colId xmlns:a16="http://schemas.microsoft.com/office/drawing/2014/main" val="20000"/>
                    </a:ext>
                  </a:extLst>
                </a:gridCol>
                <a:gridCol w="600710">
                  <a:extLst>
                    <a:ext uri="{9D8B030D-6E8A-4147-A177-3AD203B41FA5}">
                      <a16:colId xmlns:a16="http://schemas.microsoft.com/office/drawing/2014/main" val="20001"/>
                    </a:ext>
                  </a:extLst>
                </a:gridCol>
                <a:gridCol w="656590">
                  <a:extLst>
                    <a:ext uri="{9D8B030D-6E8A-4147-A177-3AD203B41FA5}">
                      <a16:colId xmlns:a16="http://schemas.microsoft.com/office/drawing/2014/main" val="20002"/>
                    </a:ext>
                  </a:extLst>
                </a:gridCol>
                <a:gridCol w="869950">
                  <a:extLst>
                    <a:ext uri="{9D8B030D-6E8A-4147-A177-3AD203B41FA5}">
                      <a16:colId xmlns:a16="http://schemas.microsoft.com/office/drawing/2014/main" val="20003"/>
                    </a:ext>
                  </a:extLst>
                </a:gridCol>
                <a:gridCol w="2147570">
                  <a:extLst>
                    <a:ext uri="{9D8B030D-6E8A-4147-A177-3AD203B41FA5}">
                      <a16:colId xmlns:a16="http://schemas.microsoft.com/office/drawing/2014/main" val="20004"/>
                    </a:ext>
                  </a:extLst>
                </a:gridCol>
                <a:gridCol w="1455420">
                  <a:extLst>
                    <a:ext uri="{9D8B030D-6E8A-4147-A177-3AD203B41FA5}">
                      <a16:colId xmlns:a16="http://schemas.microsoft.com/office/drawing/2014/main" val="20005"/>
                    </a:ext>
                  </a:extLst>
                </a:gridCol>
                <a:gridCol w="1303020">
                  <a:extLst>
                    <a:ext uri="{9D8B030D-6E8A-4147-A177-3AD203B41FA5}">
                      <a16:colId xmlns:a16="http://schemas.microsoft.com/office/drawing/2014/main" val="20006"/>
                    </a:ext>
                  </a:extLst>
                </a:gridCol>
                <a:gridCol w="1423035">
                  <a:extLst>
                    <a:ext uri="{9D8B030D-6E8A-4147-A177-3AD203B41FA5}">
                      <a16:colId xmlns:a16="http://schemas.microsoft.com/office/drawing/2014/main" val="20007"/>
                    </a:ext>
                  </a:extLst>
                </a:gridCol>
                <a:gridCol w="629285">
                  <a:extLst>
                    <a:ext uri="{9D8B030D-6E8A-4147-A177-3AD203B41FA5}">
                      <a16:colId xmlns:a16="http://schemas.microsoft.com/office/drawing/2014/main" val="20008"/>
                    </a:ext>
                  </a:extLst>
                </a:gridCol>
                <a:gridCol w="862965">
                  <a:extLst>
                    <a:ext uri="{9D8B030D-6E8A-4147-A177-3AD203B41FA5}">
                      <a16:colId xmlns:a16="http://schemas.microsoft.com/office/drawing/2014/main" val="20009"/>
                    </a:ext>
                  </a:extLst>
                </a:gridCol>
              </a:tblGrid>
              <a:tr h="192405">
                <a:tc rowSpan="2">
                  <a:txBody>
                    <a:bodyPr/>
                    <a:lstStyle/>
                    <a:p>
                      <a:pPr algn="ctr" fontAlgn="ctr"/>
                      <a:r>
                        <a:rPr lang="zh-CN" altLang="en-US" sz="900" b="1" i="0">
                          <a:solidFill>
                            <a:srgbClr val="000000"/>
                          </a:solidFill>
                          <a:latin typeface="微软雅黑" panose="020B0503020204020204" pitchFamily="34" charset="-122"/>
                          <a:ea typeface="微软雅黑" panose="020B0503020204020204" pitchFamily="34" charset="-122"/>
                        </a:rPr>
                        <a:t>序号</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rowSpan="2">
                  <a:txBody>
                    <a:bodyPr/>
                    <a:lstStyle/>
                    <a:p>
                      <a:pPr algn="ctr" fontAlgn="ctr"/>
                      <a:r>
                        <a:rPr lang="zh-CN" altLang="en-US" sz="900" b="1" i="0">
                          <a:solidFill>
                            <a:srgbClr val="000000"/>
                          </a:solidFill>
                          <a:latin typeface="微软雅黑" panose="020B0503020204020204" pitchFamily="34" charset="-122"/>
                          <a:ea typeface="微软雅黑" panose="020B0503020204020204" pitchFamily="34" charset="-122"/>
                        </a:rPr>
                        <a:t>一级指标</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rowSpan="2">
                  <a:txBody>
                    <a:bodyPr/>
                    <a:lstStyle/>
                    <a:p>
                      <a:pPr algn="ctr" fontAlgn="ctr"/>
                      <a:r>
                        <a:rPr lang="zh-CN" altLang="en-US" sz="900" b="1" i="0">
                          <a:solidFill>
                            <a:srgbClr val="000000"/>
                          </a:solidFill>
                          <a:latin typeface="微软雅黑" panose="020B0503020204020204" pitchFamily="34" charset="-122"/>
                          <a:ea typeface="微软雅黑" panose="020B0503020204020204" pitchFamily="34" charset="-122"/>
                        </a:rPr>
                        <a:t>二级指标</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rowSpan="2">
                  <a:txBody>
                    <a:bodyPr/>
                    <a:lstStyle/>
                    <a:p>
                      <a:pPr algn="ctr" fontAlgn="ctr"/>
                      <a:r>
                        <a:rPr lang="zh-CN" altLang="en-US" sz="900" b="1" i="0">
                          <a:solidFill>
                            <a:srgbClr val="000000"/>
                          </a:solidFill>
                          <a:latin typeface="微软雅黑" panose="020B0503020204020204" pitchFamily="34" charset="-122"/>
                          <a:ea typeface="微软雅黑" panose="020B0503020204020204" pitchFamily="34" charset="-122"/>
                        </a:rPr>
                        <a:t>三级指标</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gridSpan="4">
                  <a:txBody>
                    <a:bodyPr/>
                    <a:lstStyle/>
                    <a:p>
                      <a:pPr algn="ctr" fontAlgn="ctr"/>
                      <a:r>
                        <a:rPr lang="zh-CN" altLang="en-US" sz="900" b="1" i="0">
                          <a:solidFill>
                            <a:srgbClr val="000000"/>
                          </a:solidFill>
                          <a:latin typeface="微软雅黑" panose="020B0503020204020204" pitchFamily="34" charset="-122"/>
                          <a:ea typeface="微软雅黑" panose="020B0503020204020204" pitchFamily="34" charset="-122"/>
                        </a:rPr>
                        <a:t>级别</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xBody>
                    <a:bodyPr/>
                    <a:lstStyle/>
                    <a:p>
                      <a:endParaRPr lang="zh-CN"/>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rowSpan="2">
                  <a:txBody>
                    <a:bodyPr/>
                    <a:lstStyle/>
                    <a:p>
                      <a:pPr algn="ctr" fontAlgn="ctr"/>
                      <a:r>
                        <a:rPr lang="zh-CN" altLang="en-US" sz="900" b="1" i="0">
                          <a:solidFill>
                            <a:srgbClr val="000000"/>
                          </a:solidFill>
                          <a:latin typeface="微软雅黑" panose="020B0503020204020204" pitchFamily="34" charset="-122"/>
                          <a:ea typeface="微软雅黑" panose="020B0503020204020204" pitchFamily="34" charset="-122"/>
                        </a:rPr>
                        <a:t>评价方式</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rowSpan="2">
                  <a:txBody>
                    <a:bodyPr/>
                    <a:lstStyle/>
                    <a:p>
                      <a:pPr algn="ctr" fontAlgn="ctr"/>
                      <a:r>
                        <a:rPr lang="zh-CN" altLang="en-US" sz="900" b="1" i="0">
                          <a:solidFill>
                            <a:srgbClr val="000000"/>
                          </a:solidFill>
                          <a:latin typeface="微软雅黑" panose="020B0503020204020204" pitchFamily="34" charset="-122"/>
                          <a:ea typeface="微软雅黑" panose="020B0503020204020204" pitchFamily="34" charset="-122"/>
                        </a:rPr>
                        <a:t>备注</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00"/>
                  </a:ext>
                </a:extLst>
              </a:tr>
              <a:tr h="177165">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algn="ctr" fontAlgn="ctr"/>
                      <a:r>
                        <a:rPr lang="en-US" altLang="zh-CN" sz="900" b="1" i="0">
                          <a:solidFill>
                            <a:srgbClr val="000000"/>
                          </a:solidFill>
                          <a:latin typeface="微软雅黑" panose="020B0503020204020204" pitchFamily="34" charset="-122"/>
                          <a:ea typeface="微软雅黑" panose="020B0503020204020204" pitchFamily="34" charset="-122"/>
                        </a:rPr>
                        <a:t>A</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en-US" altLang="zh-CN" sz="900" b="1" i="0">
                          <a:solidFill>
                            <a:srgbClr val="000000"/>
                          </a:solidFill>
                          <a:latin typeface="微软雅黑" panose="020B0503020204020204" pitchFamily="34" charset="-122"/>
                          <a:ea typeface="微软雅黑" panose="020B0503020204020204" pitchFamily="34" charset="-122"/>
                        </a:rPr>
                        <a:t>B</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en-US" altLang="zh-CN" sz="900" b="1" i="0">
                          <a:solidFill>
                            <a:srgbClr val="000000"/>
                          </a:solidFill>
                          <a:latin typeface="微软雅黑" panose="020B0503020204020204" pitchFamily="34" charset="-122"/>
                          <a:ea typeface="微软雅黑" panose="020B0503020204020204" pitchFamily="34" charset="-122"/>
                        </a:rPr>
                        <a:t>C</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en-US" altLang="zh-CN" sz="900" b="1" i="0">
                          <a:solidFill>
                            <a:srgbClr val="000000"/>
                          </a:solidFill>
                          <a:latin typeface="微软雅黑" panose="020B0503020204020204" pitchFamily="34" charset="-122"/>
                          <a:ea typeface="微软雅黑" panose="020B0503020204020204" pitchFamily="34" charset="-122"/>
                        </a:rPr>
                        <a:t>D</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extLst>
                  <a:ext uri="{0D108BD9-81ED-4DB2-BD59-A6C34878D82A}">
                    <a16:rowId xmlns:a16="http://schemas.microsoft.com/office/drawing/2014/main" val="10001"/>
                  </a:ext>
                </a:extLst>
              </a:tr>
              <a:tr h="412115">
                <a:tc>
                  <a:txBody>
                    <a:bodyPr/>
                    <a:lstStyle/>
                    <a:p>
                      <a:pPr algn="ctr" fontAlgn="ctr"/>
                      <a:r>
                        <a:rPr lang="en-US" altLang="zh-CN" sz="900" b="0" i="0">
                          <a:solidFill>
                            <a:srgbClr val="000000"/>
                          </a:solidFill>
                          <a:latin typeface="微软雅黑" panose="020B0503020204020204" pitchFamily="34" charset="-122"/>
                          <a:ea typeface="微软雅黑" panose="020B0503020204020204" pitchFamily="34" charset="-122"/>
                        </a:rPr>
                        <a:t>22</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rPr>
                        <a:t>城市设施安全韧性</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rPr>
                        <a:t>生命线工程设施</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dirty="0">
                          <a:solidFill>
                            <a:srgbClr val="FF0000"/>
                          </a:solidFill>
                          <a:latin typeface="微软雅黑" panose="020B0503020204020204" pitchFamily="34" charset="-122"/>
                          <a:ea typeface="微软雅黑" panose="020B0503020204020204" pitchFamily="34" charset="-122"/>
                        </a:rPr>
                        <a:t>备用燃气供应维持基本服务的天数</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不低于</a:t>
                      </a: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10</a:t>
                      </a: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天</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5-10</a:t>
                      </a: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天</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3-5</a:t>
                      </a: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天</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不大于</a:t>
                      </a: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天</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rPr>
                        <a:t>市政工程设施管理部门提供数据</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rPr>
                        <a:t>定量</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02"/>
                  </a:ext>
                </a:extLst>
              </a:tr>
              <a:tr h="989330">
                <a:tc>
                  <a:txBody>
                    <a:bodyPr/>
                    <a:lstStyle/>
                    <a:p>
                      <a:pPr algn="ctr" fontAlgn="ctr"/>
                      <a:r>
                        <a:rPr lang="en-US" altLang="zh-CN" sz="900" b="0" i="0">
                          <a:solidFill>
                            <a:srgbClr val="000000"/>
                          </a:solidFill>
                          <a:latin typeface="微软雅黑" panose="020B0503020204020204" pitchFamily="34" charset="-122"/>
                          <a:ea typeface="微软雅黑" panose="020B0503020204020204" pitchFamily="34" charset="-122"/>
                        </a:rPr>
                        <a:t>52</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rPr>
                        <a:t>城市管理安全韧性</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rPr>
                        <a:t>预防与响应</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rPr>
                        <a:t>城市生命线及电梯安全风险检测</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被评价城市满足以下全部要求</a:t>
                      </a:r>
                      <a: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:①</a:t>
                      </a:r>
                      <a:r>
                        <a:rPr lang="zh-CN" altLang="en-US"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供电、供水、供热管网安装安全监测监控设备</a:t>
                      </a:r>
                      <a: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;②</a:t>
                      </a:r>
                      <a:r>
                        <a:rPr lang="zh-CN" altLang="en-US" sz="900" b="0" i="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重要燃气管网和厂站监测监控设备安装率 </a:t>
                      </a:r>
                      <a:r>
                        <a:rPr lang="en-US" altLang="zh-CN" sz="900" b="0" i="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100%;</a:t>
                      </a:r>
                      <a: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③</a:t>
                      </a:r>
                      <a:r>
                        <a:rPr lang="zh-CN" altLang="en-US"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學浄建立地下管线综合管理信息系统</a:t>
                      </a:r>
                      <a: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开展地下管线隐患排查，按计划完成整改</a:t>
                      </a:r>
                      <a: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;④</a:t>
                      </a:r>
                      <a:r>
                        <a:rPr lang="zh-CN" altLang="en-US"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建立城市电梯应急处置平台</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被评价城市满足以下要求中的</a:t>
                      </a:r>
                      <a: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项</a:t>
                      </a:r>
                      <a: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:①</a:t>
                      </a:r>
                      <a:r>
                        <a:rPr lang="zh-CN" altLang="en-US"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供电、供水、供热管网安装安全监测监控设备</a:t>
                      </a:r>
                      <a: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;②</a:t>
                      </a:r>
                      <a:r>
                        <a:rPr lang="zh-CN" altLang="en-US" sz="900" b="0" i="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重要燃气管网和厂站监测监控设备安装率 </a:t>
                      </a:r>
                      <a:r>
                        <a:rPr lang="en-US" altLang="zh-CN" sz="900" b="0" i="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100%;</a:t>
                      </a:r>
                      <a: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r>
                      <a:b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被评价城市满足以下要求中的</a:t>
                      </a:r>
                      <a: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项</a:t>
                      </a:r>
                      <a: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:①</a:t>
                      </a:r>
                      <a:r>
                        <a:rPr lang="zh-CN" altLang="en-US"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供电、供水、供热管网安装安全监测监控设备</a:t>
                      </a:r>
                      <a: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;②</a:t>
                      </a:r>
                      <a:r>
                        <a:rPr lang="zh-CN" altLang="en-US" sz="900" b="0" i="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重要燃气管网和厂站监测监控设备安装率 </a:t>
                      </a:r>
                      <a:r>
                        <a:rPr lang="en-US" altLang="zh-CN" sz="900" b="0" i="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100%;</a:t>
                      </a:r>
                      <a: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r>
                      <a:b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被评价城市满足以下要求中的</a:t>
                      </a:r>
                      <a: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项</a:t>
                      </a:r>
                      <a: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:①</a:t>
                      </a:r>
                      <a:r>
                        <a:rPr lang="zh-CN" altLang="en-US"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供电、供水、供热管网安装安全监测监控设备</a:t>
                      </a:r>
                      <a: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;②</a:t>
                      </a:r>
                      <a:r>
                        <a:rPr lang="zh-CN" altLang="en-US" sz="900" b="0" i="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重要燃气管网和厂站监测监控设备安装率 </a:t>
                      </a:r>
                      <a:r>
                        <a:rPr lang="en-US" altLang="zh-CN" sz="900" b="0" i="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100%;</a:t>
                      </a:r>
                      <a: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r>
                      <a:b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rPr>
                        <a:t>实地调查、听取汇报、查阅资料</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定性</a:t>
                      </a: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参考</a:t>
                      </a: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国家安全发展示范城市评价细则</a:t>
                      </a: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(2019</a:t>
                      </a: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版）</a:t>
                      </a: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03"/>
                  </a:ext>
                </a:extLst>
              </a:tr>
              <a:tr h="299085">
                <a:tc>
                  <a:txBody>
                    <a:bodyPr/>
                    <a:lstStyle/>
                    <a:p>
                      <a:pPr algn="ctr" fontAlgn="ctr"/>
                      <a:r>
                        <a:rPr lang="en-US" altLang="zh-CN" sz="900" b="0" i="0">
                          <a:solidFill>
                            <a:srgbClr val="000000"/>
                          </a:solidFill>
                          <a:latin typeface="微软雅黑" panose="020B0503020204020204" pitchFamily="34" charset="-122"/>
                          <a:ea typeface="微软雅黑" panose="020B0503020204020204" pitchFamily="34" charset="-122"/>
                        </a:rPr>
                        <a:t>56</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rPr>
                        <a:t>城市管理安全韧性</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rPr>
                        <a:t>预防与响应</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rPr>
                        <a:t>重大危险源密度</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不高于</a:t>
                      </a:r>
                      <a: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0.04</a:t>
                      </a:r>
                      <a:r>
                        <a:rPr lang="zh-CN" altLang="en-US"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个</a:t>
                      </a:r>
                      <a: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/km</a:t>
                      </a:r>
                      <a:r>
                        <a:rPr lang="en-US" altLang="zh-CN" sz="900" b="0" i="0" baseline="30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0.04-0.08</a:t>
                      </a:r>
                      <a:r>
                        <a:rPr lang="zh-CN" altLang="en-US"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个</a:t>
                      </a:r>
                      <a: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/km</a:t>
                      </a:r>
                      <a:r>
                        <a:rPr lang="en-US" altLang="zh-CN" sz="900" b="0" i="0" baseline="30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0.08-0.12</a:t>
                      </a:r>
                      <a:r>
                        <a:rPr lang="zh-CN" altLang="en-US"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个</a:t>
                      </a:r>
                      <a: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/km</a:t>
                      </a:r>
                      <a:r>
                        <a:rPr lang="en-US" altLang="zh-CN" sz="900" b="0" i="0" baseline="30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不低于</a:t>
                      </a:r>
                      <a: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0.12</a:t>
                      </a:r>
                      <a:r>
                        <a:rPr lang="zh-CN" altLang="en-US"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个</a:t>
                      </a:r>
                      <a: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/km</a:t>
                      </a:r>
                      <a:r>
                        <a:rPr lang="en-US" altLang="zh-CN" sz="900" b="0" i="0" baseline="30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见</a:t>
                      </a: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B.27</a:t>
                      </a: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中的公式</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rPr>
                        <a:t>定量</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04"/>
                  </a:ext>
                </a:extLst>
              </a:tr>
              <a:tr h="421005">
                <a:tc>
                  <a:txBody>
                    <a:bodyPr/>
                    <a:lstStyle/>
                    <a:p>
                      <a:pPr algn="ctr" fontAlgn="ctr"/>
                      <a:r>
                        <a:rPr lang="en-US" altLang="zh-CN" sz="900" b="0" i="0">
                          <a:solidFill>
                            <a:srgbClr val="000000"/>
                          </a:solidFill>
                          <a:latin typeface="微软雅黑" panose="020B0503020204020204" pitchFamily="34" charset="-122"/>
                          <a:ea typeface="微软雅黑" panose="020B0503020204020204" pitchFamily="34" charset="-122"/>
                        </a:rPr>
                        <a:t>59</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rPr>
                        <a:t>城市管理安全韧性</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rPr>
                        <a:t>预防与响应</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rPr>
                        <a:t>处置、救援人员从接警到达现场的平均时间</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不高于</a:t>
                      </a: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5min</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en-US" altLang="zh-CN" sz="900" b="0" i="0">
                          <a:solidFill>
                            <a:srgbClr val="000000"/>
                          </a:solidFill>
                          <a:latin typeface="微软雅黑" panose="020B0503020204020204" pitchFamily="34" charset="-122"/>
                          <a:ea typeface="微软雅黑" panose="020B0503020204020204" pitchFamily="34" charset="-122"/>
                        </a:rPr>
                        <a:t>5-10min</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en-US" altLang="zh-CN" sz="900" b="0" i="0">
                          <a:solidFill>
                            <a:srgbClr val="000000"/>
                          </a:solidFill>
                          <a:latin typeface="微软雅黑" panose="020B0503020204020204" pitchFamily="34" charset="-122"/>
                          <a:ea typeface="微软雅黑" panose="020B0503020204020204" pitchFamily="34" charset="-122"/>
                        </a:rPr>
                        <a:t>10-15min</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不低于</a:t>
                      </a: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15min</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rPr>
                        <a:t>应急管理、公安、卫生等部门提供数据</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rPr>
                        <a:t>定量</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05"/>
                  </a:ext>
                </a:extLst>
              </a:tr>
              <a:tr h="535305">
                <a:tc>
                  <a:txBody>
                    <a:bodyPr/>
                    <a:lstStyle/>
                    <a:p>
                      <a:pPr algn="ctr" fontAlgn="ctr"/>
                      <a:r>
                        <a:rPr lang="en-US" altLang="zh-CN" sz="900" b="0" i="0">
                          <a:solidFill>
                            <a:srgbClr val="000000"/>
                          </a:solidFill>
                          <a:latin typeface="微软雅黑" panose="020B0503020204020204" pitchFamily="34" charset="-122"/>
                          <a:ea typeface="微软雅黑" panose="020B0503020204020204" pitchFamily="34" charset="-122"/>
                        </a:rPr>
                        <a:t>64</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rPr>
                        <a:t>城市管理安全韧性</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rPr>
                        <a:t>风险控制水平</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rPr>
                        <a:t>特别重大事故直接经济损失占地区生产总值的比例</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不高于</a:t>
                      </a: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1.0%%</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en-US" altLang="zh-CN" sz="900" b="0" i="0" dirty="0">
                          <a:solidFill>
                            <a:srgbClr val="000000"/>
                          </a:solidFill>
                          <a:latin typeface="微软雅黑" panose="020B0503020204020204" pitchFamily="34" charset="-122"/>
                          <a:ea typeface="微软雅黑" panose="020B0503020204020204" pitchFamily="34" charset="-122"/>
                        </a:rPr>
                        <a:t>1-1.5%</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en-US" altLang="zh-CN" sz="900" b="0" i="0">
                          <a:solidFill>
                            <a:srgbClr val="000000"/>
                          </a:solidFill>
                          <a:latin typeface="微软雅黑" panose="020B0503020204020204" pitchFamily="34" charset="-122"/>
                          <a:ea typeface="微软雅黑" panose="020B0503020204020204" pitchFamily="34" charset="-122"/>
                        </a:rPr>
                        <a:t>1.5-2.0%</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不低于</a:t>
                      </a: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2.0%</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见</a:t>
                      </a: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B.32</a:t>
                      </a: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中的公式</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rPr>
                        <a:t>定量</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06"/>
                  </a:ext>
                </a:extLst>
              </a:tr>
              <a:tr h="1090295">
                <a:tc>
                  <a:txBody>
                    <a:bodyPr/>
                    <a:lstStyle/>
                    <a:p>
                      <a:pPr algn="ctr" fontAlgn="ctr"/>
                      <a:r>
                        <a:rPr lang="en-US" altLang="zh-CN" sz="900" b="0" i="0">
                          <a:solidFill>
                            <a:srgbClr val="000000"/>
                          </a:solidFill>
                          <a:latin typeface="微软雅黑" panose="020B0503020204020204" pitchFamily="34" charset="-122"/>
                          <a:ea typeface="微软雅黑" panose="020B0503020204020204" pitchFamily="34" charset="-122"/>
                        </a:rPr>
                        <a:t>71</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rPr>
                        <a:t>城市管理安全韧性</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rPr>
                        <a:t>支撑保障投入</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rPr>
                        <a:t>安全科技研发及成果、技术和产品的推广使用</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被评价城市满足以下全部要求</a:t>
                      </a: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b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①</a:t>
                      </a: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在城市安全相关领  推 进 科 技创新</a:t>
                      </a: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b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②</a:t>
                      </a: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推广一批具有基础性、紧迫性的先进安全技术和产品；</a:t>
                      </a:r>
                      <a:b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③</a:t>
                      </a: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城市安全科技项目获得国家科学技术奖</a:t>
                      </a: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国家最高科学技术奖、国家自然科学奖、国家技术发明奖、国家科学技术进步奖、国际科学技术合作奖</a:t>
                      </a: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奖励</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被评价城市满足以下要求中的</a:t>
                      </a: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项</a:t>
                      </a: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b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①</a:t>
                      </a: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在城市安全相关领  推 进 科 技创新</a:t>
                      </a: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b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②</a:t>
                      </a: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推广一批具有基础性、紧迫性的先进安全技术和产品；</a:t>
                      </a:r>
                      <a:b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③</a:t>
                      </a: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城市安全科技项目获得国家科学技术奖</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被评价城市满足以下要求中的</a:t>
                      </a: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项</a:t>
                      </a: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b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①</a:t>
                      </a: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在城市安全相关领  推 进 科 技创新</a:t>
                      </a: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b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②</a:t>
                      </a: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推广一批具有基础性、紧迫性的先进安全技术和产品；</a:t>
                      </a:r>
                      <a:b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③</a:t>
                      </a: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城市安全科技项目获得国家科学技术奖</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被评价城市满足以下要求中的</a:t>
                      </a: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项</a:t>
                      </a: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b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①</a:t>
                      </a: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在城市安全相关领  推 进 科 技创新</a:t>
                      </a: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b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②</a:t>
                      </a: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推广一批具有基础性、紧迫性的先进安全技术和产品；</a:t>
                      </a:r>
                      <a:b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③</a:t>
                      </a:r>
                      <a:r>
                        <a:rPr lang="zh-CN" altLang="en-US" sz="9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城市安全科技项目获得国家科学技术奖</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a:solidFill>
                            <a:srgbClr val="000000"/>
                          </a:solidFill>
                          <a:latin typeface="微软雅黑" panose="020B0503020204020204" pitchFamily="34" charset="-122"/>
                          <a:ea typeface="微软雅黑" panose="020B0503020204020204" pitchFamily="34" charset="-122"/>
                        </a:rPr>
                        <a:t>听取汇报，查阅资料</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algn="ctr" fontAlgn="ctr"/>
                      <a:r>
                        <a:rPr lang="zh-CN" altLang="en-US"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定性</a:t>
                      </a:r>
                      <a: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参考</a:t>
                      </a:r>
                      <a: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国家安全发展示范城市评价细则</a:t>
                      </a:r>
                      <a: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(2019</a:t>
                      </a:r>
                      <a:r>
                        <a:rPr lang="zh-CN" altLang="en-US"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版）</a:t>
                      </a:r>
                      <a:r>
                        <a:rPr lang="en-US" altLang="zh-CN" sz="900" b="0" i="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p>
                  </a:txBody>
                  <a:tcPr marL="9842" marR="9842" marT="9842"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9220211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1"/>
          <p:cNvSpPr txBox="1"/>
          <p:nvPr/>
        </p:nvSpPr>
        <p:spPr>
          <a:xfrm>
            <a:off x="502919" y="293958"/>
            <a:ext cx="9228222" cy="46037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sym typeface="+mn-ea"/>
              </a:rPr>
              <a:t>二、城镇燃气安全重要概念解析</a:t>
            </a:r>
          </a:p>
        </p:txBody>
      </p:sp>
      <p:sp>
        <p:nvSpPr>
          <p:cNvPr id="8" name="矩形 7"/>
          <p:cNvSpPr/>
          <p:nvPr/>
        </p:nvSpPr>
        <p:spPr>
          <a:xfrm>
            <a:off x="584200" y="800735"/>
            <a:ext cx="4615180" cy="1246495"/>
          </a:xfrm>
          <a:prstGeom prst="rect">
            <a:avLst/>
          </a:prstGeom>
        </p:spPr>
        <p:txBody>
          <a:bodyPr wrap="square">
            <a:spAutoFit/>
          </a:bodyPr>
          <a:lstStyle/>
          <a:p>
            <a:pPr marL="285750" indent="-285750">
              <a:lnSpc>
                <a:spcPct val="150000"/>
              </a:lnSpc>
              <a:buFont typeface="Wingdings" panose="05000000000000000000" pitchFamily="2" charset="2"/>
              <a:buChar char="Ø"/>
            </a:pPr>
            <a:r>
              <a:rPr lang="zh-CN" altLang="en-US" b="1" dirty="0" smtClean="0">
                <a:latin typeface="微软雅黑" panose="020B0503020204020204" pitchFamily="34" charset="-122"/>
                <a:ea typeface="微软雅黑" panose="020B0503020204020204" pitchFamily="34" charset="-122"/>
              </a:rPr>
              <a:t>规范间距和安全距离</a:t>
            </a:r>
            <a:endParaRPr lang="en-US" altLang="zh-CN" b="1" dirty="0" smtClean="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600" b="1" dirty="0">
                <a:latin typeface="微软雅黑" panose="020B0503020204020204" pitchFamily="34" charset="-122"/>
                <a:ea typeface="微软雅黑" panose="020B0503020204020204" pitchFamily="34" charset="-122"/>
              </a:rPr>
              <a:t>规</a:t>
            </a:r>
            <a:r>
              <a:rPr lang="zh-CN" altLang="en-US" sz="1600" b="1" dirty="0" smtClean="0">
                <a:latin typeface="微软雅黑" panose="020B0503020204020204" pitchFamily="34" charset="-122"/>
                <a:ea typeface="微软雅黑" panose="020B0503020204020204" pitchFamily="34" charset="-122"/>
              </a:rPr>
              <a:t>范间距是标准中规定的设备、建筑的间距</a:t>
            </a:r>
            <a:endParaRPr lang="en-US" altLang="zh-CN" sz="1600" b="1" dirty="0" smtClean="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600" b="1" dirty="0">
                <a:latin typeface="微软雅黑" panose="020B0503020204020204" pitchFamily="34" charset="-122"/>
                <a:ea typeface="微软雅黑" panose="020B0503020204020204" pitchFamily="34" charset="-122"/>
              </a:rPr>
              <a:t>安</a:t>
            </a:r>
            <a:r>
              <a:rPr lang="zh-CN" altLang="en-US" sz="1600" b="1" dirty="0" smtClean="0">
                <a:latin typeface="微软雅黑" panose="020B0503020204020204" pitchFamily="34" charset="-122"/>
                <a:ea typeface="微软雅黑" panose="020B0503020204020204" pitchFamily="34" charset="-122"/>
              </a:rPr>
              <a:t>全距离是爆炸冲击波不造成危险的距离</a:t>
            </a:r>
            <a:endParaRPr lang="zh-CN" altLang="en-US" sz="1600" dirty="0">
              <a:latin typeface="微软雅黑" panose="020B0503020204020204" pitchFamily="34" charset="-122"/>
              <a:ea typeface="微软雅黑" panose="020B0503020204020204" pitchFamily="34" charset="-122"/>
            </a:endParaRPr>
          </a:p>
        </p:txBody>
      </p:sp>
      <p:sp>
        <p:nvSpPr>
          <p:cNvPr id="5" name="矩形 4"/>
          <p:cNvSpPr/>
          <p:nvPr/>
        </p:nvSpPr>
        <p:spPr>
          <a:xfrm>
            <a:off x="714831" y="2284212"/>
            <a:ext cx="3885460" cy="4292600"/>
          </a:xfrm>
          <a:prstGeom prst="rect">
            <a:avLst/>
          </a:prstGeom>
        </p:spPr>
        <p:txBody>
          <a:bodyPr wrap="square">
            <a:spAutoFit/>
          </a:bodyPr>
          <a:lstStyle/>
          <a:p>
            <a:pPr>
              <a:lnSpc>
                <a:spcPct val="150000"/>
              </a:lnSpc>
            </a:pPr>
            <a:r>
              <a:rPr lang="zh-CN" altLang="en-US" sz="1400" b="1" dirty="0">
                <a:latin typeface="微软雅黑" panose="020B0503020204020204" pitchFamily="34" charset="-122"/>
                <a:ea typeface="微软雅黑" panose="020B0503020204020204" pitchFamily="34" charset="-122"/>
              </a:rPr>
              <a:t>示例：</a:t>
            </a:r>
            <a:r>
              <a:rPr lang="en-US" altLang="zh-CN" sz="1400" b="1" dirty="0">
                <a:latin typeface="微软雅黑" panose="020B0503020204020204" pitchFamily="34" charset="-122"/>
                <a:ea typeface="微软雅黑" panose="020B0503020204020204" pitchFamily="34" charset="-122"/>
              </a:rPr>
              <a:t>LPG</a:t>
            </a:r>
            <a:r>
              <a:rPr lang="zh-CN" altLang="en-US" sz="1400" b="1" dirty="0">
                <a:latin typeface="微软雅黑" panose="020B0503020204020204" pitchFamily="34" charset="-122"/>
                <a:ea typeface="微软雅黑" panose="020B0503020204020204" pitchFamily="34" charset="-122"/>
              </a:rPr>
              <a:t>储罐安</a:t>
            </a:r>
            <a:r>
              <a:rPr lang="zh-CN" altLang="en-US" sz="1400" b="1" dirty="0" smtClean="0">
                <a:latin typeface="微软雅黑" panose="020B0503020204020204" pitchFamily="34" charset="-122"/>
                <a:ea typeface="微软雅黑" panose="020B0503020204020204" pitchFamily="34" charset="-122"/>
              </a:rPr>
              <a:t>全距离</a:t>
            </a:r>
            <a:endParaRPr lang="zh-CN" altLang="zh-CN" sz="1400" dirty="0">
              <a:latin typeface="微软雅黑" panose="020B0503020204020204" pitchFamily="34" charset="-122"/>
              <a:ea typeface="微软雅黑" panose="020B0503020204020204" pitchFamily="34" charset="-122"/>
            </a:endParaRPr>
          </a:p>
          <a:p>
            <a:pPr marL="457200" indent="-457200">
              <a:lnSpc>
                <a:spcPct val="1500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防护距离分别为</a:t>
            </a:r>
            <a:r>
              <a:rPr lang="zh-CN" altLang="en-US" sz="1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300m</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500m</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和</a:t>
            </a:r>
            <a:r>
              <a:rPr lang="zh-CN" altLang="en-US" sz="1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1000m时</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，爆炸冲击波超压分别为</a:t>
            </a:r>
            <a:r>
              <a:rPr lang="zh-CN" altLang="en-US" sz="1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2kPa</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9kPa</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和</a:t>
            </a:r>
            <a:r>
              <a:rPr lang="zh-CN" altLang="en-US" sz="1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25kPa的条件下，</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燃料的临界安全储量，分别记为</a:t>
            </a:r>
            <a:r>
              <a:rPr lang="zh-CN" altLang="en-US" sz="1400" i="1" dirty="0">
                <a:latin typeface="微软雅黑" panose="020B0503020204020204" pitchFamily="34" charset="-122"/>
                <a:ea typeface="微软雅黑" panose="020B0503020204020204" pitchFamily="34" charset="-122"/>
                <a:cs typeface="微软雅黑" panose="020B0503020204020204" pitchFamily="34" charset="-122"/>
                <a:sym typeface="+mn-ea"/>
              </a:rPr>
              <a:t>M</a:t>
            </a:r>
            <a:r>
              <a:rPr lang="zh-CN" altLang="en-US" sz="1400" baseline="-25000" dirty="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i="1" dirty="0">
                <a:latin typeface="微软雅黑" panose="020B0503020204020204" pitchFamily="34" charset="-122"/>
                <a:ea typeface="微软雅黑" panose="020B0503020204020204" pitchFamily="34" charset="-122"/>
                <a:cs typeface="微软雅黑" panose="020B0503020204020204" pitchFamily="34" charset="-122"/>
                <a:sym typeface="+mn-ea"/>
              </a:rPr>
              <a:t>M</a:t>
            </a:r>
            <a:r>
              <a:rPr lang="zh-CN" altLang="en-US" sz="1400" baseline="-25000" dirty="0">
                <a:latin typeface="微软雅黑" panose="020B0503020204020204" pitchFamily="34" charset="-122"/>
                <a:ea typeface="微软雅黑" panose="020B0503020204020204" pitchFamily="34" charset="-122"/>
                <a:cs typeface="微软雅黑" panose="020B0503020204020204" pitchFamily="34" charset="-122"/>
                <a:sym typeface="+mn-ea"/>
              </a:rPr>
              <a:t>9</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和</a:t>
            </a:r>
            <a:r>
              <a:rPr lang="zh-CN" altLang="en-US" sz="1400" i="1" dirty="0">
                <a:latin typeface="微软雅黑" panose="020B0503020204020204" pitchFamily="34" charset="-122"/>
                <a:ea typeface="微软雅黑" panose="020B0503020204020204" pitchFamily="34" charset="-122"/>
                <a:cs typeface="微软雅黑" panose="020B0503020204020204" pitchFamily="34" charset="-122"/>
                <a:sym typeface="+mn-ea"/>
              </a:rPr>
              <a:t>M</a:t>
            </a:r>
            <a:r>
              <a:rPr lang="zh-CN" altLang="en-US" sz="1400" baseline="-25000" dirty="0">
                <a:latin typeface="微软雅黑" panose="020B0503020204020204" pitchFamily="34" charset="-122"/>
                <a:ea typeface="微软雅黑" panose="020B0503020204020204" pitchFamily="34" charset="-122"/>
                <a:cs typeface="微软雅黑" panose="020B0503020204020204" pitchFamily="34" charset="-122"/>
                <a:sym typeface="+mn-ea"/>
              </a:rPr>
              <a:t>25</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nSpc>
                <a:spcPct val="15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实际储量低于</a:t>
            </a:r>
            <a:r>
              <a:rPr lang="en-US" altLang="zh-CN" sz="1400" b="1" i="1" dirty="0">
                <a:solidFill>
                  <a:srgbClr val="C00000"/>
                </a:solidFill>
                <a:latin typeface="微软雅黑" panose="020B0503020204020204" pitchFamily="34" charset="-122"/>
                <a:ea typeface="微软雅黑" panose="020B0503020204020204" pitchFamily="34" charset="-122"/>
              </a:rPr>
              <a:t>M</a:t>
            </a:r>
            <a:r>
              <a:rPr lang="en-US" altLang="zh-CN" sz="1400" b="1" baseline="-25000" dirty="0">
                <a:solidFill>
                  <a:srgbClr val="C00000"/>
                </a:solidFill>
                <a:latin typeface="微软雅黑" panose="020B0503020204020204" pitchFamily="34" charset="-122"/>
                <a:ea typeface="微软雅黑" panose="020B0503020204020204" pitchFamily="34" charset="-122"/>
              </a:rPr>
              <a:t>2</a:t>
            </a:r>
            <a:r>
              <a:rPr lang="en-US" altLang="zh-CN" sz="1400" dirty="0">
                <a:latin typeface="微软雅黑" panose="020B0503020204020204" pitchFamily="34" charset="-122"/>
                <a:ea typeface="微软雅黑" panose="020B0503020204020204" pitchFamily="34" charset="-122"/>
              </a:rPr>
              <a:t>时，人员和建筑物均处于</a:t>
            </a:r>
            <a:r>
              <a:rPr lang="en-US" altLang="zh-CN" sz="1400" b="1" dirty="0">
                <a:solidFill>
                  <a:srgbClr val="C00000"/>
                </a:solidFill>
                <a:latin typeface="微软雅黑" panose="020B0503020204020204" pitchFamily="34" charset="-122"/>
                <a:ea typeface="微软雅黑" panose="020B0503020204020204" pitchFamily="34" charset="-122"/>
              </a:rPr>
              <a:t>相对安全</a:t>
            </a:r>
            <a:r>
              <a:rPr lang="en-US" altLang="zh-CN" sz="1400" dirty="0">
                <a:latin typeface="微软雅黑" panose="020B0503020204020204" pitchFamily="34" charset="-122"/>
                <a:ea typeface="微软雅黑" panose="020B0503020204020204" pitchFamily="34" charset="-122"/>
              </a:rPr>
              <a:t>状态，一般条件下</a:t>
            </a:r>
            <a:r>
              <a:rPr lang="en-US" altLang="zh-CN" sz="1400" b="1" dirty="0">
                <a:solidFill>
                  <a:srgbClr val="C00000"/>
                </a:solidFill>
                <a:latin typeface="微软雅黑" panose="020B0503020204020204" pitchFamily="34" charset="-122"/>
                <a:ea typeface="微软雅黑" panose="020B0503020204020204" pitchFamily="34" charset="-122"/>
              </a:rPr>
              <a:t>可不设防</a:t>
            </a:r>
            <a:r>
              <a:rPr lang="en-US" altLang="zh-CN" sz="1400" dirty="0">
                <a:latin typeface="微软雅黑" panose="020B0503020204020204" pitchFamily="34" charset="-122"/>
                <a:ea typeface="微软雅黑" panose="020B0503020204020204" pitchFamily="34" charset="-122"/>
              </a:rPr>
              <a:t>；</a:t>
            </a:r>
          </a:p>
          <a:p>
            <a:pPr marL="457200" indent="-457200">
              <a:lnSpc>
                <a:spcPct val="15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实际储量在</a:t>
            </a:r>
            <a:r>
              <a:rPr lang="en-US" altLang="zh-CN" sz="1400" b="1" i="1" dirty="0">
                <a:solidFill>
                  <a:srgbClr val="C00000"/>
                </a:solidFill>
                <a:latin typeface="微软雅黑" panose="020B0503020204020204" pitchFamily="34" charset="-122"/>
                <a:ea typeface="微软雅黑" panose="020B0503020204020204" pitchFamily="34" charset="-122"/>
              </a:rPr>
              <a:t>M</a:t>
            </a:r>
            <a:r>
              <a:rPr lang="en-US" altLang="zh-CN" sz="1400" b="1" baseline="-25000" dirty="0">
                <a:solidFill>
                  <a:srgbClr val="C00000"/>
                </a:solidFill>
                <a:latin typeface="微软雅黑" panose="020B0503020204020204" pitchFamily="34" charset="-122"/>
                <a:ea typeface="微软雅黑" panose="020B0503020204020204" pitchFamily="34" charset="-122"/>
              </a:rPr>
              <a:t>25</a:t>
            </a:r>
            <a:r>
              <a:rPr lang="en-US" altLang="zh-CN" sz="1400" b="1" dirty="0">
                <a:solidFill>
                  <a:srgbClr val="C00000"/>
                </a:solidFill>
                <a:latin typeface="微软雅黑" panose="020B0503020204020204" pitchFamily="34" charset="-122"/>
                <a:ea typeface="微软雅黑" panose="020B0503020204020204" pitchFamily="34" charset="-122"/>
              </a:rPr>
              <a:t>范围内</a:t>
            </a:r>
            <a:r>
              <a:rPr lang="en-US" altLang="zh-CN" sz="1400" dirty="0">
                <a:latin typeface="微软雅黑" panose="020B0503020204020204" pitchFamily="34" charset="-122"/>
                <a:ea typeface="微软雅黑" panose="020B0503020204020204" pitchFamily="34" charset="-122"/>
              </a:rPr>
              <a:t>时，人员和建筑物处于</a:t>
            </a:r>
            <a:r>
              <a:rPr lang="en-US" altLang="zh-CN" sz="1400" b="1" dirty="0">
                <a:solidFill>
                  <a:srgbClr val="C00000"/>
                </a:solidFill>
                <a:latin typeface="微软雅黑" panose="020B0503020204020204" pitchFamily="34" charset="-122"/>
                <a:ea typeface="微软雅黑" panose="020B0503020204020204" pitchFamily="34" charset="-122"/>
              </a:rPr>
              <a:t>安全-比较安全</a:t>
            </a:r>
            <a:r>
              <a:rPr lang="en-US" altLang="zh-CN" sz="1400" dirty="0">
                <a:latin typeface="微软雅黑" panose="020B0503020204020204" pitchFamily="34" charset="-122"/>
                <a:ea typeface="微软雅黑" panose="020B0503020204020204" pitchFamily="34" charset="-122"/>
              </a:rPr>
              <a:t>状态，对应着防护等级的</a:t>
            </a:r>
            <a:r>
              <a:rPr lang="en-US" altLang="zh-CN" sz="1400" b="1" dirty="0">
                <a:solidFill>
                  <a:srgbClr val="C00000"/>
                </a:solidFill>
                <a:latin typeface="微软雅黑" panose="020B0503020204020204" pitchFamily="34" charset="-122"/>
                <a:ea typeface="微软雅黑" panose="020B0503020204020204" pitchFamily="34" charset="-122"/>
              </a:rPr>
              <a:t>一级和二级</a:t>
            </a:r>
            <a:r>
              <a:rPr lang="en-US" altLang="zh-CN" sz="1400" dirty="0">
                <a:latin typeface="微软雅黑" panose="020B0503020204020204" pitchFamily="34" charset="-122"/>
                <a:ea typeface="微软雅黑" panose="020B0503020204020204" pitchFamily="34" charset="-122"/>
              </a:rPr>
              <a:t>；</a:t>
            </a:r>
          </a:p>
          <a:p>
            <a:pPr marL="457200" indent="-457200">
              <a:lnSpc>
                <a:spcPct val="15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实际储量大于</a:t>
            </a:r>
            <a:r>
              <a:rPr lang="en-US" altLang="zh-CN" sz="1400" b="1" i="1" dirty="0">
                <a:solidFill>
                  <a:srgbClr val="C00000"/>
                </a:solidFill>
                <a:latin typeface="微软雅黑" panose="020B0503020204020204" pitchFamily="34" charset="-122"/>
                <a:ea typeface="微软雅黑" panose="020B0503020204020204" pitchFamily="34" charset="-122"/>
              </a:rPr>
              <a:t>M</a:t>
            </a:r>
            <a:r>
              <a:rPr lang="en-US" altLang="zh-CN" sz="1400" b="1" baseline="-25000" dirty="0">
                <a:solidFill>
                  <a:srgbClr val="C00000"/>
                </a:solidFill>
                <a:latin typeface="微软雅黑" panose="020B0503020204020204" pitchFamily="34" charset="-122"/>
                <a:ea typeface="微软雅黑" panose="020B0503020204020204" pitchFamily="34" charset="-122"/>
              </a:rPr>
              <a:t>25</a:t>
            </a:r>
            <a:r>
              <a:rPr lang="en-US" altLang="zh-CN" sz="1400" dirty="0">
                <a:latin typeface="微软雅黑" panose="020B0503020204020204" pitchFamily="34" charset="-122"/>
                <a:ea typeface="微软雅黑" panose="020B0503020204020204" pitchFamily="34" charset="-122"/>
              </a:rPr>
              <a:t>时，会对人员和建筑物造成较大伤害，处于</a:t>
            </a:r>
            <a:r>
              <a:rPr lang="en-US" altLang="zh-CN" sz="1400" b="1" dirty="0">
                <a:solidFill>
                  <a:srgbClr val="C00000"/>
                </a:solidFill>
                <a:latin typeface="微软雅黑" panose="020B0503020204020204" pitchFamily="34" charset="-122"/>
                <a:ea typeface="微软雅黑" panose="020B0503020204020204" pitchFamily="34" charset="-122"/>
              </a:rPr>
              <a:t>比较危险-危险</a:t>
            </a:r>
            <a:r>
              <a:rPr lang="en-US" altLang="zh-CN" sz="1400" dirty="0">
                <a:latin typeface="微软雅黑" panose="020B0503020204020204" pitchFamily="34" charset="-122"/>
                <a:ea typeface="微软雅黑" panose="020B0503020204020204" pitchFamily="34" charset="-122"/>
              </a:rPr>
              <a:t>状态，需要采取更高等级的防护措施。</a:t>
            </a:r>
          </a:p>
        </p:txBody>
      </p:sp>
      <p:graphicFrame>
        <p:nvGraphicFramePr>
          <p:cNvPr id="7" name="表格 6"/>
          <p:cNvGraphicFramePr>
            <a:graphicFrameLocks noGrp="1"/>
          </p:cNvGraphicFramePr>
          <p:nvPr>
            <p:custDataLst>
              <p:tags r:id="rId1"/>
            </p:custDataLst>
          </p:nvPr>
        </p:nvGraphicFramePr>
        <p:xfrm>
          <a:off x="5082540" y="1169035"/>
          <a:ext cx="6038215" cy="2496820"/>
        </p:xfrm>
        <a:graphic>
          <a:graphicData uri="http://schemas.openxmlformats.org/drawingml/2006/table">
            <a:tbl>
              <a:tblPr firstRow="1" bandRow="1">
                <a:tableStyleId>{5C22544A-7EE6-4342-B048-85BDC9FD1C3A}</a:tableStyleId>
              </a:tblPr>
              <a:tblGrid>
                <a:gridCol w="875665">
                  <a:extLst>
                    <a:ext uri="{9D8B030D-6E8A-4147-A177-3AD203B41FA5}">
                      <a16:colId xmlns:a16="http://schemas.microsoft.com/office/drawing/2014/main" val="20000"/>
                    </a:ext>
                  </a:extLst>
                </a:gridCol>
                <a:gridCol w="882650">
                  <a:extLst>
                    <a:ext uri="{9D8B030D-6E8A-4147-A177-3AD203B41FA5}">
                      <a16:colId xmlns:a16="http://schemas.microsoft.com/office/drawing/2014/main" val="20001"/>
                    </a:ext>
                  </a:extLst>
                </a:gridCol>
                <a:gridCol w="1084580">
                  <a:extLst>
                    <a:ext uri="{9D8B030D-6E8A-4147-A177-3AD203B41FA5}">
                      <a16:colId xmlns:a16="http://schemas.microsoft.com/office/drawing/2014/main" val="20002"/>
                    </a:ext>
                  </a:extLst>
                </a:gridCol>
                <a:gridCol w="1102360">
                  <a:extLst>
                    <a:ext uri="{9D8B030D-6E8A-4147-A177-3AD203B41FA5}">
                      <a16:colId xmlns:a16="http://schemas.microsoft.com/office/drawing/2014/main" val="20003"/>
                    </a:ext>
                  </a:extLst>
                </a:gridCol>
                <a:gridCol w="770890">
                  <a:extLst>
                    <a:ext uri="{9D8B030D-6E8A-4147-A177-3AD203B41FA5}">
                      <a16:colId xmlns:a16="http://schemas.microsoft.com/office/drawing/2014/main" val="20004"/>
                    </a:ext>
                  </a:extLst>
                </a:gridCol>
                <a:gridCol w="1322070">
                  <a:extLst>
                    <a:ext uri="{9D8B030D-6E8A-4147-A177-3AD203B41FA5}">
                      <a16:colId xmlns:a16="http://schemas.microsoft.com/office/drawing/2014/main" val="20005"/>
                    </a:ext>
                  </a:extLst>
                </a:gridCol>
              </a:tblGrid>
              <a:tr h="280035">
                <a:tc>
                  <a:txBody>
                    <a:bodyPr/>
                    <a:lstStyle/>
                    <a:p>
                      <a:pPr algn="ctr">
                        <a:lnSpc>
                          <a:spcPct val="150000"/>
                        </a:lnSpc>
                      </a:pPr>
                      <a:r>
                        <a:rPr lang="zh-CN" sz="1000" b="1" kern="100">
                          <a:solidFill>
                            <a:schemeClr val="bg1"/>
                          </a:solidFill>
                          <a:effectLst/>
                          <a:uFillTx/>
                          <a:latin typeface="微软雅黑" panose="020B0503020204020204" pitchFamily="34" charset="-122"/>
                          <a:ea typeface="微软雅黑" panose="020B0503020204020204" pitchFamily="34" charset="-122"/>
                          <a:cs typeface="宋体" panose="02010600030101010101" pitchFamily="2" charset="-122"/>
                        </a:rPr>
                        <a:t>实际储量</a:t>
                      </a:r>
                    </a:p>
                  </a:txBody>
                  <a:tcPr marL="68580" marR="68580" marT="0" marB="0" anchor="ctr"/>
                </a:tc>
                <a:tc>
                  <a:txBody>
                    <a:bodyPr/>
                    <a:lstStyle/>
                    <a:p>
                      <a:pPr algn="ctr">
                        <a:lnSpc>
                          <a:spcPct val="150000"/>
                        </a:lnSpc>
                        <a:buNone/>
                      </a:pPr>
                      <a:r>
                        <a:rPr lang="zh-CN" altLang="en-US" sz="1000" b="1" kern="100">
                          <a:solidFill>
                            <a:schemeClr val="bg1"/>
                          </a:solidFill>
                          <a:effectLst/>
                          <a:uFillTx/>
                          <a:latin typeface="微软雅黑" panose="020B0503020204020204" pitchFamily="34" charset="-122"/>
                          <a:ea typeface="微软雅黑" panose="020B0503020204020204" pitchFamily="34" charset="-122"/>
                          <a:cs typeface="宋体" panose="02010600030101010101" pitchFamily="2" charset="-122"/>
                        </a:rPr>
                        <a:t>防护对象</a:t>
                      </a:r>
                    </a:p>
                  </a:txBody>
                  <a:tcPr marL="68580" marR="68580" marT="0" marB="0" anchor="ctr"/>
                </a:tc>
                <a:tc>
                  <a:txBody>
                    <a:bodyPr/>
                    <a:lstStyle/>
                    <a:p>
                      <a:pPr algn="ctr">
                        <a:lnSpc>
                          <a:spcPct val="150000"/>
                        </a:lnSpc>
                        <a:buNone/>
                      </a:pPr>
                      <a:r>
                        <a:rPr lang="zh-CN" altLang="en-US" sz="1000" b="1" kern="100">
                          <a:solidFill>
                            <a:schemeClr val="bg1"/>
                          </a:solidFill>
                          <a:effectLst/>
                          <a:uFillTx/>
                          <a:latin typeface="微软雅黑" panose="020B0503020204020204" pitchFamily="34" charset="-122"/>
                          <a:ea typeface="微软雅黑" panose="020B0503020204020204" pitchFamily="34" charset="-122"/>
                          <a:cs typeface="宋体" panose="02010600030101010101" pitchFamily="2" charset="-122"/>
                        </a:rPr>
                        <a:t>损伤情况</a:t>
                      </a:r>
                    </a:p>
                  </a:txBody>
                  <a:tcPr marL="68580" marR="68580" marT="0" marB="0" anchor="ctr"/>
                </a:tc>
                <a:tc>
                  <a:txBody>
                    <a:bodyPr/>
                    <a:lstStyle/>
                    <a:p>
                      <a:pPr algn="ctr">
                        <a:lnSpc>
                          <a:spcPct val="150000"/>
                        </a:lnSpc>
                        <a:buNone/>
                      </a:pPr>
                      <a:r>
                        <a:rPr lang="zh-CN" altLang="en-US" sz="1000" b="1" kern="100">
                          <a:solidFill>
                            <a:schemeClr val="bg1"/>
                          </a:solidFill>
                          <a:effectLst/>
                          <a:uFillTx/>
                          <a:latin typeface="微软雅黑" panose="020B0503020204020204" pitchFamily="34" charset="-122"/>
                          <a:ea typeface="微软雅黑" panose="020B0503020204020204" pitchFamily="34" charset="-122"/>
                          <a:cs typeface="宋体" panose="02010600030101010101" pitchFamily="2" charset="-122"/>
                        </a:rPr>
                        <a:t>危险程度</a:t>
                      </a:r>
                    </a:p>
                  </a:txBody>
                  <a:tcPr marL="68580" marR="68580" marT="0" marB="0" anchor="ctr"/>
                </a:tc>
                <a:tc>
                  <a:txBody>
                    <a:bodyPr/>
                    <a:lstStyle/>
                    <a:p>
                      <a:pPr algn="ctr">
                        <a:lnSpc>
                          <a:spcPct val="150000"/>
                        </a:lnSpc>
                        <a:buNone/>
                      </a:pPr>
                      <a:r>
                        <a:rPr lang="zh-CN" altLang="en-US" sz="1000" b="1" kern="100">
                          <a:solidFill>
                            <a:schemeClr val="bg1"/>
                          </a:solidFill>
                          <a:effectLst/>
                          <a:uFillTx/>
                          <a:latin typeface="微软雅黑" panose="020B0503020204020204" pitchFamily="34" charset="-122"/>
                          <a:ea typeface="微软雅黑" panose="020B0503020204020204" pitchFamily="34" charset="-122"/>
                          <a:cs typeface="宋体" panose="02010600030101010101" pitchFamily="2" charset="-122"/>
                        </a:rPr>
                        <a:t>防护等级</a:t>
                      </a:r>
                    </a:p>
                  </a:txBody>
                  <a:tcPr marL="68580" marR="68580" marT="0" marB="0" anchor="ctr"/>
                </a:tc>
                <a:tc>
                  <a:txBody>
                    <a:bodyPr/>
                    <a:lstStyle/>
                    <a:p>
                      <a:pPr algn="ctr">
                        <a:lnSpc>
                          <a:spcPct val="150000"/>
                        </a:lnSpc>
                        <a:buNone/>
                      </a:pPr>
                      <a:r>
                        <a:rPr lang="zh-CN" altLang="en-US" sz="1000" b="1" kern="100">
                          <a:solidFill>
                            <a:schemeClr val="bg1"/>
                          </a:solidFill>
                          <a:effectLst/>
                          <a:uFillTx/>
                          <a:latin typeface="微软雅黑" panose="020B0503020204020204" pitchFamily="34" charset="-122"/>
                          <a:ea typeface="微软雅黑" panose="020B0503020204020204" pitchFamily="34" charset="-122"/>
                          <a:cs typeface="宋体" panose="02010600030101010101" pitchFamily="2" charset="-122"/>
                        </a:rPr>
                        <a:t>防护措施</a:t>
                      </a:r>
                    </a:p>
                  </a:txBody>
                  <a:tcPr marL="68580" marR="68580" marT="0" marB="0" anchor="ctr"/>
                </a:tc>
                <a:extLst>
                  <a:ext uri="{0D108BD9-81ED-4DB2-BD59-A6C34878D82A}">
                    <a16:rowId xmlns:a16="http://schemas.microsoft.com/office/drawing/2014/main" val="10000"/>
                  </a:ext>
                </a:extLst>
              </a:tr>
              <a:tr h="228600">
                <a:tc rowSpan="2">
                  <a:txBody>
                    <a:bodyPr/>
                    <a:lstStyle/>
                    <a:p>
                      <a:pPr algn="ctr">
                        <a:lnSpc>
                          <a:spcPct val="150000"/>
                        </a:lnSpc>
                        <a:buNone/>
                      </a:pPr>
                      <a:r>
                        <a:rPr lang="zh-CN" altLang="en-US" sz="1000" b="1" kern="100">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000" b="1" i="1" kern="100">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rPr>
                        <a:t>M</a:t>
                      </a:r>
                      <a:r>
                        <a:rPr lang="zh-CN" altLang="en-US" sz="1000" b="1" kern="100" baseline="-25000">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rPr>
                        <a:t>2</a:t>
                      </a:r>
                    </a:p>
                  </a:txBody>
                  <a:tcPr marL="68580" marR="68580" marT="0" marB="0" anchor="ctr"/>
                </a:tc>
                <a:tc>
                  <a:txBody>
                    <a:bodyPr/>
                    <a:lstStyle/>
                    <a:p>
                      <a:pPr algn="ctr">
                        <a:lnSpc>
                          <a:spcPct val="150000"/>
                        </a:lnSpc>
                        <a:buNone/>
                      </a:pPr>
                      <a:r>
                        <a:rPr lang="zh-CN" altLang="en-US" sz="1000" b="1" kern="1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建筑物</a:t>
                      </a:r>
                    </a:p>
                  </a:txBody>
                  <a:tcPr marL="68580" marR="68580" marT="0" marB="0" anchor="ctr"/>
                </a:tc>
                <a:tc>
                  <a:txBody>
                    <a:bodyPr/>
                    <a:lstStyle/>
                    <a:p>
                      <a:pPr algn="ctr">
                        <a:lnSpc>
                          <a:spcPct val="150000"/>
                        </a:lnSpc>
                        <a:buNone/>
                      </a:pPr>
                      <a:r>
                        <a:rPr lang="zh-CN" altLang="en-US" sz="1000" b="1" kern="1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无破坏</a:t>
                      </a:r>
                    </a:p>
                  </a:txBody>
                  <a:tcPr marL="68580" marR="68580" marT="0" marB="0" anchor="ctr"/>
                </a:tc>
                <a:tc>
                  <a:txBody>
                    <a:bodyPr/>
                    <a:lstStyle/>
                    <a:p>
                      <a:pPr algn="ctr">
                        <a:lnSpc>
                          <a:spcPct val="150000"/>
                        </a:lnSpc>
                        <a:buNone/>
                      </a:pPr>
                      <a:r>
                        <a:rPr lang="zh-CN" altLang="en-US" sz="1000" b="1" kern="1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安全</a:t>
                      </a:r>
                    </a:p>
                  </a:txBody>
                  <a:tcPr marL="68580" marR="68580" marT="0" marB="0" anchor="ctr"/>
                </a:tc>
                <a:tc>
                  <a:txBody>
                    <a:bodyPr/>
                    <a:lstStyle/>
                    <a:p>
                      <a:pPr algn="ctr">
                        <a:lnSpc>
                          <a:spcPct val="150000"/>
                        </a:lnSpc>
                        <a:buNone/>
                      </a:pPr>
                      <a:r>
                        <a:rPr lang="zh-CN" altLang="en-US" sz="1000" b="1" kern="100" dirty="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一级</a:t>
                      </a:r>
                    </a:p>
                  </a:txBody>
                  <a:tcPr marL="68580" marR="68580" marT="0" marB="0" anchor="ctr"/>
                </a:tc>
                <a:tc>
                  <a:txBody>
                    <a:bodyPr/>
                    <a:lstStyle/>
                    <a:p>
                      <a:pPr algn="ctr">
                        <a:lnSpc>
                          <a:spcPct val="150000"/>
                        </a:lnSpc>
                        <a:buNone/>
                      </a:pPr>
                      <a:r>
                        <a:rPr lang="zh-CN" altLang="en-US" sz="1000" b="1" kern="1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无</a:t>
                      </a:r>
                    </a:p>
                  </a:txBody>
                  <a:tcPr marL="68580" marR="68580" marT="0" marB="0" anchor="ctr"/>
                </a:tc>
                <a:extLst>
                  <a:ext uri="{0D108BD9-81ED-4DB2-BD59-A6C34878D82A}">
                    <a16:rowId xmlns:a16="http://schemas.microsoft.com/office/drawing/2014/main" val="10001"/>
                  </a:ext>
                </a:extLst>
              </a:tr>
              <a:tr h="228600">
                <a:tc vMerge="1">
                  <a:txBody>
                    <a:bodyPr/>
                    <a:lstStyle/>
                    <a:p>
                      <a:endParaRPr lang="zh-CN"/>
                    </a:p>
                  </a:txBody>
                  <a:tcPr marL="68580" marR="68580" marT="0" marB="0" anchor="ctr"/>
                </a:tc>
                <a:tc>
                  <a:txBody>
                    <a:bodyPr/>
                    <a:lstStyle/>
                    <a:p>
                      <a:pPr algn="ctr">
                        <a:lnSpc>
                          <a:spcPct val="150000"/>
                        </a:lnSpc>
                        <a:buNone/>
                      </a:pPr>
                      <a:r>
                        <a:rPr lang="zh-CN" altLang="en-US" sz="1000" b="1" kern="1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人员</a:t>
                      </a:r>
                    </a:p>
                  </a:txBody>
                  <a:tcPr marL="68580" marR="68580" marT="0" marB="0" anchor="ctr"/>
                </a:tc>
                <a:tc>
                  <a:txBody>
                    <a:bodyPr/>
                    <a:lstStyle/>
                    <a:p>
                      <a:pPr algn="ctr">
                        <a:lnSpc>
                          <a:spcPct val="150000"/>
                        </a:lnSpc>
                        <a:buNone/>
                      </a:pPr>
                      <a:r>
                        <a:rPr lang="zh-CN" altLang="en-US" sz="1000" b="1" kern="1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无伤</a:t>
                      </a:r>
                    </a:p>
                  </a:txBody>
                  <a:tcPr marL="68580" marR="68580" marT="0" marB="0" anchor="ctr"/>
                </a:tc>
                <a:tc>
                  <a:txBody>
                    <a:bodyPr/>
                    <a:lstStyle/>
                    <a:p>
                      <a:pPr algn="ctr">
                        <a:lnSpc>
                          <a:spcPct val="150000"/>
                        </a:lnSpc>
                        <a:buNone/>
                      </a:pPr>
                      <a:r>
                        <a:rPr lang="zh-CN" altLang="en-US" sz="1000" b="1" kern="1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安全</a:t>
                      </a:r>
                    </a:p>
                  </a:txBody>
                  <a:tcPr marL="68580" marR="68580" marT="0" marB="0" anchor="ctr"/>
                </a:tc>
                <a:tc>
                  <a:txBody>
                    <a:bodyPr/>
                    <a:lstStyle/>
                    <a:p>
                      <a:pPr algn="ctr">
                        <a:lnSpc>
                          <a:spcPct val="150000"/>
                        </a:lnSpc>
                        <a:buNone/>
                      </a:pPr>
                      <a:r>
                        <a:rPr lang="zh-CN" altLang="en-US" sz="1000" b="1" kern="100" dirty="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一级</a:t>
                      </a:r>
                    </a:p>
                  </a:txBody>
                  <a:tcPr marL="68580" marR="68580" marT="0" marB="0" anchor="ctr"/>
                </a:tc>
                <a:tc>
                  <a:txBody>
                    <a:bodyPr/>
                    <a:lstStyle/>
                    <a:p>
                      <a:pPr algn="ctr">
                        <a:lnSpc>
                          <a:spcPct val="150000"/>
                        </a:lnSpc>
                        <a:buNone/>
                      </a:pPr>
                      <a:r>
                        <a:rPr lang="zh-CN" altLang="en-US" sz="1000" b="1" kern="1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无</a:t>
                      </a:r>
                    </a:p>
                  </a:txBody>
                  <a:tcPr marL="68580" marR="68580" marT="0" marB="0" anchor="ctr"/>
                </a:tc>
                <a:extLst>
                  <a:ext uri="{0D108BD9-81ED-4DB2-BD59-A6C34878D82A}">
                    <a16:rowId xmlns:a16="http://schemas.microsoft.com/office/drawing/2014/main" val="10002"/>
                  </a:ext>
                </a:extLst>
              </a:tr>
              <a:tr h="228600">
                <a:tc rowSpan="2">
                  <a:txBody>
                    <a:bodyPr/>
                    <a:lstStyle/>
                    <a:p>
                      <a:pPr algn="ctr">
                        <a:lnSpc>
                          <a:spcPct val="150000"/>
                        </a:lnSpc>
                        <a:buNone/>
                      </a:pPr>
                      <a:r>
                        <a:rPr lang="zh-CN" altLang="en-US" sz="1000" b="1" i="1" kern="1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M</a:t>
                      </a:r>
                      <a:r>
                        <a:rPr lang="zh-CN" altLang="en-US" sz="1000" b="1" kern="100" baseline="-250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2</a:t>
                      </a:r>
                      <a:r>
                        <a:rPr lang="zh-CN" altLang="en-US" sz="1000" b="1" kern="1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a:t>
                      </a:r>
                      <a:r>
                        <a:rPr lang="zh-CN" altLang="en-US" sz="1000" b="1" i="1" kern="1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M</a:t>
                      </a:r>
                      <a:r>
                        <a:rPr lang="zh-CN" altLang="en-US" sz="1000" b="1" kern="100" baseline="-250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9</a:t>
                      </a:r>
                    </a:p>
                  </a:txBody>
                  <a:tcPr marL="68580" marR="68580" marT="0" marB="0" anchor="ctr"/>
                </a:tc>
                <a:tc>
                  <a:txBody>
                    <a:bodyPr/>
                    <a:lstStyle/>
                    <a:p>
                      <a:pPr algn="ctr">
                        <a:lnSpc>
                          <a:spcPct val="150000"/>
                        </a:lnSpc>
                        <a:buNone/>
                      </a:pPr>
                      <a:r>
                        <a:rPr lang="en-US" altLang="zh-CN" sz="1000" b="1" kern="1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建筑物</a:t>
                      </a:r>
                    </a:p>
                  </a:txBody>
                  <a:tcPr marL="68580" marR="68580" marT="0" marB="0" anchor="ctr"/>
                </a:tc>
                <a:tc>
                  <a:txBody>
                    <a:bodyPr/>
                    <a:lstStyle/>
                    <a:p>
                      <a:pPr algn="ctr">
                        <a:lnSpc>
                          <a:spcPct val="150000"/>
                        </a:lnSpc>
                        <a:buNone/>
                      </a:pPr>
                      <a:r>
                        <a:rPr lang="en-US" altLang="zh-CN" sz="1000" b="1" kern="1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次轻度破坏</a:t>
                      </a:r>
                    </a:p>
                  </a:txBody>
                  <a:tcPr marL="68580" marR="68580" marT="0" marB="0" anchor="ctr"/>
                </a:tc>
                <a:tc>
                  <a:txBody>
                    <a:bodyPr/>
                    <a:lstStyle/>
                    <a:p>
                      <a:pPr algn="ctr">
                        <a:lnSpc>
                          <a:spcPct val="150000"/>
                        </a:lnSpc>
                        <a:buNone/>
                      </a:pPr>
                      <a:r>
                        <a:rPr lang="en-US" altLang="zh-CN" sz="1000" b="1" kern="1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比较安全</a:t>
                      </a:r>
                    </a:p>
                  </a:txBody>
                  <a:tcPr marL="68580" marR="68580" marT="0" marB="0" anchor="ctr"/>
                </a:tc>
                <a:tc>
                  <a:txBody>
                    <a:bodyPr/>
                    <a:lstStyle/>
                    <a:p>
                      <a:pPr algn="ctr">
                        <a:lnSpc>
                          <a:spcPct val="150000"/>
                        </a:lnSpc>
                        <a:buNone/>
                      </a:pPr>
                      <a:r>
                        <a:rPr lang="zh-CN" altLang="en-US" sz="1000" b="1" kern="100" dirty="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二</a:t>
                      </a:r>
                      <a:r>
                        <a:rPr lang="en-US" altLang="zh-CN" sz="1000" b="1" kern="100" dirty="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级</a:t>
                      </a:r>
                    </a:p>
                  </a:txBody>
                  <a:tcPr marL="68580" marR="68580" marT="0" marB="0" anchor="ctr"/>
                </a:tc>
                <a:tc>
                  <a:txBody>
                    <a:bodyPr/>
                    <a:lstStyle/>
                    <a:p>
                      <a:pPr algn="ctr">
                        <a:lnSpc>
                          <a:spcPct val="150000"/>
                        </a:lnSpc>
                        <a:buNone/>
                      </a:pPr>
                      <a:r>
                        <a:rPr lang="en-US" altLang="zh-CN" sz="1000" b="1" kern="1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轻度防护</a:t>
                      </a:r>
                    </a:p>
                  </a:txBody>
                  <a:tcPr marL="68580" marR="68580" marT="0" marB="0" anchor="ctr"/>
                </a:tc>
                <a:extLst>
                  <a:ext uri="{0D108BD9-81ED-4DB2-BD59-A6C34878D82A}">
                    <a16:rowId xmlns:a16="http://schemas.microsoft.com/office/drawing/2014/main" val="10003"/>
                  </a:ext>
                </a:extLst>
              </a:tr>
              <a:tr h="228600">
                <a:tc vMerge="1">
                  <a:txBody>
                    <a:bodyPr/>
                    <a:lstStyle/>
                    <a:p>
                      <a:endParaRPr lang="zh-CN"/>
                    </a:p>
                  </a:txBody>
                  <a:tcPr marL="68580" marR="68580" marT="0" marB="0" anchor="ctr"/>
                </a:tc>
                <a:tc>
                  <a:txBody>
                    <a:bodyPr/>
                    <a:lstStyle/>
                    <a:p>
                      <a:pPr algn="ctr">
                        <a:lnSpc>
                          <a:spcPct val="150000"/>
                        </a:lnSpc>
                        <a:buNone/>
                      </a:pPr>
                      <a:r>
                        <a:rPr lang="zh-CN" altLang="en-US" sz="1000" b="1" kern="1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人员</a:t>
                      </a:r>
                    </a:p>
                  </a:txBody>
                  <a:tcPr marL="68580" marR="68580" marT="0" marB="0" anchor="ctr"/>
                </a:tc>
                <a:tc>
                  <a:txBody>
                    <a:bodyPr/>
                    <a:lstStyle/>
                    <a:p>
                      <a:pPr algn="ctr">
                        <a:lnSpc>
                          <a:spcPct val="150000"/>
                        </a:lnSpc>
                        <a:buNone/>
                      </a:pPr>
                      <a:r>
                        <a:rPr lang="zh-CN" altLang="en-US" sz="1000" b="1" kern="1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无伤</a:t>
                      </a:r>
                    </a:p>
                  </a:txBody>
                  <a:tcPr marL="68580" marR="68580" marT="0" marB="0" anchor="ctr"/>
                </a:tc>
                <a:tc>
                  <a:txBody>
                    <a:bodyPr/>
                    <a:lstStyle/>
                    <a:p>
                      <a:pPr algn="ctr">
                        <a:lnSpc>
                          <a:spcPct val="150000"/>
                        </a:lnSpc>
                        <a:buNone/>
                      </a:pPr>
                      <a:r>
                        <a:rPr lang="zh-CN" altLang="en-US" sz="1000" b="1" kern="1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安全</a:t>
                      </a:r>
                    </a:p>
                  </a:txBody>
                  <a:tcPr marL="68580" marR="68580" marT="0" marB="0" anchor="ctr"/>
                </a:tc>
                <a:tc>
                  <a:txBody>
                    <a:bodyPr/>
                    <a:lstStyle/>
                    <a:p>
                      <a:pPr algn="ctr">
                        <a:lnSpc>
                          <a:spcPct val="150000"/>
                        </a:lnSpc>
                        <a:buNone/>
                      </a:pPr>
                      <a:r>
                        <a:rPr lang="zh-CN" altLang="en-US" sz="1000" b="1" kern="100" dirty="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一级</a:t>
                      </a:r>
                    </a:p>
                  </a:txBody>
                  <a:tcPr marL="68580" marR="68580" marT="0" marB="0" anchor="ctr"/>
                </a:tc>
                <a:tc>
                  <a:txBody>
                    <a:bodyPr/>
                    <a:lstStyle/>
                    <a:p>
                      <a:pPr algn="ctr">
                        <a:lnSpc>
                          <a:spcPct val="150000"/>
                        </a:lnSpc>
                        <a:buNone/>
                      </a:pPr>
                      <a:r>
                        <a:rPr lang="zh-CN" altLang="en-US" sz="1000" b="1" kern="1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无</a:t>
                      </a:r>
                    </a:p>
                  </a:txBody>
                  <a:tcPr marL="68580" marR="68580" marT="0" marB="0" anchor="ctr"/>
                </a:tc>
                <a:extLst>
                  <a:ext uri="{0D108BD9-81ED-4DB2-BD59-A6C34878D82A}">
                    <a16:rowId xmlns:a16="http://schemas.microsoft.com/office/drawing/2014/main" val="10004"/>
                  </a:ext>
                </a:extLst>
              </a:tr>
              <a:tr h="228600">
                <a:tc rowSpan="2">
                  <a:txBody>
                    <a:bodyPr/>
                    <a:lstStyle/>
                    <a:p>
                      <a:pPr algn="ctr">
                        <a:lnSpc>
                          <a:spcPct val="150000"/>
                        </a:lnSpc>
                        <a:buNone/>
                      </a:pPr>
                      <a:r>
                        <a:rPr lang="zh-CN" altLang="en-US" sz="1000" b="1" i="1" kern="1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M</a:t>
                      </a:r>
                      <a:r>
                        <a:rPr lang="zh-CN" altLang="en-US" sz="1000" b="1" kern="100" baseline="-250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9</a:t>
                      </a:r>
                      <a:r>
                        <a:rPr lang="zh-CN" altLang="en-US" sz="1000" b="1" kern="1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a:t>
                      </a:r>
                      <a:r>
                        <a:rPr lang="zh-CN" altLang="en-US" sz="1000" b="1" i="1" kern="1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M</a:t>
                      </a:r>
                      <a:r>
                        <a:rPr lang="zh-CN" altLang="en-US" sz="1000" b="1" kern="100" baseline="-250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25</a:t>
                      </a:r>
                    </a:p>
                  </a:txBody>
                  <a:tcPr marL="68580" marR="68580" marT="0" marB="0" anchor="ctr"/>
                </a:tc>
                <a:tc>
                  <a:txBody>
                    <a:bodyPr/>
                    <a:lstStyle/>
                    <a:p>
                      <a:pPr algn="ctr">
                        <a:lnSpc>
                          <a:spcPct val="150000"/>
                        </a:lnSpc>
                        <a:buNone/>
                      </a:pPr>
                      <a:r>
                        <a:rPr lang="zh-CN" altLang="en-US" sz="1000" b="1" kern="1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建筑物</a:t>
                      </a:r>
                    </a:p>
                  </a:txBody>
                  <a:tcPr marL="68580" marR="68580" marT="0" marB="0" anchor="ctr"/>
                </a:tc>
                <a:tc>
                  <a:txBody>
                    <a:bodyPr/>
                    <a:lstStyle/>
                    <a:p>
                      <a:pPr algn="ctr">
                        <a:lnSpc>
                          <a:spcPct val="150000"/>
                        </a:lnSpc>
                        <a:buNone/>
                      </a:pPr>
                      <a:r>
                        <a:rPr lang="zh-CN" altLang="en-US" sz="1000" b="1" kern="100" dirty="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轻度破坏</a:t>
                      </a:r>
                    </a:p>
                  </a:txBody>
                  <a:tcPr marL="68580" marR="68580" marT="0" marB="0" anchor="ctr"/>
                </a:tc>
                <a:tc>
                  <a:txBody>
                    <a:bodyPr/>
                    <a:lstStyle/>
                    <a:p>
                      <a:pPr algn="ctr">
                        <a:lnSpc>
                          <a:spcPct val="150000"/>
                        </a:lnSpc>
                        <a:buNone/>
                      </a:pPr>
                      <a:r>
                        <a:rPr lang="zh-CN" altLang="en-US" sz="1000" b="1" kern="100" dirty="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比较安全</a:t>
                      </a:r>
                    </a:p>
                  </a:txBody>
                  <a:tcPr marL="68580" marR="68580" marT="0" marB="0" anchor="ctr"/>
                </a:tc>
                <a:tc>
                  <a:txBody>
                    <a:bodyPr/>
                    <a:lstStyle/>
                    <a:p>
                      <a:pPr algn="ctr">
                        <a:lnSpc>
                          <a:spcPct val="150000"/>
                        </a:lnSpc>
                        <a:buNone/>
                      </a:pPr>
                      <a:r>
                        <a:rPr lang="zh-CN" altLang="en-US" sz="1000" b="1" kern="100" dirty="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二级</a:t>
                      </a:r>
                    </a:p>
                  </a:txBody>
                  <a:tcPr marL="68580" marR="68580" marT="0" marB="0" anchor="ctr"/>
                </a:tc>
                <a:tc>
                  <a:txBody>
                    <a:bodyPr/>
                    <a:lstStyle/>
                    <a:p>
                      <a:pPr algn="ctr">
                        <a:lnSpc>
                          <a:spcPct val="150000"/>
                        </a:lnSpc>
                        <a:buNone/>
                      </a:pPr>
                      <a:r>
                        <a:rPr lang="zh-CN" altLang="en-US" sz="1000" b="1" kern="1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轻度防护</a:t>
                      </a:r>
                    </a:p>
                  </a:txBody>
                  <a:tcPr marL="68580" marR="68580" marT="0" marB="0" anchor="ctr"/>
                </a:tc>
                <a:extLst>
                  <a:ext uri="{0D108BD9-81ED-4DB2-BD59-A6C34878D82A}">
                    <a16:rowId xmlns:a16="http://schemas.microsoft.com/office/drawing/2014/main" val="10005"/>
                  </a:ext>
                </a:extLst>
              </a:tr>
              <a:tr h="228600">
                <a:tc vMerge="1">
                  <a:txBody>
                    <a:bodyPr/>
                    <a:lstStyle/>
                    <a:p>
                      <a:endParaRPr lang="zh-CN"/>
                    </a:p>
                  </a:txBody>
                  <a:tcPr marL="68580" marR="68580" marT="0" marB="0" anchor="ctr"/>
                </a:tc>
                <a:tc>
                  <a:txBody>
                    <a:bodyPr/>
                    <a:lstStyle/>
                    <a:p>
                      <a:pPr algn="ctr">
                        <a:lnSpc>
                          <a:spcPct val="150000"/>
                        </a:lnSpc>
                        <a:buNone/>
                      </a:pPr>
                      <a:r>
                        <a:rPr lang="zh-CN" altLang="en-US" sz="1000" b="1" kern="1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人员</a:t>
                      </a:r>
                    </a:p>
                  </a:txBody>
                  <a:tcPr marL="68580" marR="68580" marT="0" marB="0" anchor="ctr"/>
                </a:tc>
                <a:tc>
                  <a:txBody>
                    <a:bodyPr/>
                    <a:lstStyle/>
                    <a:p>
                      <a:pPr algn="ctr">
                        <a:lnSpc>
                          <a:spcPct val="150000"/>
                        </a:lnSpc>
                        <a:buNone/>
                      </a:pPr>
                      <a:r>
                        <a:rPr lang="zh-CN" altLang="en-US" sz="1000" b="1" kern="1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微伤</a:t>
                      </a:r>
                    </a:p>
                  </a:txBody>
                  <a:tcPr marL="68580" marR="68580" marT="0" marB="0" anchor="ctr"/>
                </a:tc>
                <a:tc>
                  <a:txBody>
                    <a:bodyPr/>
                    <a:lstStyle/>
                    <a:p>
                      <a:pPr algn="ctr">
                        <a:lnSpc>
                          <a:spcPct val="150000"/>
                        </a:lnSpc>
                        <a:buNone/>
                      </a:pPr>
                      <a:r>
                        <a:rPr lang="zh-CN" altLang="en-US" sz="1000" b="1" kern="1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比较安全</a:t>
                      </a:r>
                    </a:p>
                  </a:txBody>
                  <a:tcPr marL="68580" marR="68580" marT="0" marB="0" anchor="ctr"/>
                </a:tc>
                <a:tc>
                  <a:txBody>
                    <a:bodyPr/>
                    <a:lstStyle/>
                    <a:p>
                      <a:pPr algn="ctr">
                        <a:lnSpc>
                          <a:spcPct val="150000"/>
                        </a:lnSpc>
                        <a:buNone/>
                      </a:pPr>
                      <a:r>
                        <a:rPr lang="zh-CN" altLang="en-US" sz="1000" b="1" kern="100" dirty="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二级</a:t>
                      </a:r>
                    </a:p>
                  </a:txBody>
                  <a:tcPr marL="68580" marR="68580" marT="0" marB="0" anchor="ctr"/>
                </a:tc>
                <a:tc>
                  <a:txBody>
                    <a:bodyPr/>
                    <a:lstStyle/>
                    <a:p>
                      <a:pPr algn="ctr">
                        <a:lnSpc>
                          <a:spcPct val="150000"/>
                        </a:lnSpc>
                        <a:buNone/>
                      </a:pPr>
                      <a:r>
                        <a:rPr lang="zh-CN" altLang="en-US" sz="1000" b="1" kern="1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轻度防护</a:t>
                      </a:r>
                    </a:p>
                  </a:txBody>
                  <a:tcPr marL="68580" marR="68580" marT="0" marB="0" anchor="ctr"/>
                </a:tc>
                <a:extLst>
                  <a:ext uri="{0D108BD9-81ED-4DB2-BD59-A6C34878D82A}">
                    <a16:rowId xmlns:a16="http://schemas.microsoft.com/office/drawing/2014/main" val="10006"/>
                  </a:ext>
                </a:extLst>
              </a:tr>
              <a:tr h="422910">
                <a:tc rowSpan="2">
                  <a:txBody>
                    <a:bodyPr/>
                    <a:lstStyle/>
                    <a:p>
                      <a:pPr algn="ctr">
                        <a:lnSpc>
                          <a:spcPct val="150000"/>
                        </a:lnSpc>
                        <a:buNone/>
                      </a:pPr>
                      <a:r>
                        <a:rPr lang="zh-CN" altLang="en-US" sz="1000" b="1" kern="100" dirty="0">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000" b="1" i="1" kern="100" dirty="0">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rPr>
                        <a:t>M</a:t>
                      </a:r>
                      <a:r>
                        <a:rPr lang="zh-CN" altLang="en-US" sz="1000" b="1" kern="100" baseline="-25000" dirty="0">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rPr>
                        <a:t>25</a:t>
                      </a:r>
                    </a:p>
                  </a:txBody>
                  <a:tcPr marL="68580" marR="68580" marT="0" marB="0" anchor="ctr"/>
                </a:tc>
                <a:tc>
                  <a:txBody>
                    <a:bodyPr/>
                    <a:lstStyle/>
                    <a:p>
                      <a:pPr algn="ctr">
                        <a:lnSpc>
                          <a:spcPct val="150000"/>
                        </a:lnSpc>
                        <a:buNone/>
                      </a:pPr>
                      <a:r>
                        <a:rPr lang="zh-CN" altLang="en-US" sz="1000" b="1" kern="1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建筑物</a:t>
                      </a:r>
                    </a:p>
                  </a:txBody>
                  <a:tcPr marL="68580" marR="68580" marT="0" marB="0" anchor="ctr"/>
                </a:tc>
                <a:tc>
                  <a:txBody>
                    <a:bodyPr/>
                    <a:lstStyle/>
                    <a:p>
                      <a:pPr algn="ctr">
                        <a:lnSpc>
                          <a:spcPct val="150000"/>
                        </a:lnSpc>
                        <a:buNone/>
                      </a:pPr>
                      <a:r>
                        <a:rPr lang="zh-CN" altLang="en-US" sz="1000" b="1" kern="1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＞中等破坏</a:t>
                      </a:r>
                    </a:p>
                  </a:txBody>
                  <a:tcPr marL="68580" marR="68580" marT="0" marB="0" anchor="ctr"/>
                </a:tc>
                <a:tc>
                  <a:txBody>
                    <a:bodyPr/>
                    <a:lstStyle/>
                    <a:p>
                      <a:pPr algn="ctr">
                        <a:lnSpc>
                          <a:spcPct val="150000"/>
                        </a:lnSpc>
                        <a:buNone/>
                      </a:pPr>
                      <a:r>
                        <a:rPr lang="zh-CN" altLang="en-US" sz="1000" b="1" kern="100" dirty="0">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rPr>
                        <a:t>比较危险-危险</a:t>
                      </a:r>
                    </a:p>
                  </a:txBody>
                  <a:tcPr marL="68580" marR="68580" marT="0" marB="0" anchor="ctr"/>
                </a:tc>
                <a:tc>
                  <a:txBody>
                    <a:bodyPr/>
                    <a:lstStyle/>
                    <a:p>
                      <a:pPr algn="ctr">
                        <a:lnSpc>
                          <a:spcPct val="150000"/>
                        </a:lnSpc>
                        <a:buNone/>
                      </a:pPr>
                      <a:r>
                        <a:rPr lang="zh-CN" altLang="en-US" sz="1000" b="1" kern="100" dirty="0">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rPr>
                        <a:t>三级-四级</a:t>
                      </a:r>
                    </a:p>
                  </a:txBody>
                  <a:tcPr marL="68580" marR="68580" marT="0" marB="0" anchor="ctr"/>
                </a:tc>
                <a:tc>
                  <a:txBody>
                    <a:bodyPr/>
                    <a:lstStyle/>
                    <a:p>
                      <a:pPr algn="ctr">
                        <a:lnSpc>
                          <a:spcPct val="150000"/>
                        </a:lnSpc>
                        <a:buNone/>
                      </a:pPr>
                      <a:r>
                        <a:rPr lang="zh-CN" altLang="en-US" sz="1000" b="1" kern="100">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rPr>
                        <a:t>中度防护-全面防护</a:t>
                      </a:r>
                    </a:p>
                  </a:txBody>
                  <a:tcPr marL="68580" marR="68580" marT="0" marB="0" anchor="ctr"/>
                </a:tc>
                <a:extLst>
                  <a:ext uri="{0D108BD9-81ED-4DB2-BD59-A6C34878D82A}">
                    <a16:rowId xmlns:a16="http://schemas.microsoft.com/office/drawing/2014/main" val="10007"/>
                  </a:ext>
                </a:extLst>
              </a:tr>
              <a:tr h="422275">
                <a:tc vMerge="1">
                  <a:txBody>
                    <a:bodyPr/>
                    <a:lstStyle/>
                    <a:p>
                      <a:endParaRPr lang="zh-CN"/>
                    </a:p>
                  </a:txBody>
                  <a:tcPr marL="68580" marR="68580" marT="0" marB="0" anchor="ctr"/>
                </a:tc>
                <a:tc>
                  <a:txBody>
                    <a:bodyPr/>
                    <a:lstStyle/>
                    <a:p>
                      <a:pPr algn="ctr">
                        <a:lnSpc>
                          <a:spcPct val="150000"/>
                        </a:lnSpc>
                        <a:buNone/>
                      </a:pPr>
                      <a:r>
                        <a:rPr lang="zh-CN" altLang="en-US" sz="1000" b="1" kern="1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人员</a:t>
                      </a:r>
                    </a:p>
                  </a:txBody>
                  <a:tcPr marL="68580" marR="68580" marT="0" marB="0" anchor="ctr"/>
                </a:tc>
                <a:tc>
                  <a:txBody>
                    <a:bodyPr/>
                    <a:lstStyle/>
                    <a:p>
                      <a:pPr algn="ctr">
                        <a:lnSpc>
                          <a:spcPct val="150000"/>
                        </a:lnSpc>
                        <a:buNone/>
                      </a:pPr>
                      <a:r>
                        <a:rPr lang="zh-CN" altLang="en-US" sz="1000" b="1" kern="100">
                          <a:solidFill>
                            <a:srgbClr val="000000"/>
                          </a:solidFill>
                          <a:effectLst/>
                          <a:uFillTx/>
                          <a:latin typeface="微软雅黑" panose="020B0503020204020204" pitchFamily="34" charset="-122"/>
                          <a:ea typeface="微软雅黑" panose="020B0503020204020204" pitchFamily="34" charset="-122"/>
                          <a:cs typeface="宋体" panose="02010600030101010101" pitchFamily="2" charset="-122"/>
                        </a:rPr>
                        <a:t>＞轻伤</a:t>
                      </a:r>
                    </a:p>
                  </a:txBody>
                  <a:tcPr marL="68580" marR="68580" marT="0" marB="0" anchor="ctr"/>
                </a:tc>
                <a:tc>
                  <a:txBody>
                    <a:bodyPr/>
                    <a:lstStyle/>
                    <a:p>
                      <a:pPr algn="ctr">
                        <a:lnSpc>
                          <a:spcPct val="150000"/>
                        </a:lnSpc>
                        <a:buNone/>
                      </a:pPr>
                      <a:r>
                        <a:rPr lang="zh-CN" altLang="en-US" sz="1000" b="1" kern="100" dirty="0">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rPr>
                        <a:t>比较危险-危险</a:t>
                      </a:r>
                    </a:p>
                  </a:txBody>
                  <a:tcPr marL="68580" marR="68580" marT="0" marB="0" anchor="ctr"/>
                </a:tc>
                <a:tc>
                  <a:txBody>
                    <a:bodyPr/>
                    <a:lstStyle/>
                    <a:p>
                      <a:pPr algn="ctr">
                        <a:lnSpc>
                          <a:spcPct val="150000"/>
                        </a:lnSpc>
                        <a:buNone/>
                      </a:pPr>
                      <a:r>
                        <a:rPr lang="zh-CN" altLang="en-US" sz="1000" b="1" kern="100" dirty="0">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rPr>
                        <a:t>三级-四级</a:t>
                      </a:r>
                    </a:p>
                  </a:txBody>
                  <a:tcPr marL="68580" marR="68580" marT="0" marB="0" anchor="ctr"/>
                </a:tc>
                <a:tc>
                  <a:txBody>
                    <a:bodyPr/>
                    <a:lstStyle/>
                    <a:p>
                      <a:pPr algn="ctr">
                        <a:lnSpc>
                          <a:spcPct val="150000"/>
                        </a:lnSpc>
                        <a:buNone/>
                      </a:pPr>
                      <a:r>
                        <a:rPr lang="zh-CN" altLang="en-US" sz="1000" b="1" kern="100" dirty="0">
                          <a:solidFill>
                            <a:srgbClr val="000000"/>
                          </a:solidFill>
                          <a:effectLst/>
                          <a:uFillTx/>
                          <a:latin typeface="微软雅黑" panose="020B0503020204020204" pitchFamily="34" charset="-122"/>
                          <a:ea typeface="微软雅黑" panose="020B0503020204020204" pitchFamily="34" charset="-122"/>
                          <a:cs typeface="微软雅黑" panose="020B0503020204020204" pitchFamily="34" charset="-122"/>
                        </a:rPr>
                        <a:t>中度防护-全面防护</a:t>
                      </a:r>
                    </a:p>
                  </a:txBody>
                  <a:tcPr marL="68580" marR="68580" marT="0" marB="0" anchor="ctr"/>
                </a:tc>
                <a:extLst>
                  <a:ext uri="{0D108BD9-81ED-4DB2-BD59-A6C34878D82A}">
                    <a16:rowId xmlns:a16="http://schemas.microsoft.com/office/drawing/2014/main" val="10008"/>
                  </a:ext>
                </a:extLst>
              </a:tr>
            </a:tbl>
          </a:graphicData>
        </a:graphic>
      </p:graphicFrame>
      <p:pic>
        <p:nvPicPr>
          <p:cNvPr id="6" name="图片 5"/>
          <p:cNvPicPr>
            <a:picLocks noChangeAspect="1"/>
          </p:cNvPicPr>
          <p:nvPr/>
        </p:nvPicPr>
        <p:blipFill>
          <a:blip r:embed="rId4" cstate="print"/>
          <a:srcRect t="7782"/>
          <a:stretch>
            <a:fillRect/>
          </a:stretch>
        </p:blipFill>
        <p:spPr>
          <a:xfrm>
            <a:off x="4866005" y="3853815"/>
            <a:ext cx="6513830" cy="279908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1719552"/>
            <a:ext cx="7751947" cy="3405901"/>
          </a:xfrm>
          <a:prstGeom prst="rect">
            <a:avLst/>
          </a:prstGeom>
          <a:solidFill>
            <a:schemeClr val="bg1">
              <a:lumMod val="95000"/>
            </a:schemeClr>
          </a:solidFill>
        </p:spPr>
        <p:txBody>
          <a:bodyPr wrap="square" rtlCol="0">
            <a:spAutoFit/>
          </a:bodyPr>
          <a:lstStyle/>
          <a:p>
            <a:endParaRPr lang="zh-CN" altLang="en-US" dirty="0"/>
          </a:p>
        </p:txBody>
      </p:sp>
      <p:sp>
        <p:nvSpPr>
          <p:cNvPr id="10" name="文本框 9"/>
          <p:cNvSpPr txBox="1"/>
          <p:nvPr/>
        </p:nvSpPr>
        <p:spPr>
          <a:xfrm>
            <a:off x="1374834" y="2935421"/>
            <a:ext cx="5264091" cy="1322070"/>
          </a:xfrm>
          <a:prstGeom prst="rect">
            <a:avLst/>
          </a:prstGeom>
          <a:noFill/>
        </p:spPr>
        <p:txBody>
          <a:bodyPr wrap="square" rtlCol="0">
            <a:spAutoFit/>
          </a:bodyPr>
          <a:lstStyle/>
          <a:p>
            <a:r>
              <a:rPr lang="zh-CN" altLang="en-US" sz="4000" b="1" dirty="0">
                <a:solidFill>
                  <a:srgbClr val="0070C0"/>
                </a:solidFill>
                <a:latin typeface="微软雅黑" panose="020B0503020204020204" pitchFamily="34" charset="-122"/>
                <a:ea typeface="微软雅黑" panose="020B0503020204020204" pitchFamily="34" charset="-122"/>
                <a:sym typeface="+mn-ea"/>
              </a:rPr>
              <a:t>燃气事故零死亡目标与实施方案</a:t>
            </a:r>
          </a:p>
        </p:txBody>
      </p:sp>
      <p:sp>
        <p:nvSpPr>
          <p:cNvPr id="6" name="文本框 5"/>
          <p:cNvSpPr txBox="1"/>
          <p:nvPr/>
        </p:nvSpPr>
        <p:spPr>
          <a:xfrm>
            <a:off x="199333" y="2858477"/>
            <a:ext cx="1056756" cy="860425"/>
          </a:xfrm>
          <a:prstGeom prst="rect">
            <a:avLst/>
          </a:prstGeom>
          <a:noFill/>
        </p:spPr>
        <p:txBody>
          <a:bodyPr wrap="square" rtlCol="0">
            <a:spAutoFit/>
          </a:bodyPr>
          <a:lstStyle/>
          <a:p>
            <a:pPr algn="r"/>
            <a:r>
              <a:rPr lang="en-US" altLang="zh-CN" sz="5000" b="1" dirty="0" smtClean="0">
                <a:solidFill>
                  <a:srgbClr val="0070C0"/>
                </a:solidFill>
                <a:latin typeface="Arial" panose="020B0604020202020204" pitchFamily="34" charset="0"/>
              </a:rPr>
              <a:t>03</a:t>
            </a:r>
            <a:endParaRPr lang="en-US" altLang="zh-CN" sz="5000" b="1" dirty="0">
              <a:solidFill>
                <a:srgbClr val="0070C0"/>
              </a:solidFill>
              <a:latin typeface="Arial" panose="020B0604020202020204" pitchFamily="34" charset="0"/>
            </a:endParaRPr>
          </a:p>
        </p:txBody>
      </p:sp>
      <p:pic>
        <p:nvPicPr>
          <p:cNvPr id="9" name="图片 8"/>
          <p:cNvPicPr>
            <a:picLocks noChangeAspect="1"/>
          </p:cNvPicPr>
          <p:nvPr/>
        </p:nvPicPr>
        <p:blipFill>
          <a:blip r:embed="rId3" cstate="print"/>
          <a:stretch>
            <a:fillRect/>
          </a:stretch>
        </p:blipFill>
        <p:spPr>
          <a:xfrm>
            <a:off x="6845968" y="1719552"/>
            <a:ext cx="5346032" cy="340590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441959" y="303837"/>
            <a:ext cx="6053434" cy="460375"/>
          </a:xfrm>
          <a:prstGeom prst="rect">
            <a:avLst/>
          </a:prstGeom>
          <a:noFill/>
        </p:spPr>
        <p:txBody>
          <a:bodyPr wrap="square" rtlCol="0">
            <a:spAutoFit/>
          </a:bodyPr>
          <a:lstStyle/>
          <a:p>
            <a:r>
              <a:rPr lang="zh-CN" altLang="en-US" sz="2400" b="1" dirty="0" smtClean="0">
                <a:solidFill>
                  <a:srgbClr val="0070C0"/>
                </a:solidFill>
                <a:latin typeface="微软雅黑" panose="020B0503020204020204" pitchFamily="34" charset="-122"/>
                <a:ea typeface="微软雅黑" panose="020B0503020204020204" pitchFamily="34" charset="-122"/>
                <a:sym typeface="+mn-ea"/>
              </a:rPr>
              <a:t>三、燃气事故零死亡目标与实施方案</a:t>
            </a:r>
            <a:endParaRPr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sp>
        <p:nvSpPr>
          <p:cNvPr id="2" name="矩形 1"/>
          <p:cNvSpPr/>
          <p:nvPr/>
        </p:nvSpPr>
        <p:spPr>
          <a:xfrm>
            <a:off x="479002" y="3272522"/>
            <a:ext cx="11177379" cy="2676525"/>
          </a:xfrm>
          <a:prstGeom prst="rect">
            <a:avLst/>
          </a:prstGeom>
        </p:spPr>
        <p:txBody>
          <a:bodyPr wrap="square">
            <a:spAutoFit/>
          </a:bodyPr>
          <a:lstStyle/>
          <a:p>
            <a:pPr>
              <a:lnSpc>
                <a:spcPct val="150000"/>
              </a:lnSpc>
            </a:pPr>
            <a:r>
              <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rPr>
              <a:t>2020</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年，中国城市燃气协会理事会确定未来工作方向：树立底线思维，转变工作思路，从过去“</a:t>
            </a:r>
            <a:r>
              <a:rPr lang="zh-CN" altLang="en-US" sz="16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大幅降低事故率</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”的工作目标转变为“</a:t>
            </a:r>
            <a:r>
              <a:rPr lang="zh-CN" altLang="en-US" sz="16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早日达到事故零死亡</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”的新目标</a:t>
            </a:r>
            <a:endPar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endParaRPr>
          </a:p>
          <a:p>
            <a:pPr indent="683895">
              <a:lnSpc>
                <a:spcPct val="150000"/>
              </a:lnSpc>
            </a:pPr>
            <a:r>
              <a:rPr lang="zh-CN" altLang="zh-CN" sz="16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中国城市燃气协会理事会</a:t>
            </a:r>
            <a:r>
              <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rPr>
              <a:t>上首次提出实现</a:t>
            </a:r>
            <a:r>
              <a:rPr lang="zh-CN" altLang="zh-CN" sz="16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燃气事故“零死亡”目标</a:t>
            </a:r>
            <a:endPar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endParaRPr>
          </a:p>
          <a:p>
            <a:pPr indent="683895">
              <a:lnSpc>
                <a:spcPct val="150000"/>
              </a:lnSpc>
            </a:pPr>
            <a:r>
              <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rPr>
              <a:t>达到事故“零死亡” 目标</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的工作思路：</a:t>
            </a:r>
            <a:endPar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720090" indent="-342900">
              <a:lnSpc>
                <a:spcPct val="150000"/>
              </a:lnSpc>
              <a:buFont typeface="Wingdings" panose="05000000000000000000" pitchFamily="2" charset="2"/>
              <a:buChar char="ü"/>
            </a:pPr>
            <a:r>
              <a:rPr lang="zh-CN" altLang="zh-CN" sz="16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一是要树立以人为本、生命至上的观念</a:t>
            </a:r>
            <a:endParaRPr lang="en-US" altLang="zh-CN" sz="16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p>
            <a:pPr marL="720090" indent="-342900">
              <a:lnSpc>
                <a:spcPct val="150000"/>
              </a:lnSpc>
              <a:buFont typeface="Wingdings" panose="05000000000000000000" pitchFamily="2" charset="2"/>
              <a:buChar char="ü"/>
            </a:pPr>
            <a:r>
              <a:rPr lang="zh-CN" altLang="zh-CN" sz="16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二是要</a:t>
            </a:r>
            <a:r>
              <a:rPr lang="zh-CN" altLang="en-US" sz="16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宣传新时代燃气安全理念和价值观</a:t>
            </a:r>
            <a:endParaRPr lang="en-US" altLang="zh-CN" sz="16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p>
            <a:pPr marL="720090" indent="-342900">
              <a:lnSpc>
                <a:spcPct val="150000"/>
              </a:lnSpc>
              <a:buFont typeface="Wingdings" panose="05000000000000000000" pitchFamily="2" charset="2"/>
              <a:buChar char="ü"/>
            </a:pPr>
            <a:r>
              <a:rPr lang="zh-CN" altLang="zh-CN" sz="16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三是充分发挥中国城市燃气协会的作用，通过搭建交流探讨的平台，为国内燃气行业健康发展不懈努力</a:t>
            </a:r>
          </a:p>
        </p:txBody>
      </p:sp>
      <p:sp>
        <p:nvSpPr>
          <p:cNvPr id="7" name="TextBox 6"/>
          <p:cNvSpPr txBox="1"/>
          <p:nvPr/>
        </p:nvSpPr>
        <p:spPr>
          <a:xfrm>
            <a:off x="474134" y="1378298"/>
            <a:ext cx="11566264" cy="36933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安全工作一方面是法规、政策、标准的推动，另一方面就是要有明确的目标推动</a:t>
            </a:r>
          </a:p>
        </p:txBody>
      </p:sp>
      <p:sp>
        <p:nvSpPr>
          <p:cNvPr id="3" name="矩形 2"/>
          <p:cNvSpPr/>
          <p:nvPr/>
        </p:nvSpPr>
        <p:spPr>
          <a:xfrm>
            <a:off x="2643792" y="6134120"/>
            <a:ext cx="5971758" cy="507831"/>
          </a:xfrm>
          <a:prstGeom prst="rect">
            <a:avLst/>
          </a:prstGeom>
          <a:ln w="19050">
            <a:solidFill>
              <a:srgbClr val="0070C0"/>
            </a:solidFill>
          </a:ln>
        </p:spPr>
        <p:txBody>
          <a:bodyPr wrap="square">
            <a:spAutoFit/>
          </a:bodyPr>
          <a:lstStyle/>
          <a:p>
            <a:pPr>
              <a:lnSpc>
                <a:spcPct val="150000"/>
              </a:lnSpc>
            </a:pPr>
            <a:r>
              <a:rPr lang="zh-CN" altLang="en-US" b="1" kern="100" dirty="0">
                <a:latin typeface="微软雅黑" panose="020B0503020204020204" pitchFamily="34" charset="-122"/>
                <a:ea typeface="微软雅黑" panose="020B0503020204020204" pitchFamily="34" charset="-122"/>
                <a:cs typeface="Times New Roman" panose="02020603050405020304" pitchFamily="18" charset="0"/>
              </a:rPr>
              <a:t>充分</a:t>
            </a:r>
            <a:r>
              <a:rPr lang="zh-CN" altLang="zh-CN" b="1" kern="100" dirty="0">
                <a:latin typeface="微软雅黑" panose="020B0503020204020204" pitchFamily="34" charset="-122"/>
                <a:ea typeface="微软雅黑" panose="020B0503020204020204" pitchFamily="34" charset="-122"/>
                <a:cs typeface="Times New Roman" panose="02020603050405020304" pitchFamily="18" charset="0"/>
              </a:rPr>
              <a:t>体现了燃气行业</a:t>
            </a:r>
            <a:r>
              <a:rPr lang="zh-CN" altLang="en-US" b="1" kern="100" dirty="0">
                <a:latin typeface="微软雅黑" panose="020B0503020204020204" pitchFamily="34" charset="-122"/>
                <a:ea typeface="微软雅黑" panose="020B0503020204020204" pitchFamily="34" charset="-122"/>
                <a:cs typeface="Times New Roman" panose="02020603050405020304" pitchFamily="18" charset="0"/>
              </a:rPr>
              <a:t>的发展遵从“</a:t>
            </a:r>
            <a:r>
              <a:rPr lang="zh-CN" altLang="zh-CN" b="1" kern="100" dirty="0">
                <a:latin typeface="微软雅黑" panose="020B0503020204020204" pitchFamily="34" charset="-122"/>
                <a:ea typeface="微软雅黑" panose="020B0503020204020204" pitchFamily="34" charset="-122"/>
                <a:cs typeface="Times New Roman" panose="02020603050405020304" pitchFamily="18" charset="0"/>
              </a:rPr>
              <a:t>以人为本</a:t>
            </a:r>
            <a:r>
              <a:rPr lang="zh-CN" altLang="en-US" b="1"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b="1" kern="100" dirty="0">
                <a:latin typeface="微软雅黑" panose="020B0503020204020204" pitchFamily="34" charset="-122"/>
                <a:ea typeface="微软雅黑" panose="020B0503020204020204" pitchFamily="34" charset="-122"/>
                <a:cs typeface="Times New Roman" panose="02020603050405020304" pitchFamily="18" charset="0"/>
              </a:rPr>
              <a:t>的时代需求</a:t>
            </a:r>
          </a:p>
        </p:txBody>
      </p:sp>
      <p:sp>
        <p:nvSpPr>
          <p:cNvPr id="6" name="矩形 5"/>
          <p:cNvSpPr/>
          <p:nvPr/>
        </p:nvSpPr>
        <p:spPr>
          <a:xfrm>
            <a:off x="517629" y="813958"/>
            <a:ext cx="697627" cy="400110"/>
          </a:xfrm>
          <a:prstGeom prst="rect">
            <a:avLst/>
          </a:prstGeom>
        </p:spPr>
        <p:txBody>
          <a:bodyPr wrap="none">
            <a:spAutoFit/>
          </a:bodyPr>
          <a:lstStyle/>
          <a:p>
            <a:r>
              <a:rPr lang="zh-CN" altLang="en-US" sz="2000" b="1" dirty="0">
                <a:latin typeface="微软雅黑" panose="020B0503020204020204" pitchFamily="34" charset="-122"/>
                <a:ea typeface="微软雅黑" panose="020B0503020204020204" pitchFamily="34" charset="-122"/>
                <a:sym typeface="+mn-ea"/>
              </a:rPr>
              <a:t>背景</a:t>
            </a:r>
          </a:p>
        </p:txBody>
      </p:sp>
      <p:sp>
        <p:nvSpPr>
          <p:cNvPr id="4" name="矩形 3"/>
          <p:cNvSpPr/>
          <p:nvPr/>
        </p:nvSpPr>
        <p:spPr>
          <a:xfrm>
            <a:off x="473475" y="1779687"/>
            <a:ext cx="11209539" cy="1430020"/>
          </a:xfrm>
          <a:prstGeom prst="rect">
            <a:avLst/>
          </a:prstGeom>
        </p:spPr>
        <p:txBody>
          <a:bodyPr wrap="square">
            <a:spAutoFit/>
          </a:bodyPr>
          <a:lstStyle/>
          <a:p>
            <a:pPr algn="just">
              <a:lnSpc>
                <a:spcPct val="150000"/>
              </a:lnSpc>
              <a:spcAft>
                <a:spcPts val="0"/>
              </a:spcAft>
            </a:pPr>
            <a:r>
              <a:rPr lang="zh-CN" altLang="zh-CN" sz="1600" b="1" kern="100" dirty="0">
                <a:latin typeface="微软雅黑" panose="020B0503020204020204" pitchFamily="34" charset="-122"/>
                <a:ea typeface="微软雅黑" panose="020B0503020204020204" pitchFamily="34" charset="-122"/>
                <a:cs typeface="Times New Roman" panose="02020603050405020304" pitchFamily="18" charset="0"/>
              </a:rPr>
              <a:t>目标是</a:t>
            </a:r>
            <a:r>
              <a:rPr lang="zh-CN" altLang="en-US" sz="1600" b="1" kern="100" dirty="0">
                <a:latin typeface="微软雅黑" panose="020B0503020204020204" pitchFamily="34" charset="-122"/>
                <a:ea typeface="微软雅黑" panose="020B0503020204020204" pitchFamily="34" charset="-122"/>
                <a:cs typeface="Times New Roman" panose="02020603050405020304" pitchFamily="18" charset="0"/>
              </a:rPr>
              <a:t>组织</a:t>
            </a:r>
            <a:r>
              <a:rPr lang="zh-CN" altLang="zh-CN" sz="1600" b="1" kern="100" dirty="0">
                <a:latin typeface="微软雅黑" panose="020B0503020204020204" pitchFamily="34" charset="-122"/>
                <a:ea typeface="微软雅黑" panose="020B0503020204020204" pitchFamily="34" charset="-122"/>
                <a:cs typeface="Times New Roman" panose="02020603050405020304" pitchFamily="18" charset="0"/>
              </a:rPr>
              <a:t>宗旨的具体化，表现为在计划期内要追求的结果</a:t>
            </a:r>
            <a:r>
              <a:rPr lang="zh-CN" altLang="en-US" sz="1600" b="1" kern="100" dirty="0">
                <a:latin typeface="微软雅黑" panose="020B0503020204020204" pitchFamily="34" charset="-122"/>
                <a:ea typeface="微软雅黑" panose="020B0503020204020204" pitchFamily="34" charset="-122"/>
                <a:cs typeface="Times New Roman" panose="02020603050405020304" pitchFamily="18" charset="0"/>
              </a:rPr>
              <a:t>，旨在推动行业持续稳定健康发展</a:t>
            </a:r>
            <a:r>
              <a:rPr lang="zh-CN" altLang="zh-CN" sz="1600" b="1" kern="100"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b="1" kern="10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50000"/>
              </a:lnSpc>
              <a:spcAft>
                <a:spcPts val="0"/>
              </a:spcAft>
              <a:buFont typeface="Wingdings" panose="05000000000000000000" pitchFamily="2" charset="2"/>
              <a:buChar char="ü"/>
            </a:pPr>
            <a:r>
              <a:rPr lang="zh-CN" altLang="en-US" sz="1400" b="1" kern="100" dirty="0">
                <a:latin typeface="微软雅黑" panose="020B0503020204020204" pitchFamily="34" charset="-122"/>
                <a:ea typeface="微软雅黑" panose="020B0503020204020204" pitchFamily="34" charset="-122"/>
                <a:cs typeface="Times New Roman" panose="02020603050405020304" pitchFamily="18" charset="0"/>
              </a:rPr>
              <a:t>目标方向明确，多方协作：</a:t>
            </a:r>
            <a:r>
              <a:rPr lang="zh-CN" altLang="zh-CN" sz="1400" b="1" kern="100" dirty="0">
                <a:latin typeface="微软雅黑" panose="020B0503020204020204" pitchFamily="34" charset="-122"/>
                <a:ea typeface="微软雅黑" panose="020B0503020204020204" pitchFamily="34" charset="-122"/>
                <a:cs typeface="Times New Roman" panose="02020603050405020304" pitchFamily="18" charset="0"/>
              </a:rPr>
              <a:t>随着</a:t>
            </a:r>
            <a:r>
              <a:rPr lang="zh-CN" altLang="en-US" sz="1400" b="1" kern="100" dirty="0">
                <a:latin typeface="微软雅黑" panose="020B0503020204020204" pitchFamily="34" charset="-122"/>
                <a:ea typeface="微软雅黑" panose="020B0503020204020204" pitchFamily="34" charset="-122"/>
                <a:cs typeface="Times New Roman" panose="02020603050405020304" pitchFamily="18" charset="0"/>
              </a:rPr>
              <a:t>安全</a:t>
            </a:r>
            <a:r>
              <a:rPr lang="zh-CN" altLang="zh-CN" sz="1400" b="1" kern="100" dirty="0">
                <a:latin typeface="微软雅黑" panose="020B0503020204020204" pitchFamily="34" charset="-122"/>
                <a:ea typeface="微软雅黑" panose="020B0503020204020204" pitchFamily="34" charset="-122"/>
                <a:cs typeface="Times New Roman" panose="02020603050405020304" pitchFamily="18" charset="0"/>
              </a:rPr>
              <a:t>技术的发展，燃气安全管理和安全技术的发展已经具备实现目标的条件</a:t>
            </a:r>
            <a:r>
              <a:rPr lang="zh-CN" altLang="en-US" sz="1400" b="1"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400" b="1" kern="100" dirty="0">
                <a:latin typeface="微软雅黑" panose="020B0503020204020204" pitchFamily="34" charset="-122"/>
                <a:ea typeface="微软雅黑" panose="020B0503020204020204" pitchFamily="34" charset="-122"/>
                <a:cs typeface="Times New Roman" panose="02020603050405020304" pitchFamily="18" charset="0"/>
              </a:rPr>
              <a:t>燃气管网预警、监控与检测技术</a:t>
            </a:r>
            <a:r>
              <a:rPr lang="zh-CN" altLang="en-US" sz="1400" b="1"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400" b="1" kern="100" dirty="0">
                <a:latin typeface="微软雅黑" panose="020B0503020204020204" pitchFamily="34" charset="-122"/>
                <a:ea typeface="微软雅黑" panose="020B0503020204020204" pitchFamily="34" charset="-122"/>
                <a:cs typeface="Times New Roman" panose="02020603050405020304" pitchFamily="18" charset="0"/>
              </a:rPr>
              <a:t>安全型智能燃气表等</a:t>
            </a:r>
            <a:r>
              <a:rPr lang="zh-CN" altLang="en-US" sz="1400" b="1" kern="100" dirty="0">
                <a:latin typeface="微软雅黑" panose="020B0503020204020204" pitchFamily="34" charset="-122"/>
                <a:ea typeface="微软雅黑" panose="020B0503020204020204" pitchFamily="34" charset="-122"/>
                <a:cs typeface="Times New Roman" panose="02020603050405020304" pitchFamily="18" charset="0"/>
              </a:rPr>
              <a:t>，但需要政府、企业、用户达成共识，共同推广应用。</a:t>
            </a:r>
            <a:endPar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50000"/>
              </a:lnSpc>
              <a:spcAft>
                <a:spcPts val="0"/>
              </a:spcAft>
              <a:buFont typeface="Wingdings" panose="05000000000000000000" pitchFamily="2" charset="2"/>
              <a:buChar char="ü"/>
            </a:pPr>
            <a:r>
              <a:rPr lang="zh-CN" altLang="en-US" sz="1400" b="1" kern="100" dirty="0">
                <a:latin typeface="微软雅黑" panose="020B0503020204020204" pitchFamily="34" charset="-122"/>
                <a:ea typeface="微软雅黑" panose="020B0503020204020204" pitchFamily="34" charset="-122"/>
                <a:cs typeface="Times New Roman" panose="02020603050405020304" pitchFamily="18" charset="0"/>
              </a:rPr>
              <a:t>目标可量化和复制：可量化，便于跟踪进度和衡量成果，如安全配件加装率等；可复制，实现路径是可以被复制的，不依赖于特定条件。</a:t>
            </a:r>
            <a:endPar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502919" y="273060"/>
            <a:ext cx="7245418" cy="460375"/>
          </a:xfrm>
          <a:prstGeom prst="rect">
            <a:avLst/>
          </a:prstGeom>
          <a:noFill/>
        </p:spPr>
        <p:txBody>
          <a:bodyPr wrap="square" rtlCol="0">
            <a:spAutoFit/>
          </a:bodyPr>
          <a:lstStyle/>
          <a:p>
            <a:r>
              <a:rPr lang="zh-CN" altLang="en-US" sz="2400" b="1" dirty="0" smtClean="0">
                <a:solidFill>
                  <a:srgbClr val="0070C0"/>
                </a:solidFill>
                <a:latin typeface="微软雅黑" panose="020B0503020204020204" pitchFamily="34" charset="-122"/>
                <a:ea typeface="微软雅黑" panose="020B0503020204020204" pitchFamily="34" charset="-122"/>
                <a:sym typeface="+mn-ea"/>
              </a:rPr>
              <a:t>三、燃气事故零死亡目标与实施方案</a:t>
            </a:r>
            <a:endParaRPr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sp>
        <p:nvSpPr>
          <p:cNvPr id="8" name="矩形 7"/>
          <p:cNvSpPr/>
          <p:nvPr/>
        </p:nvSpPr>
        <p:spPr>
          <a:xfrm>
            <a:off x="612192" y="1515539"/>
            <a:ext cx="11369107" cy="1107996"/>
          </a:xfrm>
          <a:prstGeom prst="rect">
            <a:avLst/>
          </a:prstGeom>
        </p:spPr>
        <p:txBody>
          <a:bodyPr wrap="square">
            <a:spAutoFit/>
          </a:bodyPr>
          <a:lstStyle/>
          <a:p>
            <a:pPr marL="342900" indent="-342900">
              <a:lnSpc>
                <a:spcPct val="150000"/>
              </a:lnSpc>
              <a:buFont typeface="Wingdings" panose="05000000000000000000" pitchFamily="2" charset="2"/>
              <a:buChar char="Ø"/>
            </a:pPr>
            <a:r>
              <a:rPr lang="zh-CN" altLang="en-US" sz="1600" b="1" dirty="0">
                <a:solidFill>
                  <a:srgbClr val="000099"/>
                </a:solidFill>
                <a:latin typeface="微软雅黑" panose="020B0503020204020204" pitchFamily="34" charset="-122"/>
                <a:ea typeface="微软雅黑" panose="020B0503020204020204" pitchFamily="34" charset="-122"/>
              </a:rPr>
              <a:t>电力行业</a:t>
            </a:r>
            <a:endParaRPr lang="en-US" altLang="zh-CN" sz="1600" b="1" dirty="0">
              <a:solidFill>
                <a:srgbClr val="000099"/>
              </a:solidFill>
              <a:latin typeface="微软雅黑" panose="020B0503020204020204" pitchFamily="34" charset="-122"/>
              <a:ea typeface="微软雅黑" panose="020B0503020204020204" pitchFamily="34" charset="-122"/>
            </a:endParaRPr>
          </a:p>
          <a:p>
            <a:pPr marL="288290" indent="-285750">
              <a:lnSpc>
                <a:spcPct val="150000"/>
              </a:lnSpc>
              <a:buFont typeface="Wingdings" panose="05000000000000000000" pitchFamily="2" charset="2"/>
              <a:buChar char="ü"/>
            </a:pPr>
            <a:r>
              <a:rPr lang="en-US" altLang="zh-CN" sz="1400" kern="1000" dirty="0">
                <a:latin typeface="微软雅黑" panose="020B0503020204020204" pitchFamily="34" charset="-122"/>
                <a:ea typeface="微软雅黑" panose="020B0503020204020204" pitchFamily="34" charset="-122"/>
              </a:rPr>
              <a:t>2019 </a:t>
            </a:r>
            <a:r>
              <a:rPr lang="zh-CN" altLang="en-US" sz="1400" kern="1000" dirty="0">
                <a:latin typeface="微软雅黑" panose="020B0503020204020204" pitchFamily="34" charset="-122"/>
                <a:ea typeface="微软雅黑" panose="020B0503020204020204" pitchFamily="34" charset="-122"/>
              </a:rPr>
              <a:t>年 </a:t>
            </a:r>
            <a:r>
              <a:rPr lang="en-US" altLang="zh-CN" sz="1400" kern="1000" dirty="0">
                <a:latin typeface="微软雅黑" panose="020B0503020204020204" pitchFamily="34" charset="-122"/>
                <a:ea typeface="微软雅黑" panose="020B0503020204020204" pitchFamily="34" charset="-122"/>
              </a:rPr>
              <a:t>2 </a:t>
            </a:r>
            <a:r>
              <a:rPr lang="zh-CN" altLang="en-US" sz="1400" kern="1000" dirty="0">
                <a:latin typeface="微软雅黑" panose="020B0503020204020204" pitchFamily="34" charset="-122"/>
                <a:ea typeface="微软雅黑" panose="020B0503020204020204" pitchFamily="34" charset="-122"/>
              </a:rPr>
              <a:t>月 </a:t>
            </a:r>
            <a:r>
              <a:rPr lang="en-US" altLang="zh-CN" sz="1400" kern="1000" dirty="0">
                <a:latin typeface="微软雅黑" panose="020B0503020204020204" pitchFamily="34" charset="-122"/>
                <a:ea typeface="微软雅黑" panose="020B0503020204020204" pitchFamily="34" charset="-122"/>
              </a:rPr>
              <a:t>19 </a:t>
            </a:r>
            <a:r>
              <a:rPr lang="zh-CN" altLang="en-US" sz="1400" kern="1000" dirty="0">
                <a:latin typeface="微软雅黑" panose="020B0503020204020204" pitchFamily="34" charset="-122"/>
                <a:ea typeface="微软雅黑" panose="020B0503020204020204" pitchFamily="34" charset="-122"/>
              </a:rPr>
              <a:t>日，福建电投公司召开了 </a:t>
            </a:r>
            <a:r>
              <a:rPr lang="en-US" altLang="zh-CN" sz="1400" kern="1000" dirty="0">
                <a:latin typeface="微软雅黑" panose="020B0503020204020204" pitchFamily="34" charset="-122"/>
                <a:ea typeface="微软雅黑" panose="020B0503020204020204" pitchFamily="34" charset="-122"/>
              </a:rPr>
              <a:t>2019 </a:t>
            </a:r>
            <a:r>
              <a:rPr lang="zh-CN" altLang="en-US" sz="1400" kern="1000" dirty="0">
                <a:latin typeface="微软雅黑" panose="020B0503020204020204" pitchFamily="34" charset="-122"/>
                <a:ea typeface="微软雅黑" panose="020B0503020204020204" pitchFamily="34" charset="-122"/>
              </a:rPr>
              <a:t>年安委会，确立了五大措施确保实现“零死亡、零事故”目标</a:t>
            </a:r>
            <a:endParaRPr lang="en-US" altLang="zh-CN" sz="1400" kern="1000" dirty="0">
              <a:latin typeface="微软雅黑" panose="020B0503020204020204" pitchFamily="34" charset="-122"/>
              <a:ea typeface="微软雅黑" panose="020B0503020204020204" pitchFamily="34" charset="-122"/>
            </a:endParaRPr>
          </a:p>
          <a:p>
            <a:pPr marL="288290" indent="-285750">
              <a:lnSpc>
                <a:spcPct val="150000"/>
              </a:lnSpc>
              <a:buFont typeface="Wingdings" panose="05000000000000000000" pitchFamily="2" charset="2"/>
              <a:buChar char="ü"/>
            </a:pPr>
            <a:r>
              <a:rPr lang="en-US" altLang="zh-CN" sz="1400" kern="1000" dirty="0">
                <a:latin typeface="微软雅黑" panose="020B0503020204020204" pitchFamily="34" charset="-122"/>
                <a:ea typeface="微软雅黑" panose="020B0503020204020204" pitchFamily="34" charset="-122"/>
              </a:rPr>
              <a:t>2020 </a:t>
            </a:r>
            <a:r>
              <a:rPr lang="zh-CN" altLang="en-US" sz="1400" kern="1000" dirty="0">
                <a:latin typeface="微软雅黑" panose="020B0503020204020204" pitchFamily="34" charset="-122"/>
                <a:ea typeface="微软雅黑" panose="020B0503020204020204" pitchFamily="34" charset="-122"/>
              </a:rPr>
              <a:t>年 </a:t>
            </a:r>
            <a:r>
              <a:rPr lang="en-US" altLang="zh-CN" sz="1400" kern="1000" dirty="0">
                <a:latin typeface="微软雅黑" panose="020B0503020204020204" pitchFamily="34" charset="-122"/>
                <a:ea typeface="微软雅黑" panose="020B0503020204020204" pitchFamily="34" charset="-122"/>
              </a:rPr>
              <a:t>2 </a:t>
            </a:r>
            <a:r>
              <a:rPr lang="zh-CN" altLang="en-US" sz="1400" kern="1000" dirty="0">
                <a:latin typeface="微软雅黑" panose="020B0503020204020204" pitchFamily="34" charset="-122"/>
                <a:ea typeface="微软雅黑" panose="020B0503020204020204" pitchFamily="34" charset="-122"/>
              </a:rPr>
              <a:t>月 </a:t>
            </a:r>
            <a:r>
              <a:rPr lang="en-US" altLang="zh-CN" sz="1400" kern="1000" dirty="0">
                <a:latin typeface="微软雅黑" panose="020B0503020204020204" pitchFamily="34" charset="-122"/>
                <a:ea typeface="微软雅黑" panose="020B0503020204020204" pitchFamily="34" charset="-122"/>
              </a:rPr>
              <a:t>21 </a:t>
            </a:r>
            <a:r>
              <a:rPr lang="zh-CN" altLang="en-US" sz="1400" kern="1000" dirty="0">
                <a:latin typeface="微软雅黑" panose="020B0503020204020204" pitchFamily="34" charset="-122"/>
                <a:ea typeface="微软雅黑" panose="020B0503020204020204" pitchFamily="34" charset="-122"/>
              </a:rPr>
              <a:t>日，国家电投在总部召开 </a:t>
            </a:r>
            <a:r>
              <a:rPr lang="en-US" altLang="zh-CN" sz="1400" kern="1000" dirty="0">
                <a:latin typeface="微软雅黑" panose="020B0503020204020204" pitchFamily="34" charset="-122"/>
                <a:ea typeface="微软雅黑" panose="020B0503020204020204" pitchFamily="34" charset="-122"/>
              </a:rPr>
              <a:t>2020 </a:t>
            </a:r>
            <a:r>
              <a:rPr lang="zh-CN" altLang="en-US" sz="1400" kern="1000" dirty="0">
                <a:latin typeface="微软雅黑" panose="020B0503020204020204" pitchFamily="34" charset="-122"/>
                <a:ea typeface="微软雅黑" panose="020B0503020204020204" pitchFamily="34" charset="-122"/>
              </a:rPr>
              <a:t>年安全生产工作</a:t>
            </a:r>
            <a:r>
              <a:rPr lang="en-US" altLang="zh-CN" sz="1400" kern="1000" dirty="0">
                <a:latin typeface="微软雅黑" panose="020B0503020204020204" pitchFamily="34" charset="-122"/>
                <a:ea typeface="微软雅黑" panose="020B0503020204020204" pitchFamily="34" charset="-122"/>
              </a:rPr>
              <a:t>(</a:t>
            </a:r>
            <a:r>
              <a:rPr lang="zh-CN" altLang="en-US" sz="1400" kern="1000" dirty="0">
                <a:latin typeface="微软雅黑" panose="020B0503020204020204" pitchFamily="34" charset="-122"/>
                <a:ea typeface="微软雅黑" panose="020B0503020204020204" pitchFamily="34" charset="-122"/>
              </a:rPr>
              <a:t>视频</a:t>
            </a:r>
            <a:r>
              <a:rPr lang="en-US" altLang="zh-CN" sz="1400" kern="1000" dirty="0">
                <a:latin typeface="微软雅黑" panose="020B0503020204020204" pitchFamily="34" charset="-122"/>
                <a:ea typeface="微软雅黑" panose="020B0503020204020204" pitchFamily="34" charset="-122"/>
              </a:rPr>
              <a:t>)</a:t>
            </a:r>
            <a:r>
              <a:rPr lang="zh-CN" altLang="en-US" sz="1400" kern="1000" dirty="0">
                <a:latin typeface="微软雅黑" panose="020B0503020204020204" pitchFamily="34" charset="-122"/>
                <a:ea typeface="微软雅黑" panose="020B0503020204020204" pitchFamily="34" charset="-122"/>
              </a:rPr>
              <a:t>会，宣贯了 </a:t>
            </a:r>
            <a:r>
              <a:rPr lang="en-US" altLang="zh-CN" sz="1400" kern="1000" dirty="0">
                <a:latin typeface="微软雅黑" panose="020B0503020204020204" pitchFamily="34" charset="-122"/>
                <a:ea typeface="微软雅黑" panose="020B0503020204020204" pitchFamily="34" charset="-122"/>
              </a:rPr>
              <a:t>2020 </a:t>
            </a:r>
            <a:r>
              <a:rPr lang="zh-CN" altLang="en-US" sz="1400" kern="1000" dirty="0">
                <a:latin typeface="微软雅黑" panose="020B0503020204020204" pitchFamily="34" charset="-122"/>
                <a:ea typeface="微软雅黑" panose="020B0503020204020204" pitchFamily="34" charset="-122"/>
              </a:rPr>
              <a:t>年安全生产“零死亡”工作方案</a:t>
            </a:r>
            <a:endParaRPr lang="en-US" altLang="zh-CN" sz="1400" kern="1000" dirty="0">
              <a:latin typeface="微软雅黑" panose="020B0503020204020204" pitchFamily="34" charset="-122"/>
              <a:ea typeface="微软雅黑" panose="020B0503020204020204" pitchFamily="34" charset="-122"/>
            </a:endParaRPr>
          </a:p>
        </p:txBody>
      </p:sp>
      <p:sp>
        <p:nvSpPr>
          <p:cNvPr id="9" name="矩形 8"/>
          <p:cNvSpPr/>
          <p:nvPr/>
        </p:nvSpPr>
        <p:spPr>
          <a:xfrm>
            <a:off x="575945" y="2501239"/>
            <a:ext cx="11194220" cy="1431161"/>
          </a:xfrm>
          <a:prstGeom prst="rect">
            <a:avLst/>
          </a:prstGeom>
        </p:spPr>
        <p:txBody>
          <a:bodyPr wrap="square">
            <a:spAutoFit/>
          </a:bodyPr>
          <a:lstStyle/>
          <a:p>
            <a:pPr marL="342900" indent="-342900">
              <a:lnSpc>
                <a:spcPct val="150000"/>
              </a:lnSpc>
              <a:buFont typeface="Wingdings" panose="05000000000000000000" pitchFamily="2" charset="2"/>
              <a:buChar char="Ø"/>
            </a:pPr>
            <a:r>
              <a:rPr lang="zh-CN" altLang="en-US" sz="1600" b="1" dirty="0">
                <a:solidFill>
                  <a:srgbClr val="000099"/>
                </a:solidFill>
                <a:latin typeface="微软雅黑" panose="020B0503020204020204" pitchFamily="34" charset="-122"/>
                <a:ea typeface="微软雅黑" panose="020B0503020204020204" pitchFamily="34" charset="-122"/>
              </a:rPr>
              <a:t>煤矿行业</a:t>
            </a:r>
            <a:endParaRPr lang="en-US" altLang="zh-CN" sz="1600" b="1" dirty="0">
              <a:solidFill>
                <a:srgbClr val="000099"/>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en-US" altLang="zh-CN" sz="1400" dirty="0">
                <a:latin typeface="微软雅黑" panose="020B0503020204020204" pitchFamily="34" charset="-122"/>
                <a:ea typeface="微软雅黑" panose="020B0503020204020204" pitchFamily="34" charset="-122"/>
              </a:rPr>
              <a:t>2020</a:t>
            </a:r>
            <a:r>
              <a:rPr lang="zh-CN" altLang="en-US" sz="1400" dirty="0">
                <a:latin typeface="微软雅黑" panose="020B0503020204020204" pitchFamily="34" charset="-122"/>
                <a:ea typeface="微软雅黑" panose="020B0503020204020204" pitchFamily="34" charset="-122"/>
              </a:rPr>
              <a:t>年</a:t>
            </a:r>
            <a:r>
              <a:rPr lang="en-US" altLang="zh-CN" sz="1400" dirty="0">
                <a:latin typeface="微软雅黑" panose="020B0503020204020204" pitchFamily="34" charset="-122"/>
                <a:ea typeface="微软雅黑" panose="020B0503020204020204" pitchFamily="34" charset="-122"/>
              </a:rPr>
              <a:t>7</a:t>
            </a:r>
            <a:r>
              <a:rPr lang="zh-CN" altLang="en-US" sz="1400" dirty="0">
                <a:latin typeface="微软雅黑" panose="020B0503020204020204" pitchFamily="34" charset="-122"/>
                <a:ea typeface="微软雅黑" panose="020B0503020204020204" pitchFamily="34" charset="-122"/>
              </a:rPr>
              <a:t>月</a:t>
            </a:r>
            <a:r>
              <a:rPr lang="en-US" altLang="zh-CN" sz="1400" dirty="0">
                <a:latin typeface="微软雅黑" panose="020B0503020204020204" pitchFamily="34" charset="-122"/>
                <a:ea typeface="微软雅黑" panose="020B0503020204020204" pitchFamily="34" charset="-122"/>
              </a:rPr>
              <a:t>22</a:t>
            </a:r>
            <a:r>
              <a:rPr lang="zh-CN" altLang="en-US" sz="1400" dirty="0">
                <a:latin typeface="微软雅黑" panose="020B0503020204020204" pitchFamily="34" charset="-122"/>
                <a:ea typeface="微软雅黑" panose="020B0503020204020204" pitchFamily="34" charset="-122"/>
              </a:rPr>
              <a:t>日，国家煤矿安监局关于印发</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关于落实煤矿企业安全生产主体责任的指导意见</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的通知中提出：煤矿企业要牢固树立“零死亡”理念和目标，切实把安全生产作为企业发展的前提、基础和保障。</a:t>
            </a:r>
          </a:p>
          <a:p>
            <a:pPr marL="285750" indent="-285750">
              <a:lnSpc>
                <a:spcPct val="150000"/>
              </a:lnSpc>
              <a:buFont typeface="Wingdings" panose="05000000000000000000" pitchFamily="2" charset="2"/>
              <a:buChar char="ü"/>
            </a:pPr>
            <a:r>
              <a:rPr lang="en-US" altLang="zh-CN" sz="1400" dirty="0">
                <a:latin typeface="微软雅黑" panose="020B0503020204020204" pitchFamily="34" charset="-122"/>
                <a:ea typeface="微软雅黑" panose="020B0503020204020204" pitchFamily="34" charset="-122"/>
              </a:rPr>
              <a:t>2021</a:t>
            </a:r>
            <a:r>
              <a:rPr lang="zh-CN" altLang="zh-CN" sz="1400" dirty="0">
                <a:latin typeface="微软雅黑" panose="020B0503020204020204" pitchFamily="34" charset="-122"/>
                <a:ea typeface="微软雅黑" panose="020B0503020204020204" pitchFamily="34" charset="-122"/>
              </a:rPr>
              <a:t>年贵州金元公司提出实现“零事故”“零死亡”</a:t>
            </a:r>
            <a:r>
              <a:rPr lang="zh-CN" altLang="en-US" sz="1400" dirty="0">
                <a:latin typeface="微软雅黑" panose="020B0503020204020204" pitchFamily="34" charset="-122"/>
                <a:ea typeface="微软雅黑" panose="020B0503020204020204" pitchFamily="34" charset="-122"/>
              </a:rPr>
              <a:t>并</a:t>
            </a:r>
            <a:r>
              <a:rPr lang="zh-CN" altLang="zh-CN" sz="1400" dirty="0">
                <a:latin typeface="微软雅黑" panose="020B0503020204020204" pitchFamily="34" charset="-122"/>
                <a:ea typeface="微软雅黑" panose="020B0503020204020204" pitchFamily="34" charset="-122"/>
              </a:rPr>
              <a:t>将“零死亡” 目标纳入</a:t>
            </a:r>
            <a:r>
              <a:rPr lang="zh-CN" altLang="en-US" sz="1400" dirty="0">
                <a:latin typeface="微软雅黑" panose="020B0503020204020204" pitchFamily="34" charset="-122"/>
                <a:ea typeface="微软雅黑" panose="020B0503020204020204" pitchFamily="34" charset="-122"/>
              </a:rPr>
              <a:t>相关</a:t>
            </a:r>
            <a:r>
              <a:rPr lang="zh-CN" altLang="zh-CN" sz="1400" dirty="0">
                <a:latin typeface="微软雅黑" panose="020B0503020204020204" pitchFamily="34" charset="-122"/>
                <a:ea typeface="微软雅黑" panose="020B0503020204020204" pitchFamily="34" charset="-122"/>
              </a:rPr>
              <a:t>管理体系</a:t>
            </a:r>
            <a:endParaRPr lang="en-US" altLang="zh-CN" sz="1400" dirty="0">
              <a:latin typeface="微软雅黑" panose="020B0503020204020204" pitchFamily="34" charset="-122"/>
              <a:ea typeface="微软雅黑" panose="020B0503020204020204" pitchFamily="34" charset="-122"/>
            </a:endParaRPr>
          </a:p>
        </p:txBody>
      </p:sp>
      <p:sp>
        <p:nvSpPr>
          <p:cNvPr id="17" name="矩形 16"/>
          <p:cNvSpPr/>
          <p:nvPr/>
        </p:nvSpPr>
        <p:spPr>
          <a:xfrm>
            <a:off x="603675" y="5104224"/>
            <a:ext cx="11194220" cy="1754326"/>
          </a:xfrm>
          <a:prstGeom prst="rect">
            <a:avLst/>
          </a:prstGeom>
        </p:spPr>
        <p:txBody>
          <a:bodyPr wrap="square">
            <a:spAutoFit/>
          </a:bodyPr>
          <a:lstStyle/>
          <a:p>
            <a:pPr marL="342900" indent="-342900">
              <a:lnSpc>
                <a:spcPct val="150000"/>
              </a:lnSpc>
              <a:buFont typeface="Wingdings" panose="05000000000000000000" pitchFamily="2" charset="2"/>
              <a:buChar char="Ø"/>
            </a:pPr>
            <a:r>
              <a:rPr lang="zh-CN" altLang="en-US" sz="1600" b="1" dirty="0">
                <a:solidFill>
                  <a:srgbClr val="000099"/>
                </a:solidFill>
                <a:latin typeface="微软雅黑" panose="020B0503020204020204" pitchFamily="34" charset="-122"/>
                <a:ea typeface="微软雅黑" panose="020B0503020204020204" pitchFamily="34" charset="-122"/>
              </a:rPr>
              <a:t>燃气行业</a:t>
            </a:r>
            <a:endParaRPr lang="en-US" altLang="zh-CN" sz="1600" b="1" dirty="0">
              <a:solidFill>
                <a:srgbClr val="000099"/>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sz="1400" dirty="0">
                <a:latin typeface="微软雅黑" panose="020B0503020204020204" pitchFamily="34" charset="-122"/>
                <a:ea typeface="微软雅黑" panose="020B0503020204020204" pitchFamily="34" charset="-122"/>
              </a:rPr>
              <a:t>韩国基本达到燃气事故“零死亡”</a:t>
            </a:r>
            <a:endParaRPr lang="en-US" altLang="zh-CN"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sz="1400" dirty="0">
                <a:latin typeface="微软雅黑" panose="020B0503020204020204" pitchFamily="34" charset="-122"/>
                <a:ea typeface="微软雅黑" panose="020B0503020204020204" pitchFamily="34" charset="-122"/>
              </a:rPr>
              <a:t>日本基本达到燃气事故“零死亡”</a:t>
            </a:r>
            <a:endParaRPr lang="en-US" altLang="zh-CN"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sz="1400" dirty="0">
                <a:latin typeface="微软雅黑" panose="020B0503020204020204" pitchFamily="34" charset="-122"/>
                <a:ea typeface="微软雅黑" panose="020B0503020204020204" pitchFamily="34" charset="-122"/>
              </a:rPr>
              <a:t>中国香港基本达到燃气事故“零死亡”</a:t>
            </a:r>
            <a:endParaRPr lang="en-US" altLang="zh-CN"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sz="1400" dirty="0">
                <a:latin typeface="微软雅黑" panose="020B0503020204020204" pitchFamily="34" charset="-122"/>
                <a:ea typeface="微软雅黑" panose="020B0503020204020204" pitchFamily="34" charset="-122"/>
              </a:rPr>
              <a:t>华润燃气的安全目标：超越零责任，追求零事故</a:t>
            </a:r>
            <a:endParaRPr lang="en-US" altLang="zh-CN" sz="1400" dirty="0">
              <a:latin typeface="微软雅黑" panose="020B0503020204020204" pitchFamily="34" charset="-122"/>
              <a:ea typeface="微软雅黑" panose="020B0503020204020204" pitchFamily="34" charset="-122"/>
            </a:endParaRPr>
          </a:p>
        </p:txBody>
      </p:sp>
      <p:sp>
        <p:nvSpPr>
          <p:cNvPr id="10" name="矩形 9"/>
          <p:cNvSpPr/>
          <p:nvPr/>
        </p:nvSpPr>
        <p:spPr>
          <a:xfrm>
            <a:off x="563913" y="3821593"/>
            <a:ext cx="11194220" cy="1431161"/>
          </a:xfrm>
          <a:prstGeom prst="rect">
            <a:avLst/>
          </a:prstGeom>
        </p:spPr>
        <p:txBody>
          <a:bodyPr wrap="square">
            <a:spAutoFit/>
          </a:bodyPr>
          <a:lstStyle/>
          <a:p>
            <a:pPr marL="342900" indent="-342900">
              <a:lnSpc>
                <a:spcPct val="150000"/>
              </a:lnSpc>
              <a:buFont typeface="Wingdings" panose="05000000000000000000" pitchFamily="2" charset="2"/>
              <a:buChar char="Ø"/>
            </a:pPr>
            <a:r>
              <a:rPr lang="zh-CN" altLang="en-US" sz="1600" b="1" dirty="0">
                <a:solidFill>
                  <a:srgbClr val="000099"/>
                </a:solidFill>
                <a:latin typeface="微软雅黑" panose="020B0503020204020204" pitchFamily="34" charset="-122"/>
                <a:ea typeface="微软雅黑" panose="020B0503020204020204" pitchFamily="34" charset="-122"/>
              </a:rPr>
              <a:t>交通行业</a:t>
            </a:r>
            <a:endParaRPr lang="en-US" altLang="zh-CN" sz="1600" b="1" dirty="0">
              <a:solidFill>
                <a:srgbClr val="000099"/>
              </a:solidFill>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ü"/>
            </a:pPr>
            <a:r>
              <a:rPr lang="en-US" altLang="zh-CN" sz="1400" dirty="0">
                <a:solidFill>
                  <a:srgbClr val="212529"/>
                </a:solidFill>
                <a:latin typeface="微软雅黑" panose="020B0503020204020204" pitchFamily="34" charset="-122"/>
                <a:ea typeface="微软雅黑" panose="020B0503020204020204" pitchFamily="34" charset="-122"/>
              </a:rPr>
              <a:t>2022</a:t>
            </a:r>
            <a:r>
              <a:rPr lang="zh-CN" altLang="en-US" sz="1400" dirty="0">
                <a:solidFill>
                  <a:srgbClr val="212529"/>
                </a:solidFill>
                <a:latin typeface="微软雅黑" panose="020B0503020204020204" pitchFamily="34" charset="-122"/>
                <a:ea typeface="微软雅黑" panose="020B0503020204020204" pitchFamily="34" charset="-122"/>
              </a:rPr>
              <a:t>年</a:t>
            </a:r>
            <a:r>
              <a:rPr lang="en-US" altLang="zh-CN" sz="1400" dirty="0">
                <a:solidFill>
                  <a:srgbClr val="212529"/>
                </a:solidFill>
                <a:latin typeface="微软雅黑" panose="020B0503020204020204" pitchFamily="34" charset="-122"/>
                <a:ea typeface="微软雅黑" panose="020B0503020204020204" pitchFamily="34" charset="-122"/>
              </a:rPr>
              <a:t>1</a:t>
            </a:r>
            <a:r>
              <a:rPr lang="zh-CN" altLang="en-US" sz="1400" dirty="0">
                <a:solidFill>
                  <a:srgbClr val="212529"/>
                </a:solidFill>
                <a:latin typeface="微软雅黑" panose="020B0503020204020204" pitchFamily="34" charset="-122"/>
                <a:ea typeface="微软雅黑" panose="020B0503020204020204" pitchFamily="34" charset="-122"/>
              </a:rPr>
              <a:t>月，美国发布了</a:t>
            </a:r>
            <a:r>
              <a:rPr lang="en-US" altLang="zh-CN" sz="1400" dirty="0">
                <a:solidFill>
                  <a:srgbClr val="212529"/>
                </a:solidFill>
                <a:latin typeface="微软雅黑" panose="020B0503020204020204" pitchFamily="34" charset="-122"/>
                <a:ea typeface="微软雅黑" panose="020B0503020204020204" pitchFamily="34" charset="-122"/>
              </a:rPr>
              <a:t>《</a:t>
            </a:r>
            <a:r>
              <a:rPr lang="zh-CN" altLang="en-US" sz="1400" dirty="0">
                <a:solidFill>
                  <a:srgbClr val="212529"/>
                </a:solidFill>
                <a:latin typeface="微软雅黑" panose="020B0503020204020204" pitchFamily="34" charset="-122"/>
                <a:ea typeface="微软雅黑" panose="020B0503020204020204" pitchFamily="34" charset="-122"/>
              </a:rPr>
              <a:t>国家道路安全战略</a:t>
            </a:r>
            <a:r>
              <a:rPr lang="en-US" altLang="zh-CN" sz="1400" dirty="0">
                <a:solidFill>
                  <a:srgbClr val="212529"/>
                </a:solidFill>
                <a:latin typeface="微软雅黑" panose="020B0503020204020204" pitchFamily="34" charset="-122"/>
                <a:ea typeface="微软雅黑" panose="020B0503020204020204" pitchFamily="34" charset="-122"/>
              </a:rPr>
              <a:t>》</a:t>
            </a:r>
            <a:r>
              <a:rPr lang="zh-CN" altLang="en-US" sz="1400" dirty="0">
                <a:solidFill>
                  <a:srgbClr val="212529"/>
                </a:solidFill>
                <a:latin typeface="微软雅黑" panose="020B0503020204020204" pitchFamily="34" charset="-122"/>
                <a:ea typeface="微软雅黑" panose="020B0503020204020204" pitchFamily="34" charset="-122"/>
              </a:rPr>
              <a:t>，确立了道路交通</a:t>
            </a:r>
            <a:r>
              <a:rPr lang="zh-CN" altLang="en-US" sz="1400" b="1" dirty="0">
                <a:solidFill>
                  <a:srgbClr val="C00000"/>
                </a:solidFill>
                <a:latin typeface="微软雅黑" panose="020B0503020204020204" pitchFamily="34" charset="-122"/>
                <a:ea typeface="微软雅黑" panose="020B0503020204020204" pitchFamily="34" charset="-122"/>
              </a:rPr>
              <a:t>“零死亡”的安全愿景</a:t>
            </a:r>
            <a:endParaRPr lang="en-US" altLang="zh-CN" sz="1400" b="1" dirty="0">
              <a:solidFill>
                <a:srgbClr val="C00000"/>
              </a:solidFill>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ü"/>
            </a:pPr>
            <a:r>
              <a:rPr lang="en-US" altLang="zh-CN" sz="1400" dirty="0">
                <a:latin typeface="微软雅黑" panose="020B0503020204020204" pitchFamily="34" charset="-122"/>
                <a:ea typeface="微软雅黑" panose="020B0503020204020204" pitchFamily="34" charset="-122"/>
              </a:rPr>
              <a:t>2020</a:t>
            </a:r>
            <a:r>
              <a:rPr lang="zh-CN" altLang="en-US" sz="1400" dirty="0">
                <a:latin typeface="微软雅黑" panose="020B0503020204020204" pitchFamily="34" charset="-122"/>
                <a:ea typeface="微软雅黑" panose="020B0503020204020204" pitchFamily="34" charset="-122"/>
              </a:rPr>
              <a:t>年</a:t>
            </a:r>
            <a:r>
              <a:rPr lang="en-US" altLang="zh-CN" sz="1400" dirty="0">
                <a:latin typeface="微软雅黑" panose="020B0503020204020204" pitchFamily="34" charset="-122"/>
                <a:ea typeface="微软雅黑" panose="020B0503020204020204" pitchFamily="34" charset="-122"/>
              </a:rPr>
              <a:t>09</a:t>
            </a:r>
            <a:r>
              <a:rPr lang="zh-CN" altLang="en-US" sz="1400" dirty="0">
                <a:latin typeface="微软雅黑" panose="020B0503020204020204" pitchFamily="34" charset="-122"/>
                <a:ea typeface="微软雅黑" panose="020B0503020204020204" pitchFamily="34" charset="-122"/>
              </a:rPr>
              <a:t>月</a:t>
            </a:r>
            <a:r>
              <a:rPr lang="en-US" altLang="zh-CN" sz="1400" dirty="0">
                <a:latin typeface="微软雅黑" panose="020B0503020204020204" pitchFamily="34" charset="-122"/>
                <a:ea typeface="微软雅黑" panose="020B0503020204020204" pitchFamily="34" charset="-122"/>
              </a:rPr>
              <a:t>18</a:t>
            </a:r>
            <a:r>
              <a:rPr lang="zh-CN" altLang="en-US" sz="1400" dirty="0">
                <a:latin typeface="微软雅黑" panose="020B0503020204020204" pitchFamily="34" charset="-122"/>
                <a:ea typeface="微软雅黑" panose="020B0503020204020204" pitchFamily="34" charset="-122"/>
              </a:rPr>
              <a:t>日，交通运输部办公厅关于进一步推进公路水运工程平安工地建设的通知提出，积极推行工程项目“零死亡”平安工地建设目标，将“零死亡”目标要求全面融入安全生产具体工作中</a:t>
            </a:r>
            <a:endParaRPr lang="en-US" altLang="zh-CN" sz="1400" dirty="0">
              <a:latin typeface="微软雅黑" panose="020B0503020204020204" pitchFamily="34" charset="-122"/>
              <a:ea typeface="微软雅黑" panose="020B0503020204020204" pitchFamily="34" charset="-122"/>
            </a:endParaRPr>
          </a:p>
        </p:txBody>
      </p:sp>
      <p:sp>
        <p:nvSpPr>
          <p:cNvPr id="3" name="矩形 2"/>
          <p:cNvSpPr/>
          <p:nvPr/>
        </p:nvSpPr>
        <p:spPr>
          <a:xfrm>
            <a:off x="542924" y="1243446"/>
            <a:ext cx="8334375" cy="369332"/>
          </a:xfrm>
          <a:prstGeom prst="rect">
            <a:avLst/>
          </a:prstGeom>
        </p:spPr>
        <p:txBody>
          <a:bodyPr wrap="square">
            <a:spAutoFit/>
          </a:bodyPr>
          <a:lstStyle/>
          <a:p>
            <a:r>
              <a:rPr lang="zh-CN" altLang="en-US" b="1" dirty="0">
                <a:latin typeface="微软雅黑" panose="020B0503020204020204" pitchFamily="34" charset="-122"/>
                <a:ea typeface="微软雅黑" panose="020B0503020204020204" pitchFamily="34" charset="-122"/>
              </a:rPr>
              <a:t>国内外各行业都提出了零死亡的目标，燃气行业已经有达成目标的践行者</a:t>
            </a:r>
          </a:p>
        </p:txBody>
      </p:sp>
      <p:sp>
        <p:nvSpPr>
          <p:cNvPr id="2" name="矩形 1"/>
          <p:cNvSpPr/>
          <p:nvPr/>
        </p:nvSpPr>
        <p:spPr>
          <a:xfrm>
            <a:off x="517629" y="753798"/>
            <a:ext cx="1467068" cy="400110"/>
          </a:xfrm>
          <a:prstGeom prst="rect">
            <a:avLst/>
          </a:prstGeom>
        </p:spPr>
        <p:txBody>
          <a:bodyPr wrap="none">
            <a:spAutoFit/>
          </a:bodyPr>
          <a:lstStyle/>
          <a:p>
            <a:r>
              <a:rPr lang="zh-CN" altLang="en-US" sz="2000" b="1" dirty="0">
                <a:latin typeface="微软雅黑" panose="020B0503020204020204" pitchFamily="34" charset="-122"/>
                <a:ea typeface="微软雅黑" panose="020B0503020204020204" pitchFamily="34" charset="-122"/>
                <a:sym typeface="+mn-ea"/>
              </a:rPr>
              <a:t>国内外现状</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5533855" y="2717444"/>
            <a:ext cx="834390" cy="521970"/>
          </a:xfrm>
          <a:prstGeom prst="rect">
            <a:avLst/>
          </a:prstGeom>
          <a:noFill/>
        </p:spPr>
        <p:txBody>
          <a:bodyPr wrap="square" rtlCol="0">
            <a:spAutoFit/>
          </a:bodyPr>
          <a:lstStyle/>
          <a:p>
            <a:pPr algn="r"/>
            <a:r>
              <a:rPr lang="en-US" altLang="zh-CN" sz="2800" dirty="0">
                <a:solidFill>
                  <a:srgbClr val="0070C0"/>
                </a:solidFill>
                <a:latin typeface="微软雅黑" panose="020B0503020204020204" pitchFamily="34" charset="-122"/>
                <a:ea typeface="微软雅黑" panose="020B0503020204020204" pitchFamily="34" charset="-122"/>
              </a:rPr>
              <a:t>02</a:t>
            </a:r>
          </a:p>
        </p:txBody>
      </p:sp>
      <p:sp>
        <p:nvSpPr>
          <p:cNvPr id="11" name="文本框 10"/>
          <p:cNvSpPr txBox="1"/>
          <p:nvPr>
            <p:custDataLst>
              <p:tags r:id="rId2"/>
            </p:custDataLst>
          </p:nvPr>
        </p:nvSpPr>
        <p:spPr>
          <a:xfrm>
            <a:off x="6368245" y="2720154"/>
            <a:ext cx="5206133" cy="523220"/>
          </a:xfrm>
          <a:prstGeom prst="rect">
            <a:avLst/>
          </a:prstGeom>
          <a:noFill/>
        </p:spPr>
        <p:txBody>
          <a:bodyPr wrap="square" rtlCol="0">
            <a:spAutoFit/>
          </a:bodyPr>
          <a:lstStyle/>
          <a:p>
            <a:r>
              <a:rPr lang="zh-CN" altLang="en-US" sz="2800" b="1" dirty="0">
                <a:solidFill>
                  <a:srgbClr val="0070C0"/>
                </a:solidFill>
                <a:latin typeface="微软雅黑" panose="020B0503020204020204" pitchFamily="34" charset="-122"/>
                <a:ea typeface="微软雅黑" panose="020B0503020204020204" pitchFamily="34" charset="-122"/>
                <a:sym typeface="+mn-ea"/>
              </a:rPr>
              <a:t>城镇燃气安全重要概念解析</a:t>
            </a:r>
          </a:p>
        </p:txBody>
      </p:sp>
      <p:pic>
        <p:nvPicPr>
          <p:cNvPr id="4" name="图片 3"/>
          <p:cNvPicPr>
            <a:picLocks noChangeAspect="1"/>
          </p:cNvPicPr>
          <p:nvPr/>
        </p:nvPicPr>
        <p:blipFill rotWithShape="1">
          <a:blip r:embed="rId11" cstate="print"/>
          <a:srcRect l="64193" r="5689"/>
          <a:stretch>
            <a:fillRect/>
          </a:stretch>
        </p:blipFill>
        <p:spPr>
          <a:xfrm>
            <a:off x="238331" y="0"/>
            <a:ext cx="5296202" cy="6869429"/>
          </a:xfrm>
          <a:prstGeom prst="rect">
            <a:avLst/>
          </a:prstGeom>
          <a:ln>
            <a:noFill/>
          </a:ln>
          <a:effectLst>
            <a:softEdge rad="112500"/>
          </a:effectLst>
        </p:spPr>
      </p:pic>
      <p:sp>
        <p:nvSpPr>
          <p:cNvPr id="14" name="文本框 13"/>
          <p:cNvSpPr txBox="1"/>
          <p:nvPr/>
        </p:nvSpPr>
        <p:spPr>
          <a:xfrm>
            <a:off x="1262744" y="2968978"/>
            <a:ext cx="2960239" cy="1200329"/>
          </a:xfrm>
          <a:prstGeom prst="rect">
            <a:avLst/>
          </a:prstGeom>
          <a:noFill/>
        </p:spPr>
        <p:txBody>
          <a:bodyPr wrap="square" rtlCol="0">
            <a:spAutoFit/>
          </a:bodyPr>
          <a:lstStyle/>
          <a:p>
            <a:pPr algn="l" fontAlgn="auto">
              <a:lnSpc>
                <a:spcPct val="100000"/>
              </a:lnSpc>
            </a:pPr>
            <a:r>
              <a:rPr lang="zh-CN" altLang="en-US" sz="7200" b="1" dirty="0">
                <a:solidFill>
                  <a:schemeClr val="bg1"/>
                </a:solidFill>
                <a:latin typeface="微软雅黑" panose="020B0503020204020204" pitchFamily="34" charset="-122"/>
                <a:ea typeface="微软雅黑" panose="020B0503020204020204" pitchFamily="34" charset="-122"/>
                <a:sym typeface="+mn-ea"/>
              </a:rPr>
              <a:t>目   录</a:t>
            </a:r>
          </a:p>
        </p:txBody>
      </p:sp>
      <p:sp>
        <p:nvSpPr>
          <p:cNvPr id="16" name="文本框 1"/>
          <p:cNvSpPr txBox="1"/>
          <p:nvPr>
            <p:custDataLst>
              <p:tags r:id="rId3"/>
            </p:custDataLst>
          </p:nvPr>
        </p:nvSpPr>
        <p:spPr>
          <a:xfrm>
            <a:off x="5550902" y="4015313"/>
            <a:ext cx="834390" cy="521970"/>
          </a:xfrm>
          <a:prstGeom prst="rect">
            <a:avLst/>
          </a:prstGeom>
          <a:noFill/>
        </p:spPr>
        <p:txBody>
          <a:bodyPr wrap="square" rtlCol="0">
            <a:spAutoFit/>
          </a:bodyPr>
          <a:lstStyle/>
          <a:p>
            <a:pPr algn="r"/>
            <a:r>
              <a:rPr lang="en-US" altLang="zh-CN" sz="2800" dirty="0" smtClean="0">
                <a:solidFill>
                  <a:srgbClr val="0070C0"/>
                </a:solidFill>
                <a:latin typeface="微软雅黑" panose="020B0503020204020204" pitchFamily="34" charset="-122"/>
                <a:ea typeface="微软雅黑" panose="020B0503020204020204" pitchFamily="34" charset="-122"/>
              </a:rPr>
              <a:t>03</a:t>
            </a:r>
            <a:endParaRPr lang="en-US" altLang="zh-CN" sz="2800" dirty="0">
              <a:solidFill>
                <a:srgbClr val="0070C0"/>
              </a:solidFill>
              <a:latin typeface="微软雅黑" panose="020B0503020204020204" pitchFamily="34" charset="-122"/>
              <a:ea typeface="微软雅黑" panose="020B0503020204020204" pitchFamily="34" charset="-122"/>
            </a:endParaRPr>
          </a:p>
        </p:txBody>
      </p:sp>
      <p:sp>
        <p:nvSpPr>
          <p:cNvPr id="19" name="文本框 2"/>
          <p:cNvSpPr txBox="1"/>
          <p:nvPr>
            <p:custDataLst>
              <p:tags r:id="rId4"/>
            </p:custDataLst>
          </p:nvPr>
        </p:nvSpPr>
        <p:spPr>
          <a:xfrm>
            <a:off x="6385292" y="4018023"/>
            <a:ext cx="5196705" cy="521970"/>
          </a:xfrm>
          <a:prstGeom prst="rect">
            <a:avLst/>
          </a:prstGeom>
          <a:noFill/>
        </p:spPr>
        <p:txBody>
          <a:bodyPr wrap="square" rtlCol="0">
            <a:spAutoFit/>
          </a:bodyPr>
          <a:lstStyle/>
          <a:p>
            <a:r>
              <a:rPr lang="zh-CN" altLang="en-US" sz="2800" b="1" dirty="0" smtClean="0">
                <a:solidFill>
                  <a:srgbClr val="0070C0"/>
                </a:solidFill>
                <a:latin typeface="微软雅黑" panose="020B0503020204020204" pitchFamily="34" charset="-122"/>
                <a:ea typeface="微软雅黑" panose="020B0503020204020204" pitchFamily="34" charset="-122"/>
                <a:sym typeface="+mn-ea"/>
              </a:rPr>
              <a:t>燃气事故零死亡目标及实施方案</a:t>
            </a:r>
          </a:p>
        </p:txBody>
      </p:sp>
      <p:sp>
        <p:nvSpPr>
          <p:cNvPr id="5" name="文本框 1"/>
          <p:cNvSpPr txBox="1"/>
          <p:nvPr>
            <p:custDataLst>
              <p:tags r:id="rId5"/>
            </p:custDataLst>
          </p:nvPr>
        </p:nvSpPr>
        <p:spPr>
          <a:xfrm>
            <a:off x="5550902" y="5189699"/>
            <a:ext cx="834390" cy="521970"/>
          </a:xfrm>
          <a:prstGeom prst="rect">
            <a:avLst/>
          </a:prstGeom>
          <a:noFill/>
        </p:spPr>
        <p:txBody>
          <a:bodyPr wrap="square" rtlCol="0">
            <a:spAutoFit/>
          </a:bodyPr>
          <a:lstStyle/>
          <a:p>
            <a:pPr algn="r"/>
            <a:r>
              <a:rPr lang="en-US" altLang="zh-CN" sz="2800" dirty="0" smtClean="0">
                <a:solidFill>
                  <a:srgbClr val="0070C0"/>
                </a:solidFill>
                <a:latin typeface="微软雅黑" panose="020B0503020204020204" pitchFamily="34" charset="-122"/>
                <a:ea typeface="微软雅黑" panose="020B0503020204020204" pitchFamily="34" charset="-122"/>
              </a:rPr>
              <a:t>04</a:t>
            </a:r>
            <a:endParaRPr lang="en-US" altLang="zh-CN" sz="2800" dirty="0">
              <a:solidFill>
                <a:srgbClr val="0070C0"/>
              </a:solidFill>
              <a:latin typeface="微软雅黑" panose="020B0503020204020204" pitchFamily="34" charset="-122"/>
              <a:ea typeface="微软雅黑" panose="020B0503020204020204" pitchFamily="34" charset="-122"/>
            </a:endParaRPr>
          </a:p>
        </p:txBody>
      </p:sp>
      <p:sp>
        <p:nvSpPr>
          <p:cNvPr id="6" name="文本框 2"/>
          <p:cNvSpPr txBox="1"/>
          <p:nvPr>
            <p:custDataLst>
              <p:tags r:id="rId6"/>
            </p:custDataLst>
          </p:nvPr>
        </p:nvSpPr>
        <p:spPr>
          <a:xfrm>
            <a:off x="6385292" y="5192409"/>
            <a:ext cx="5196705" cy="521970"/>
          </a:xfrm>
          <a:prstGeom prst="rect">
            <a:avLst/>
          </a:prstGeom>
          <a:noFill/>
        </p:spPr>
        <p:txBody>
          <a:bodyPr wrap="square" rtlCol="0">
            <a:spAutoFit/>
          </a:bodyPr>
          <a:lstStyle/>
          <a:p>
            <a:r>
              <a:rPr lang="zh-CN" altLang="en-US" sz="2800" b="1" dirty="0" smtClean="0">
                <a:solidFill>
                  <a:srgbClr val="0070C0"/>
                </a:solidFill>
                <a:latin typeface="微软雅黑" panose="020B0503020204020204" pitchFamily="34" charset="-122"/>
                <a:ea typeface="微软雅黑" panose="020B0503020204020204" pitchFamily="34" charset="-122"/>
                <a:sym typeface="+mn-ea"/>
              </a:rPr>
              <a:t>燃气事故案例解析</a:t>
            </a:r>
            <a:endParaRPr lang="en-US" altLang="zh-CN" sz="28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7" name="文本框 6"/>
          <p:cNvSpPr txBox="1"/>
          <p:nvPr>
            <p:custDataLst>
              <p:tags r:id="rId7"/>
            </p:custDataLst>
          </p:nvPr>
        </p:nvSpPr>
        <p:spPr>
          <a:xfrm>
            <a:off x="5533855" y="1521433"/>
            <a:ext cx="834390" cy="521970"/>
          </a:xfrm>
          <a:prstGeom prst="rect">
            <a:avLst/>
          </a:prstGeom>
          <a:noFill/>
        </p:spPr>
        <p:txBody>
          <a:bodyPr wrap="square" rtlCol="0">
            <a:spAutoFit/>
          </a:bodyPr>
          <a:lstStyle/>
          <a:p>
            <a:pPr algn="r"/>
            <a:r>
              <a:rPr lang="en-US" altLang="zh-CN" sz="2800" dirty="0">
                <a:solidFill>
                  <a:srgbClr val="0070C0"/>
                </a:solidFill>
                <a:latin typeface="微软雅黑" panose="020B0503020204020204" pitchFamily="34" charset="-122"/>
                <a:ea typeface="微软雅黑" panose="020B0503020204020204" pitchFamily="34" charset="-122"/>
              </a:rPr>
              <a:t>01</a:t>
            </a:r>
          </a:p>
        </p:txBody>
      </p:sp>
      <p:sp>
        <p:nvSpPr>
          <p:cNvPr id="8" name="文本框 7"/>
          <p:cNvSpPr txBox="1"/>
          <p:nvPr>
            <p:custDataLst>
              <p:tags r:id="rId8"/>
            </p:custDataLst>
          </p:nvPr>
        </p:nvSpPr>
        <p:spPr>
          <a:xfrm>
            <a:off x="6368245" y="1524143"/>
            <a:ext cx="5206133" cy="521970"/>
          </a:xfrm>
          <a:prstGeom prst="rect">
            <a:avLst/>
          </a:prstGeom>
          <a:noFill/>
        </p:spPr>
        <p:txBody>
          <a:bodyPr wrap="square" rtlCol="0">
            <a:spAutoFit/>
          </a:bodyPr>
          <a:lstStyle/>
          <a:p>
            <a:r>
              <a:rPr lang="zh-CN" altLang="en-US" sz="2800" b="1" dirty="0">
                <a:solidFill>
                  <a:srgbClr val="0070C0"/>
                </a:solidFill>
                <a:latin typeface="微软雅黑" panose="020B0503020204020204" pitchFamily="34" charset="-122"/>
                <a:ea typeface="微软雅黑" panose="020B0503020204020204" pitchFamily="34" charset="-122"/>
                <a:sym typeface="+mn-ea"/>
              </a:rPr>
              <a:t>安全理论在城镇燃气中的应用</a:t>
            </a:r>
          </a:p>
        </p:txBody>
      </p:sp>
    </p:spTree>
  </p:cSld>
  <p:clrMapOvr>
    <a:masterClrMapping/>
  </p:clrMapOvr>
  <mc:AlternateContent xmlns:mc="http://schemas.openxmlformats.org/markup-compatibility/2006" xmlns:p14="http://schemas.microsoft.com/office/powerpoint/2010/main">
    <mc:Choice Requires="p14">
      <p:transition p14:dur="0" advTm="16615"/>
    </mc:Choice>
    <mc:Fallback xmlns="">
      <p:transition advTm="16615"/>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502918" y="273060"/>
            <a:ext cx="6499461" cy="460375"/>
          </a:xfrm>
          <a:prstGeom prst="rect">
            <a:avLst/>
          </a:prstGeom>
          <a:noFill/>
        </p:spPr>
        <p:txBody>
          <a:bodyPr wrap="square" rtlCol="0">
            <a:spAutoFit/>
          </a:bodyPr>
          <a:lstStyle/>
          <a:p>
            <a:r>
              <a:rPr lang="zh-CN" altLang="en-US" sz="2400" b="1" dirty="0" smtClean="0">
                <a:solidFill>
                  <a:srgbClr val="0070C0"/>
                </a:solidFill>
                <a:latin typeface="微软雅黑" panose="020B0503020204020204" pitchFamily="34" charset="-122"/>
                <a:ea typeface="微软雅黑" panose="020B0503020204020204" pitchFamily="34" charset="-122"/>
                <a:sym typeface="+mn-ea"/>
              </a:rPr>
              <a:t>三、燃气事故零死亡目标与实施方案</a:t>
            </a:r>
            <a:endParaRPr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sp>
        <p:nvSpPr>
          <p:cNvPr id="3" name="矩形 2"/>
          <p:cNvSpPr/>
          <p:nvPr/>
        </p:nvSpPr>
        <p:spPr>
          <a:xfrm>
            <a:off x="587344" y="1236642"/>
            <a:ext cx="5503325" cy="4708981"/>
          </a:xfrm>
          <a:prstGeom prst="rect">
            <a:avLst/>
          </a:prstGeom>
        </p:spPr>
        <p:txBody>
          <a:bodyPr wrap="square">
            <a:spAutoFit/>
          </a:bodyPr>
          <a:lstStyle/>
          <a:p>
            <a:pPr>
              <a:lnSpc>
                <a:spcPct val="150000"/>
              </a:lnSpc>
            </a:pPr>
            <a:r>
              <a:rPr lang="zh-CN" altLang="en-US" b="1" dirty="0">
                <a:solidFill>
                  <a:srgbClr val="000099"/>
                </a:solidFill>
                <a:latin typeface="微软雅黑" panose="020B0503020204020204" pitchFamily="34" charset="-122"/>
                <a:ea typeface="微软雅黑" panose="020B0503020204020204" pitchFamily="34" charset="-122"/>
              </a:rPr>
              <a:t>韩国燃气事故“零死亡”</a:t>
            </a:r>
            <a:endParaRPr lang="en-US" altLang="zh-CN" b="1" dirty="0">
              <a:solidFill>
                <a:srgbClr val="000099"/>
              </a:solidFill>
              <a:latin typeface="微软雅黑" panose="020B0503020204020204" pitchFamily="34" charset="-122"/>
              <a:ea typeface="微软雅黑" panose="020B0503020204020204" pitchFamily="34" charset="-122"/>
            </a:endParaRPr>
          </a:p>
          <a:p>
            <a:pPr marL="342900" indent="-342900">
              <a:lnSpc>
                <a:spcPct val="150000"/>
              </a:lnSpc>
              <a:buFont typeface="Arial" panose="020B0604020202020204" pitchFamily="34" charset="0"/>
              <a:buChar char="•"/>
            </a:pPr>
            <a:r>
              <a:rPr lang="zh-CN" altLang="en-US" sz="1400" dirty="0">
                <a:solidFill>
                  <a:srgbClr val="212529"/>
                </a:solidFill>
                <a:latin typeface="微软雅黑" panose="020B0503020204020204" pitchFamily="34" charset="-122"/>
                <a:ea typeface="微软雅黑" panose="020B0503020204020204" pitchFamily="34" charset="-122"/>
              </a:rPr>
              <a:t>韩国从</a:t>
            </a:r>
            <a:r>
              <a:rPr lang="en-US" altLang="zh-CN" sz="1400" dirty="0">
                <a:solidFill>
                  <a:srgbClr val="212529"/>
                </a:solidFill>
                <a:latin typeface="微软雅黑" panose="020B0503020204020204" pitchFamily="34" charset="-122"/>
                <a:ea typeface="微软雅黑" panose="020B0503020204020204" pitchFamily="34" charset="-122"/>
              </a:rPr>
              <a:t>1960</a:t>
            </a:r>
            <a:r>
              <a:rPr lang="zh-CN" altLang="en-US" sz="1400" dirty="0">
                <a:solidFill>
                  <a:srgbClr val="212529"/>
                </a:solidFill>
                <a:latin typeface="微软雅黑" panose="020B0503020204020204" pitchFamily="34" charset="-122"/>
                <a:ea typeface="微软雅黑" panose="020B0503020204020204" pitchFamily="34" charset="-122"/>
              </a:rPr>
              <a:t>年开始使用</a:t>
            </a:r>
            <a:r>
              <a:rPr lang="en-US" altLang="zh-CN" sz="1400" dirty="0">
                <a:solidFill>
                  <a:srgbClr val="212529"/>
                </a:solidFill>
                <a:latin typeface="微软雅黑" panose="020B0503020204020204" pitchFamily="34" charset="-122"/>
                <a:ea typeface="微软雅黑" panose="020B0503020204020204" pitchFamily="34" charset="-122"/>
              </a:rPr>
              <a:t>LPG</a:t>
            </a:r>
            <a:r>
              <a:rPr lang="zh-CN" altLang="en-US" sz="1400" dirty="0">
                <a:solidFill>
                  <a:srgbClr val="212529"/>
                </a:solidFill>
                <a:latin typeface="微软雅黑" panose="020B0503020204020204" pitchFamily="34" charset="-122"/>
                <a:ea typeface="微软雅黑" panose="020B0503020204020204" pitchFamily="34" charset="-122"/>
              </a:rPr>
              <a:t>，</a:t>
            </a:r>
            <a:r>
              <a:rPr lang="en-US" altLang="zh-CN" sz="1400" dirty="0">
                <a:solidFill>
                  <a:srgbClr val="212529"/>
                </a:solidFill>
                <a:latin typeface="微软雅黑" panose="020B0503020204020204" pitchFamily="34" charset="-122"/>
                <a:ea typeface="微软雅黑" panose="020B0503020204020204" pitchFamily="34" charset="-122"/>
              </a:rPr>
              <a:t>1987</a:t>
            </a:r>
            <a:r>
              <a:rPr lang="zh-CN" altLang="en-US" sz="1400" dirty="0">
                <a:solidFill>
                  <a:srgbClr val="212529"/>
                </a:solidFill>
                <a:latin typeface="微软雅黑" panose="020B0503020204020204" pitchFamily="34" charset="-122"/>
                <a:ea typeface="微软雅黑" panose="020B0503020204020204" pitchFamily="34" charset="-122"/>
              </a:rPr>
              <a:t>年开始使用</a:t>
            </a:r>
            <a:r>
              <a:rPr lang="en-US" altLang="zh-CN" sz="1400" dirty="0">
                <a:solidFill>
                  <a:srgbClr val="212529"/>
                </a:solidFill>
                <a:latin typeface="微软雅黑" panose="020B0503020204020204" pitchFamily="34" charset="-122"/>
                <a:ea typeface="微软雅黑" panose="020B0503020204020204" pitchFamily="34" charset="-122"/>
              </a:rPr>
              <a:t>NG</a:t>
            </a:r>
            <a:r>
              <a:rPr lang="zh-CN" altLang="en-US" sz="1400" dirty="0">
                <a:solidFill>
                  <a:srgbClr val="212529"/>
                </a:solidFill>
                <a:latin typeface="微软雅黑" panose="020B0503020204020204" pitchFamily="34" charset="-122"/>
                <a:ea typeface="微软雅黑" panose="020B0503020204020204" pitchFamily="34" charset="-122"/>
              </a:rPr>
              <a:t>，随后燃气行业快速发展，而事故从</a:t>
            </a:r>
            <a:r>
              <a:rPr lang="en-US" altLang="zh-CN" sz="1400" dirty="0">
                <a:solidFill>
                  <a:srgbClr val="212529"/>
                </a:solidFill>
                <a:latin typeface="微软雅黑" panose="020B0503020204020204" pitchFamily="34" charset="-122"/>
                <a:ea typeface="微软雅黑" panose="020B0503020204020204" pitchFamily="34" charset="-122"/>
              </a:rPr>
              <a:t>1990</a:t>
            </a:r>
            <a:r>
              <a:rPr lang="zh-CN" altLang="en-US" sz="1400" dirty="0">
                <a:solidFill>
                  <a:srgbClr val="212529"/>
                </a:solidFill>
                <a:latin typeface="微软雅黑" panose="020B0503020204020204" pitchFamily="34" charset="-122"/>
                <a:ea typeface="微软雅黑" panose="020B0503020204020204" pitchFamily="34" charset="-122"/>
              </a:rPr>
              <a:t>年约</a:t>
            </a:r>
            <a:r>
              <a:rPr lang="en-US" altLang="zh-CN" sz="1400" dirty="0">
                <a:solidFill>
                  <a:srgbClr val="212529"/>
                </a:solidFill>
                <a:latin typeface="微软雅黑" panose="020B0503020204020204" pitchFamily="34" charset="-122"/>
                <a:ea typeface="微软雅黑" panose="020B0503020204020204" pitchFamily="34" charset="-122"/>
              </a:rPr>
              <a:t>100</a:t>
            </a:r>
            <a:r>
              <a:rPr lang="zh-CN" altLang="en-US" sz="1400" dirty="0">
                <a:solidFill>
                  <a:srgbClr val="212529"/>
                </a:solidFill>
                <a:latin typeface="微软雅黑" panose="020B0503020204020204" pitchFamily="34" charset="-122"/>
                <a:ea typeface="微软雅黑" panose="020B0503020204020204" pitchFamily="34" charset="-122"/>
              </a:rPr>
              <a:t>起快速上升至</a:t>
            </a:r>
            <a:r>
              <a:rPr lang="en-US" altLang="zh-CN" sz="1400" dirty="0">
                <a:solidFill>
                  <a:srgbClr val="212529"/>
                </a:solidFill>
                <a:latin typeface="微软雅黑" panose="020B0503020204020204" pitchFamily="34" charset="-122"/>
                <a:ea typeface="微软雅黑" panose="020B0503020204020204" pitchFamily="34" charset="-122"/>
              </a:rPr>
              <a:t>1995</a:t>
            </a:r>
            <a:r>
              <a:rPr lang="zh-CN" altLang="en-US" sz="1400" dirty="0">
                <a:solidFill>
                  <a:srgbClr val="212529"/>
                </a:solidFill>
                <a:latin typeface="微软雅黑" panose="020B0503020204020204" pitchFamily="34" charset="-122"/>
                <a:ea typeface="微软雅黑" panose="020B0503020204020204" pitchFamily="34" charset="-122"/>
              </a:rPr>
              <a:t>年</a:t>
            </a:r>
            <a:r>
              <a:rPr lang="en-US" altLang="zh-CN" sz="1400" dirty="0">
                <a:solidFill>
                  <a:srgbClr val="212529"/>
                </a:solidFill>
                <a:latin typeface="微软雅黑" panose="020B0503020204020204" pitchFamily="34" charset="-122"/>
                <a:ea typeface="微软雅黑" panose="020B0503020204020204" pitchFamily="34" charset="-122"/>
              </a:rPr>
              <a:t>577</a:t>
            </a:r>
            <a:r>
              <a:rPr lang="zh-CN" altLang="en-US" sz="1400" dirty="0">
                <a:solidFill>
                  <a:srgbClr val="212529"/>
                </a:solidFill>
                <a:latin typeface="微软雅黑" panose="020B0503020204020204" pitchFamily="34" charset="-122"/>
                <a:ea typeface="微软雅黑" panose="020B0503020204020204" pitchFamily="34" charset="-122"/>
              </a:rPr>
              <a:t>起</a:t>
            </a:r>
          </a:p>
          <a:p>
            <a:pPr marL="342900" indent="-342900">
              <a:lnSpc>
                <a:spcPct val="150000"/>
              </a:lnSpc>
              <a:buFont typeface="Arial" panose="020B0604020202020204" pitchFamily="34" charset="0"/>
              <a:buChar char="•"/>
            </a:pPr>
            <a:r>
              <a:rPr lang="en-US" altLang="zh-CN" sz="1400" dirty="0">
                <a:solidFill>
                  <a:srgbClr val="212529"/>
                </a:solidFill>
                <a:latin typeface="微软雅黑" panose="020B0503020204020204" pitchFamily="34" charset="-122"/>
                <a:ea typeface="微软雅黑" panose="020B0503020204020204" pitchFamily="34" charset="-122"/>
              </a:rPr>
              <a:t>1995</a:t>
            </a:r>
            <a:r>
              <a:rPr lang="zh-CN" altLang="en-US" sz="1400" dirty="0">
                <a:solidFill>
                  <a:srgbClr val="212529"/>
                </a:solidFill>
                <a:latin typeface="微软雅黑" panose="020B0503020204020204" pitchFamily="34" charset="-122"/>
                <a:ea typeface="微软雅黑" panose="020B0503020204020204" pitchFamily="34" charset="-122"/>
              </a:rPr>
              <a:t>年</a:t>
            </a:r>
            <a:r>
              <a:rPr lang="en-US" altLang="zh-CN" sz="1400" dirty="0">
                <a:solidFill>
                  <a:srgbClr val="212529"/>
                </a:solidFill>
                <a:latin typeface="微软雅黑" panose="020B0503020204020204" pitchFamily="34" charset="-122"/>
                <a:ea typeface="微软雅黑" panose="020B0503020204020204" pitchFamily="34" charset="-122"/>
              </a:rPr>
              <a:t>4</a:t>
            </a:r>
            <a:r>
              <a:rPr lang="zh-CN" altLang="en-US" sz="1400" dirty="0">
                <a:solidFill>
                  <a:srgbClr val="212529"/>
                </a:solidFill>
                <a:latin typeface="微软雅黑" panose="020B0503020204020204" pitchFamily="34" charset="-122"/>
                <a:ea typeface="微软雅黑" panose="020B0503020204020204" pitchFamily="34" charset="-122"/>
              </a:rPr>
              <a:t>月</a:t>
            </a:r>
            <a:r>
              <a:rPr lang="en-US" altLang="zh-CN" sz="1400" dirty="0">
                <a:solidFill>
                  <a:srgbClr val="212529"/>
                </a:solidFill>
                <a:latin typeface="微软雅黑" panose="020B0503020204020204" pitchFamily="34" charset="-122"/>
                <a:ea typeface="微软雅黑" panose="020B0503020204020204" pitchFamily="34" charset="-122"/>
              </a:rPr>
              <a:t>28</a:t>
            </a:r>
            <a:r>
              <a:rPr lang="zh-CN" altLang="en-US" sz="1400" dirty="0">
                <a:solidFill>
                  <a:srgbClr val="212529"/>
                </a:solidFill>
                <a:latin typeface="微软雅黑" panose="020B0503020204020204" pitchFamily="34" charset="-122"/>
                <a:ea typeface="微软雅黑" panose="020B0503020204020204" pitchFamily="34" charset="-122"/>
              </a:rPr>
              <a:t>日发生一起重大</a:t>
            </a:r>
            <a:r>
              <a:rPr lang="en-US" altLang="zh-CN" sz="1400" dirty="0">
                <a:solidFill>
                  <a:srgbClr val="212529"/>
                </a:solidFill>
                <a:latin typeface="微软雅黑" panose="020B0503020204020204" pitchFamily="34" charset="-122"/>
                <a:ea typeface="微软雅黑" panose="020B0503020204020204" pitchFamily="34" charset="-122"/>
              </a:rPr>
              <a:t>LPG</a:t>
            </a:r>
            <a:r>
              <a:rPr lang="zh-CN" altLang="en-US" sz="1400" dirty="0">
                <a:solidFill>
                  <a:srgbClr val="212529"/>
                </a:solidFill>
                <a:latin typeface="微软雅黑" panose="020B0503020204020204" pitchFamily="34" charset="-122"/>
                <a:ea typeface="微软雅黑" panose="020B0503020204020204" pitchFamily="34" charset="-122"/>
              </a:rPr>
              <a:t>事故。事故中造成</a:t>
            </a:r>
            <a:r>
              <a:rPr lang="en-US" altLang="zh-CN" sz="1400" dirty="0">
                <a:solidFill>
                  <a:srgbClr val="212529"/>
                </a:solidFill>
                <a:latin typeface="微软雅黑" panose="020B0503020204020204" pitchFamily="34" charset="-122"/>
                <a:ea typeface="微软雅黑" panose="020B0503020204020204" pitchFamily="34" charset="-122"/>
              </a:rPr>
              <a:t>101</a:t>
            </a:r>
            <a:r>
              <a:rPr lang="zh-CN" altLang="en-US" sz="1400" dirty="0">
                <a:solidFill>
                  <a:srgbClr val="212529"/>
                </a:solidFill>
                <a:latin typeface="微软雅黑" panose="020B0503020204020204" pitchFamily="34" charset="-122"/>
                <a:ea typeface="微软雅黑" panose="020B0503020204020204" pitchFamily="34" charset="-122"/>
              </a:rPr>
              <a:t>人死亡， </a:t>
            </a:r>
            <a:r>
              <a:rPr lang="en-US" altLang="zh-CN" sz="1400" dirty="0">
                <a:solidFill>
                  <a:srgbClr val="212529"/>
                </a:solidFill>
                <a:latin typeface="微软雅黑" panose="020B0503020204020204" pitchFamily="34" charset="-122"/>
                <a:ea typeface="微软雅黑" panose="020B0503020204020204" pitchFamily="34" charset="-122"/>
              </a:rPr>
              <a:t>201</a:t>
            </a:r>
            <a:r>
              <a:rPr lang="zh-CN" altLang="en-US" sz="1400" dirty="0">
                <a:solidFill>
                  <a:srgbClr val="212529"/>
                </a:solidFill>
                <a:latin typeface="微软雅黑" panose="020B0503020204020204" pitchFamily="34" charset="-122"/>
                <a:ea typeface="微软雅黑" panose="020B0503020204020204" pitchFamily="34" charset="-122"/>
              </a:rPr>
              <a:t>人重伤，受影响范围达到</a:t>
            </a:r>
            <a:r>
              <a:rPr lang="en-US" altLang="zh-CN" sz="1400" dirty="0">
                <a:solidFill>
                  <a:srgbClr val="212529"/>
                </a:solidFill>
                <a:latin typeface="微软雅黑" panose="020B0503020204020204" pitchFamily="34" charset="-122"/>
                <a:ea typeface="微软雅黑" panose="020B0503020204020204" pitchFamily="34" charset="-122"/>
              </a:rPr>
              <a:t>400</a:t>
            </a:r>
            <a:r>
              <a:rPr lang="zh-CN" altLang="en-US" sz="1400" dirty="0">
                <a:solidFill>
                  <a:srgbClr val="212529"/>
                </a:solidFill>
                <a:latin typeface="微软雅黑" panose="020B0503020204020204" pitchFamily="34" charset="-122"/>
                <a:ea typeface="微软雅黑" panose="020B0503020204020204" pitchFamily="34" charset="-122"/>
              </a:rPr>
              <a:t>米</a:t>
            </a:r>
            <a:endParaRPr lang="en-US" altLang="zh-CN" sz="1400" dirty="0">
              <a:solidFill>
                <a:srgbClr val="212529"/>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400" dirty="0">
                <a:solidFill>
                  <a:srgbClr val="212529"/>
                </a:solidFill>
                <a:latin typeface="微软雅黑" panose="020B0503020204020204" pitchFamily="34" charset="-122"/>
                <a:ea typeface="微软雅黑" panose="020B0503020204020204" pitchFamily="34" charset="-122"/>
              </a:rPr>
              <a:t>在韩国燃气协会指导下调整各部门分工，再从设计、施工、选材、安装等环节严格控制，并对户内安装过流关闭阀等安全装置</a:t>
            </a:r>
            <a:endParaRPr lang="en-US" altLang="zh-CN" sz="1400" dirty="0">
              <a:solidFill>
                <a:srgbClr val="212529"/>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zh-CN" sz="1400" dirty="0">
                <a:solidFill>
                  <a:srgbClr val="212529"/>
                </a:solidFill>
                <a:latin typeface="微软雅黑" panose="020B0503020204020204" pitchFamily="34" charset="-122"/>
                <a:ea typeface="微软雅黑" panose="020B0503020204020204" pitchFamily="34" charset="-122"/>
              </a:rPr>
              <a:t> 韩国户内燃气安全设施采用过流阀加防爆管组合使用，并仿照日本积极推广天然气快插接头，力争达到智能燃气表与管道末端配过流阀组合使用</a:t>
            </a:r>
            <a:endParaRPr lang="en-US" altLang="zh-CN" sz="1400" dirty="0">
              <a:solidFill>
                <a:srgbClr val="212529"/>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400" dirty="0">
                <a:solidFill>
                  <a:srgbClr val="212529"/>
                </a:solidFill>
                <a:latin typeface="微软雅黑" panose="020B0503020204020204" pitchFamily="34" charset="-122"/>
                <a:ea typeface="微软雅黑" panose="020B0503020204020204" pitchFamily="34" charset="-122"/>
              </a:rPr>
              <a:t>其他主要措施还包括：加强户内安全检查、增强人员专业培训、加大安全宣传力度、严格安全设施检查、推行安全管理代办（燃气安全托管）</a:t>
            </a:r>
            <a:endParaRPr lang="en-US" altLang="zh-CN" sz="1400" dirty="0">
              <a:solidFill>
                <a:srgbClr val="212529"/>
              </a:solidFill>
              <a:latin typeface="微软雅黑" panose="020B0503020204020204" pitchFamily="34" charset="-122"/>
              <a:ea typeface="微软雅黑" panose="020B0503020204020204" pitchFamily="34" charset="-122"/>
            </a:endParaRPr>
          </a:p>
        </p:txBody>
      </p:sp>
      <p:sp>
        <p:nvSpPr>
          <p:cNvPr id="5" name="矩形 4"/>
          <p:cNvSpPr/>
          <p:nvPr/>
        </p:nvSpPr>
        <p:spPr>
          <a:xfrm>
            <a:off x="2455671" y="6197996"/>
            <a:ext cx="6499460" cy="377411"/>
          </a:xfrm>
          <a:prstGeom prst="rect">
            <a:avLst/>
          </a:prstGeom>
          <a:ln w="38100">
            <a:solidFill>
              <a:srgbClr val="0070C0"/>
            </a:solidFill>
          </a:ln>
        </p:spPr>
        <p:txBody>
          <a:bodyPr wrap="square">
            <a:spAutoFit/>
          </a:bodyPr>
          <a:lstStyle/>
          <a:p>
            <a:pPr algn="ctr">
              <a:lnSpc>
                <a:spcPct val="150000"/>
              </a:lnSpc>
            </a:pPr>
            <a:r>
              <a:rPr lang="zh-CN" altLang="zh-CN" sz="1400" b="1" dirty="0">
                <a:solidFill>
                  <a:srgbClr val="C00000"/>
                </a:solidFill>
                <a:latin typeface="微软雅黑" panose="020B0503020204020204" pitchFamily="34" charset="-122"/>
                <a:ea typeface="微软雅黑" panose="020B0503020204020204" pitchFamily="34" charset="-122"/>
              </a:rPr>
              <a:t>燃气事故从</a:t>
            </a:r>
            <a:r>
              <a:rPr lang="en-US" altLang="zh-CN" sz="1400" b="1" dirty="0">
                <a:solidFill>
                  <a:srgbClr val="C00000"/>
                </a:solidFill>
                <a:latin typeface="微软雅黑" panose="020B0503020204020204" pitchFamily="34" charset="-122"/>
                <a:ea typeface="微软雅黑" panose="020B0503020204020204" pitchFamily="34" charset="-122"/>
              </a:rPr>
              <a:t>1995</a:t>
            </a:r>
            <a:r>
              <a:rPr lang="zh-CN" altLang="zh-CN" sz="1400" b="1" dirty="0">
                <a:solidFill>
                  <a:srgbClr val="C00000"/>
                </a:solidFill>
                <a:latin typeface="微软雅黑" panose="020B0503020204020204" pitchFamily="34" charset="-122"/>
                <a:ea typeface="微软雅黑" panose="020B0503020204020204" pitchFamily="34" charset="-122"/>
              </a:rPr>
              <a:t>年</a:t>
            </a:r>
            <a:r>
              <a:rPr lang="en-US" altLang="zh-CN" sz="1400" b="1" dirty="0">
                <a:solidFill>
                  <a:srgbClr val="C00000"/>
                </a:solidFill>
                <a:latin typeface="微软雅黑" panose="020B0503020204020204" pitchFamily="34" charset="-122"/>
                <a:ea typeface="微软雅黑" panose="020B0503020204020204" pitchFamily="34" charset="-122"/>
              </a:rPr>
              <a:t>577</a:t>
            </a:r>
            <a:r>
              <a:rPr lang="zh-CN" altLang="zh-CN" sz="1400" b="1" dirty="0">
                <a:solidFill>
                  <a:srgbClr val="C00000"/>
                </a:solidFill>
                <a:latin typeface="微软雅黑" panose="020B0503020204020204" pitchFamily="34" charset="-122"/>
                <a:ea typeface="微软雅黑" panose="020B0503020204020204" pitchFamily="34" charset="-122"/>
              </a:rPr>
              <a:t>起，到</a:t>
            </a:r>
            <a:r>
              <a:rPr lang="en-US" altLang="zh-CN" sz="1400" b="1" dirty="0">
                <a:solidFill>
                  <a:srgbClr val="C00000"/>
                </a:solidFill>
                <a:latin typeface="微软雅黑" panose="020B0503020204020204" pitchFamily="34" charset="-122"/>
                <a:ea typeface="微软雅黑" panose="020B0503020204020204" pitchFamily="34" charset="-122"/>
              </a:rPr>
              <a:t>2001</a:t>
            </a:r>
            <a:r>
              <a:rPr lang="zh-CN" altLang="zh-CN" sz="1400" b="1" dirty="0">
                <a:solidFill>
                  <a:srgbClr val="C00000"/>
                </a:solidFill>
                <a:latin typeface="微软雅黑" panose="020B0503020204020204" pitchFamily="34" charset="-122"/>
                <a:ea typeface="微软雅黑" panose="020B0503020204020204" pitchFamily="34" charset="-122"/>
              </a:rPr>
              <a:t>年不足</a:t>
            </a:r>
            <a:r>
              <a:rPr lang="en-US" altLang="zh-CN" sz="1400" b="1" dirty="0">
                <a:solidFill>
                  <a:srgbClr val="C00000"/>
                </a:solidFill>
                <a:latin typeface="微软雅黑" panose="020B0503020204020204" pitchFamily="34" charset="-122"/>
                <a:ea typeface="微软雅黑" panose="020B0503020204020204" pitchFamily="34" charset="-122"/>
              </a:rPr>
              <a:t>100</a:t>
            </a:r>
            <a:r>
              <a:rPr lang="zh-CN" altLang="zh-CN" sz="1400" b="1" dirty="0">
                <a:solidFill>
                  <a:srgbClr val="C00000"/>
                </a:solidFill>
                <a:latin typeface="微软雅黑" panose="020B0503020204020204" pitchFamily="34" charset="-122"/>
                <a:ea typeface="微软雅黑" panose="020B0503020204020204" pitchFamily="34" charset="-122"/>
              </a:rPr>
              <a:t>起，逐步</a:t>
            </a:r>
            <a:r>
              <a:rPr lang="zh-CN" altLang="en-US" sz="1400" b="1" dirty="0">
                <a:solidFill>
                  <a:srgbClr val="C00000"/>
                </a:solidFill>
                <a:latin typeface="微软雅黑" panose="020B0503020204020204" pitchFamily="34" charset="-122"/>
                <a:ea typeface="微软雅黑" panose="020B0503020204020204" pitchFamily="34" charset="-122"/>
              </a:rPr>
              <a:t>达到</a:t>
            </a:r>
            <a:r>
              <a:rPr lang="zh-CN" altLang="zh-CN" sz="1400" b="1" dirty="0">
                <a:solidFill>
                  <a:srgbClr val="C00000"/>
                </a:solidFill>
                <a:latin typeface="微软雅黑" panose="020B0503020204020204" pitchFamily="34" charset="-122"/>
                <a:ea typeface="微软雅黑" panose="020B0503020204020204" pitchFamily="34" charset="-122"/>
              </a:rPr>
              <a:t>事故</a:t>
            </a:r>
            <a:r>
              <a:rPr lang="zh-CN" altLang="en-US" sz="1400" b="1" dirty="0">
                <a:solidFill>
                  <a:srgbClr val="C00000"/>
                </a:solidFill>
                <a:latin typeface="微软雅黑" panose="020B0503020204020204" pitchFamily="34" charset="-122"/>
                <a:ea typeface="微软雅黑" panose="020B0503020204020204" pitchFamily="34" charset="-122"/>
              </a:rPr>
              <a:t>“</a:t>
            </a:r>
            <a:r>
              <a:rPr lang="zh-CN" altLang="zh-CN" sz="1400" b="1" dirty="0">
                <a:solidFill>
                  <a:srgbClr val="C00000"/>
                </a:solidFill>
                <a:latin typeface="微软雅黑" panose="020B0503020204020204" pitchFamily="34" charset="-122"/>
                <a:ea typeface="微软雅黑" panose="020B0503020204020204" pitchFamily="34" charset="-122"/>
              </a:rPr>
              <a:t>零死亡</a:t>
            </a:r>
            <a:r>
              <a:rPr lang="zh-CN" altLang="en-US" sz="1400" b="1" dirty="0">
                <a:solidFill>
                  <a:srgbClr val="C00000"/>
                </a:solidFill>
                <a:latin typeface="微软雅黑" panose="020B0503020204020204" pitchFamily="34" charset="-122"/>
                <a:ea typeface="微软雅黑" panose="020B0503020204020204" pitchFamily="34" charset="-122"/>
              </a:rPr>
              <a:t>“</a:t>
            </a:r>
            <a:endParaRPr lang="en-US" altLang="zh-CN" sz="1400" b="1" dirty="0">
              <a:solidFill>
                <a:srgbClr val="C00000"/>
              </a:solidFill>
              <a:latin typeface="微软雅黑" panose="020B0503020204020204" pitchFamily="34" charset="-122"/>
              <a:ea typeface="微软雅黑" panose="020B0503020204020204" pitchFamily="34" charset="-122"/>
            </a:endParaRPr>
          </a:p>
        </p:txBody>
      </p:sp>
      <p:graphicFrame>
        <p:nvGraphicFramePr>
          <p:cNvPr id="10" name="图表 9"/>
          <p:cNvGraphicFramePr/>
          <p:nvPr/>
        </p:nvGraphicFramePr>
        <p:xfrm>
          <a:off x="6541465" y="3603860"/>
          <a:ext cx="3875154" cy="2201474"/>
        </p:xfrm>
        <a:graphic>
          <a:graphicData uri="http://schemas.openxmlformats.org/drawingml/2006/chart">
            <c:chart xmlns:c="http://schemas.openxmlformats.org/drawingml/2006/chart" xmlns:r="http://schemas.openxmlformats.org/officeDocument/2006/relationships" r:id="rId3"/>
          </a:graphicData>
        </a:graphic>
      </p:graphicFrame>
      <p:sp>
        <p:nvSpPr>
          <p:cNvPr id="2" name="文本框 1"/>
          <p:cNvSpPr txBox="1"/>
          <p:nvPr/>
        </p:nvSpPr>
        <p:spPr>
          <a:xfrm>
            <a:off x="7483414" y="5727875"/>
            <a:ext cx="2933205" cy="276999"/>
          </a:xfrm>
          <a:prstGeom prst="rect">
            <a:avLst/>
          </a:prstGeom>
          <a:noFill/>
        </p:spPr>
        <p:txBody>
          <a:bodyPr wrap="square" rtlCol="0">
            <a:spAutoFit/>
          </a:bodyPr>
          <a:lstStyle/>
          <a:p>
            <a:r>
              <a:rPr lang="zh-CN" altLang="en-US" sz="1200" b="1" dirty="0">
                <a:latin typeface="黑体" panose="02010609060101010101" pitchFamily="49" charset="-122"/>
                <a:ea typeface="黑体" panose="02010609060101010101" pitchFamily="49" charset="-122"/>
              </a:rPr>
              <a:t>韩国</a:t>
            </a:r>
            <a:r>
              <a:rPr lang="en-US" altLang="zh-CN" sz="1200" b="1" dirty="0">
                <a:latin typeface="黑体" panose="02010609060101010101" pitchFamily="49" charset="-122"/>
                <a:ea typeface="黑体" panose="02010609060101010101" pitchFamily="49" charset="-122"/>
              </a:rPr>
              <a:t>LPG</a:t>
            </a:r>
            <a:r>
              <a:rPr lang="zh-CN" altLang="en-US" sz="1200" b="1" dirty="0">
                <a:latin typeface="黑体" panose="02010609060101010101" pitchFamily="49" charset="-122"/>
                <a:ea typeface="黑体" panose="02010609060101010101" pitchFamily="49" charset="-122"/>
              </a:rPr>
              <a:t>事故统计</a:t>
            </a:r>
            <a:r>
              <a:rPr lang="en-US" altLang="zh-CN" sz="1200" b="1" dirty="0">
                <a:latin typeface="黑体" panose="02010609060101010101" pitchFamily="49" charset="-122"/>
                <a:ea typeface="黑体" panose="02010609060101010101" pitchFamily="49" charset="-122"/>
              </a:rPr>
              <a:t>2018-2022</a:t>
            </a:r>
            <a:endParaRPr lang="zh-CN" altLang="en-US" sz="1200" b="1" dirty="0">
              <a:latin typeface="黑体" panose="02010609060101010101" pitchFamily="49" charset="-122"/>
              <a:ea typeface="黑体" panose="02010609060101010101" pitchFamily="49" charset="-122"/>
            </a:endParaRPr>
          </a:p>
        </p:txBody>
      </p:sp>
      <p:graphicFrame>
        <p:nvGraphicFramePr>
          <p:cNvPr id="12" name="图表 11"/>
          <p:cNvGraphicFramePr/>
          <p:nvPr/>
        </p:nvGraphicFramePr>
        <p:xfrm>
          <a:off x="6541465" y="1393414"/>
          <a:ext cx="3978848" cy="2010906"/>
        </p:xfrm>
        <a:graphic>
          <a:graphicData uri="http://schemas.openxmlformats.org/drawingml/2006/chart">
            <c:chart xmlns:c="http://schemas.openxmlformats.org/drawingml/2006/chart" xmlns:r="http://schemas.openxmlformats.org/officeDocument/2006/relationships" r:id="rId4"/>
          </a:graphicData>
        </a:graphic>
      </p:graphicFrame>
      <p:sp>
        <p:nvSpPr>
          <p:cNvPr id="15" name="文本框 14"/>
          <p:cNvSpPr txBox="1"/>
          <p:nvPr/>
        </p:nvSpPr>
        <p:spPr>
          <a:xfrm>
            <a:off x="7362577" y="3326861"/>
            <a:ext cx="2933205" cy="276999"/>
          </a:xfrm>
          <a:prstGeom prst="rect">
            <a:avLst/>
          </a:prstGeom>
          <a:noFill/>
        </p:spPr>
        <p:txBody>
          <a:bodyPr wrap="square" rtlCol="0">
            <a:spAutoFit/>
          </a:bodyPr>
          <a:lstStyle/>
          <a:p>
            <a:r>
              <a:rPr lang="zh-CN" altLang="en-US" sz="1200" b="1" dirty="0">
                <a:latin typeface="黑体" panose="02010609060101010101" pitchFamily="49" charset="-122"/>
                <a:ea typeface="黑体" panose="02010609060101010101" pitchFamily="49" charset="-122"/>
              </a:rPr>
              <a:t>韩国天然气事故统计</a:t>
            </a:r>
            <a:r>
              <a:rPr lang="en-US" altLang="zh-CN" sz="1200" b="1" dirty="0">
                <a:latin typeface="黑体" panose="02010609060101010101" pitchFamily="49" charset="-122"/>
                <a:ea typeface="黑体" panose="02010609060101010101" pitchFamily="49" charset="-122"/>
              </a:rPr>
              <a:t>2018-2022</a:t>
            </a:r>
            <a:endParaRPr lang="zh-CN" altLang="en-US" sz="1200" b="1" dirty="0">
              <a:latin typeface="黑体" panose="02010609060101010101" pitchFamily="49" charset="-122"/>
              <a:ea typeface="黑体" panose="02010609060101010101" pitchFamily="49" charset="-122"/>
            </a:endParaRPr>
          </a:p>
        </p:txBody>
      </p:sp>
      <p:sp>
        <p:nvSpPr>
          <p:cNvPr id="9" name="矩形 8"/>
          <p:cNvSpPr/>
          <p:nvPr/>
        </p:nvSpPr>
        <p:spPr>
          <a:xfrm>
            <a:off x="517629" y="753798"/>
            <a:ext cx="1467068" cy="400110"/>
          </a:xfrm>
          <a:prstGeom prst="rect">
            <a:avLst/>
          </a:prstGeom>
        </p:spPr>
        <p:txBody>
          <a:bodyPr wrap="none">
            <a:spAutoFit/>
          </a:bodyPr>
          <a:lstStyle/>
          <a:p>
            <a:r>
              <a:rPr lang="zh-CN" altLang="en-US" sz="2000" b="1" dirty="0">
                <a:latin typeface="微软雅黑" panose="020B0503020204020204" pitchFamily="34" charset="-122"/>
                <a:ea typeface="微软雅黑" panose="020B0503020204020204" pitchFamily="34" charset="-122"/>
                <a:sym typeface="+mn-ea"/>
              </a:rPr>
              <a:t>国内外现状</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1"/>
          <p:cNvSpPr txBox="1"/>
          <p:nvPr/>
        </p:nvSpPr>
        <p:spPr>
          <a:xfrm>
            <a:off x="502919" y="293958"/>
            <a:ext cx="9228222" cy="460375"/>
          </a:xfrm>
          <a:prstGeom prst="rect">
            <a:avLst/>
          </a:prstGeom>
          <a:noFill/>
        </p:spPr>
        <p:txBody>
          <a:bodyPr wrap="square" rtlCol="0">
            <a:spAutoFit/>
          </a:bodyPr>
          <a:lstStyle/>
          <a:p>
            <a:r>
              <a:rPr lang="zh-CN" altLang="en-US" sz="2400" b="1" dirty="0" smtClean="0">
                <a:solidFill>
                  <a:srgbClr val="0070C0"/>
                </a:solidFill>
                <a:latin typeface="微软雅黑" panose="020B0503020204020204" pitchFamily="34" charset="-122"/>
                <a:ea typeface="微软雅黑" panose="020B0503020204020204" pitchFamily="34" charset="-122"/>
                <a:sym typeface="+mn-ea"/>
              </a:rPr>
              <a:t>三、燃气事故零死亡目标与实施方案</a:t>
            </a:r>
            <a:endParaRPr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sp>
        <p:nvSpPr>
          <p:cNvPr id="2" name="矩形 1"/>
          <p:cNvSpPr/>
          <p:nvPr/>
        </p:nvSpPr>
        <p:spPr>
          <a:xfrm>
            <a:off x="7162558" y="2942267"/>
            <a:ext cx="2852063" cy="338554"/>
          </a:xfrm>
          <a:prstGeom prst="rect">
            <a:avLst/>
          </a:prstGeom>
        </p:spPr>
        <p:txBody>
          <a:bodyPr wrap="none">
            <a:spAutoFit/>
          </a:bodyPr>
          <a:lstStyle/>
          <a:p>
            <a:r>
              <a:rPr lang="zh-CN" altLang="en-US" sz="1600" dirty="0">
                <a:latin typeface="微软雅黑" panose="020B0503020204020204" pitchFamily="34" charset="-122"/>
                <a:ea typeface="微软雅黑" panose="020B0503020204020204" pitchFamily="34" charset="-122"/>
              </a:rPr>
              <a:t>城市燃气事故数量和死亡人数</a:t>
            </a:r>
          </a:p>
        </p:txBody>
      </p:sp>
      <p:sp>
        <p:nvSpPr>
          <p:cNvPr id="13" name="矩形 12"/>
          <p:cNvSpPr/>
          <p:nvPr/>
        </p:nvSpPr>
        <p:spPr>
          <a:xfrm>
            <a:off x="7082592" y="6375067"/>
            <a:ext cx="3057247" cy="338554"/>
          </a:xfrm>
          <a:prstGeom prst="rect">
            <a:avLst/>
          </a:prstGeom>
        </p:spPr>
        <p:txBody>
          <a:bodyPr wrap="none">
            <a:spAutoFit/>
          </a:bodyPr>
          <a:lstStyle/>
          <a:p>
            <a:r>
              <a:rPr lang="zh-CN" altLang="en-US" sz="1600" dirty="0">
                <a:latin typeface="微软雅黑" panose="020B0503020204020204" pitchFamily="34" charset="-122"/>
                <a:ea typeface="微软雅黑" panose="020B0503020204020204" pitchFamily="34" charset="-122"/>
              </a:rPr>
              <a:t>液化石油气事故数量和死亡人数</a:t>
            </a:r>
          </a:p>
        </p:txBody>
      </p:sp>
      <p:sp>
        <p:nvSpPr>
          <p:cNvPr id="4" name="矩形 3"/>
          <p:cNvSpPr/>
          <p:nvPr/>
        </p:nvSpPr>
        <p:spPr>
          <a:xfrm>
            <a:off x="560107" y="1161083"/>
            <a:ext cx="5219256" cy="1615827"/>
          </a:xfrm>
          <a:prstGeom prst="rect">
            <a:avLst/>
          </a:prstGeom>
        </p:spPr>
        <p:txBody>
          <a:bodyPr wrap="square">
            <a:spAutoFit/>
          </a:bodyPr>
          <a:lstStyle/>
          <a:p>
            <a:pPr>
              <a:lnSpc>
                <a:spcPct val="150000"/>
              </a:lnSpc>
            </a:pPr>
            <a:r>
              <a:rPr lang="zh-CN" altLang="en-US" b="1" dirty="0">
                <a:solidFill>
                  <a:srgbClr val="000099"/>
                </a:solidFill>
                <a:latin typeface="微软雅黑" panose="020B0503020204020204" pitchFamily="34" charset="-122"/>
                <a:ea typeface="微软雅黑" panose="020B0503020204020204" pitchFamily="34" charset="-122"/>
              </a:rPr>
              <a:t>日本燃气事故“零死亡” </a:t>
            </a:r>
            <a:endParaRPr lang="en-US" altLang="zh-CN" b="1" dirty="0">
              <a:solidFill>
                <a:srgbClr val="000099"/>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en-US" altLang="zh-CN" sz="1600" dirty="0">
                <a:latin typeface="微软雅黑" panose="020B0503020204020204" pitchFamily="34" charset="-122"/>
                <a:ea typeface="微软雅黑" panose="020B0503020204020204" pitchFamily="34" charset="-122"/>
              </a:rPr>
              <a:t>80</a:t>
            </a:r>
            <a:r>
              <a:rPr lang="zh-CN" altLang="en-US" sz="1600" dirty="0">
                <a:latin typeface="微软雅黑" panose="020B0503020204020204" pitchFamily="34" charset="-122"/>
                <a:ea typeface="微软雅黑" panose="020B0503020204020204" pitchFamily="34" charset="-122"/>
              </a:rPr>
              <a:t>年代</a:t>
            </a: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起重大燃气事故引发燃气安全对策研究</a:t>
            </a:r>
            <a:endParaRPr lang="en-US" altLang="zh-CN" sz="16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en-US" altLang="zh-CN" sz="1600" dirty="0">
                <a:latin typeface="微软雅黑" panose="020B0503020204020204" pitchFamily="34" charset="-122"/>
                <a:ea typeface="微软雅黑" panose="020B0503020204020204" pitchFamily="34" charset="-122"/>
              </a:rPr>
              <a:t>90</a:t>
            </a:r>
            <a:r>
              <a:rPr lang="zh-CN" altLang="en-US" sz="1600" dirty="0">
                <a:latin typeface="微软雅黑" panose="020B0503020204020204" pitchFamily="34" charset="-122"/>
                <a:ea typeface="微软雅黑" panose="020B0503020204020204" pitchFamily="34" charset="-122"/>
              </a:rPr>
              <a:t>年代随着各类安全装置应用，死亡人数大幅下降；</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b="1" dirty="0">
                <a:latin typeface="微软雅黑" panose="020B0503020204020204" pitchFamily="34" charset="-122"/>
                <a:ea typeface="微软雅黑" panose="020B0503020204020204" pitchFamily="34" charset="-122"/>
              </a:rPr>
              <a:t>     </a:t>
            </a:r>
            <a:endParaRPr lang="zh-CN" altLang="en-US" sz="1400" b="1" dirty="0">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3" cstate="print"/>
          <a:srcRect l="2080"/>
          <a:stretch>
            <a:fillRect/>
          </a:stretch>
        </p:blipFill>
        <p:spPr>
          <a:xfrm>
            <a:off x="6037268" y="3539590"/>
            <a:ext cx="5573205" cy="2904185"/>
          </a:xfrm>
          <a:prstGeom prst="rect">
            <a:avLst/>
          </a:prstGeom>
        </p:spPr>
      </p:pic>
      <p:graphicFrame>
        <p:nvGraphicFramePr>
          <p:cNvPr id="12" name="图表 11"/>
          <p:cNvGraphicFramePr/>
          <p:nvPr/>
        </p:nvGraphicFramePr>
        <p:xfrm>
          <a:off x="5868458" y="842211"/>
          <a:ext cx="5525447" cy="214280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表格 7"/>
          <p:cNvGraphicFramePr>
            <a:graphicFrameLocks noGrp="1"/>
          </p:cNvGraphicFramePr>
          <p:nvPr/>
        </p:nvGraphicFramePr>
        <p:xfrm>
          <a:off x="691454" y="3184733"/>
          <a:ext cx="4747811" cy="3334507"/>
        </p:xfrm>
        <a:graphic>
          <a:graphicData uri="http://schemas.openxmlformats.org/drawingml/2006/table">
            <a:tbl>
              <a:tblPr firstRow="1" bandRow="1">
                <a:tableStyleId>{BC89EF96-8CEA-46FF-86C4-4CE0E7609802}</a:tableStyleId>
              </a:tblPr>
              <a:tblGrid>
                <a:gridCol w="539292">
                  <a:extLst>
                    <a:ext uri="{9D8B030D-6E8A-4147-A177-3AD203B41FA5}">
                      <a16:colId xmlns:a16="http://schemas.microsoft.com/office/drawing/2014/main" val="20000"/>
                    </a:ext>
                  </a:extLst>
                </a:gridCol>
                <a:gridCol w="1603649">
                  <a:extLst>
                    <a:ext uri="{9D8B030D-6E8A-4147-A177-3AD203B41FA5}">
                      <a16:colId xmlns:a16="http://schemas.microsoft.com/office/drawing/2014/main" val="20001"/>
                    </a:ext>
                  </a:extLst>
                </a:gridCol>
                <a:gridCol w="2604870">
                  <a:extLst>
                    <a:ext uri="{9D8B030D-6E8A-4147-A177-3AD203B41FA5}">
                      <a16:colId xmlns:a16="http://schemas.microsoft.com/office/drawing/2014/main" val="20002"/>
                    </a:ext>
                  </a:extLst>
                </a:gridCol>
              </a:tblGrid>
              <a:tr h="319029">
                <a:tc rowSpan="2">
                  <a:txBody>
                    <a:bodyPr/>
                    <a:lstStyle/>
                    <a:p>
                      <a:pPr algn="ctr"/>
                      <a:r>
                        <a:rPr lang="zh-CN" altLang="en-US" sz="1400" b="1" dirty="0">
                          <a:latin typeface="微软雅黑" panose="020B0503020204020204" pitchFamily="34" charset="-122"/>
                          <a:ea typeface="微软雅黑" panose="020B0503020204020204" pitchFamily="34" charset="-122"/>
                        </a:rPr>
                        <a:t>总体目标</a:t>
                      </a:r>
                    </a:p>
                  </a:txBody>
                  <a:tcPr anchor="ctr"/>
                </a:tc>
                <a:tc>
                  <a:txBody>
                    <a:bodyPr/>
                    <a:lstStyle/>
                    <a:p>
                      <a:pPr marL="0" algn="ctr" defTabSz="914400" rtl="0" eaLnBrk="1" latinLnBrk="0" hangingPunct="1"/>
                      <a:r>
                        <a:rPr lang="zh-CN" altLang="en-US" sz="1400" b="0" kern="1200" dirty="0">
                          <a:latin typeface="微软雅黑" panose="020B0503020204020204" pitchFamily="34" charset="-122"/>
                          <a:ea typeface="微软雅黑" panose="020B0503020204020204" pitchFamily="34" charset="-122"/>
                        </a:rPr>
                        <a:t>死亡事故</a:t>
                      </a:r>
                      <a:endParaRPr lang="zh-CN" altLang="en-US" sz="1400" b="0" kern="1200" dirty="0">
                        <a:solidFill>
                          <a:schemeClr val="dk1"/>
                        </a:solidFill>
                        <a:latin typeface="微软雅黑" panose="020B0503020204020204" pitchFamily="34" charset="-122"/>
                        <a:ea typeface="微软雅黑" panose="020B0503020204020204" pitchFamily="34" charset="-122"/>
                        <a:cs typeface="+mn-cs"/>
                      </a:endParaRPr>
                    </a:p>
                  </a:txBody>
                  <a:tcPr anchor="ctr"/>
                </a:tc>
                <a:tc>
                  <a:txBody>
                    <a:bodyPr/>
                    <a:lstStyle/>
                    <a:p>
                      <a:pPr marL="0" algn="ctr" defTabSz="914400" rtl="0" eaLnBrk="1" latinLnBrk="0" hangingPunct="1"/>
                      <a:r>
                        <a:rPr lang="zh-CN" altLang="en-US" sz="1400" b="0" kern="1200" dirty="0">
                          <a:solidFill>
                            <a:srgbClr val="FF0000"/>
                          </a:solidFill>
                          <a:latin typeface="微软雅黑" panose="020B0503020204020204" pitchFamily="34" charset="-122"/>
                          <a:ea typeface="微软雅黑" panose="020B0503020204020204" pitchFamily="34" charset="-122"/>
                        </a:rPr>
                        <a:t>不超过</a:t>
                      </a:r>
                      <a:r>
                        <a:rPr lang="en-US" altLang="zh-CN" sz="1400" b="0" kern="1200" dirty="0">
                          <a:solidFill>
                            <a:srgbClr val="FF0000"/>
                          </a:solidFill>
                          <a:latin typeface="微软雅黑" panose="020B0503020204020204" pitchFamily="34" charset="-122"/>
                          <a:ea typeface="微软雅黑" panose="020B0503020204020204" pitchFamily="34" charset="-122"/>
                        </a:rPr>
                        <a:t>1</a:t>
                      </a:r>
                      <a:r>
                        <a:rPr lang="zh-CN" altLang="en-US" sz="1400" b="0" kern="1200" dirty="0">
                          <a:solidFill>
                            <a:srgbClr val="FF0000"/>
                          </a:solidFill>
                          <a:latin typeface="微软雅黑" panose="020B0503020204020204" pitchFamily="34" charset="-122"/>
                          <a:ea typeface="微软雅黑" panose="020B0503020204020204" pitchFamily="34" charset="-122"/>
                        </a:rPr>
                        <a:t>起</a:t>
                      </a:r>
                      <a:endParaRPr lang="zh-CN" altLang="en-US" sz="1400" b="0" kern="1200" dirty="0">
                        <a:solidFill>
                          <a:srgbClr val="FF0000"/>
                        </a:solidFill>
                        <a:latin typeface="微软雅黑" panose="020B0503020204020204" pitchFamily="34" charset="-122"/>
                        <a:ea typeface="微软雅黑" panose="020B0503020204020204" pitchFamily="34" charset="-122"/>
                        <a:cs typeface="+mn-cs"/>
                      </a:endParaRPr>
                    </a:p>
                  </a:txBody>
                  <a:tcPr anchor="ctr"/>
                </a:tc>
                <a:extLst>
                  <a:ext uri="{0D108BD9-81ED-4DB2-BD59-A6C34878D82A}">
                    <a16:rowId xmlns:a16="http://schemas.microsoft.com/office/drawing/2014/main" val="10000"/>
                  </a:ext>
                </a:extLst>
              </a:tr>
              <a:tr h="319029">
                <a:tc vMerge="1">
                  <a:txBody>
                    <a:bodyPr/>
                    <a:lstStyle/>
                    <a:p>
                      <a:endParaRPr lang="zh-CN"/>
                    </a:p>
                  </a:txBody>
                  <a:tcPr/>
                </a:tc>
                <a:tc>
                  <a:txBody>
                    <a:bodyPr/>
                    <a:lstStyle/>
                    <a:p>
                      <a:pPr marL="0" algn="ctr" defTabSz="914400" rtl="0" eaLnBrk="1" latinLnBrk="0" hangingPunct="1"/>
                      <a:r>
                        <a:rPr lang="zh-CN" altLang="en-US" sz="1400" kern="1200" dirty="0">
                          <a:latin typeface="微软雅黑" panose="020B0503020204020204" pitchFamily="34" charset="-122"/>
                          <a:ea typeface="微软雅黑" panose="020B0503020204020204" pitchFamily="34" charset="-122"/>
                        </a:rPr>
                        <a:t>受伤事故</a:t>
                      </a:r>
                      <a:endParaRPr lang="zh-CN" altLang="en-US" sz="1400" kern="1200" dirty="0">
                        <a:solidFill>
                          <a:schemeClr val="dk1"/>
                        </a:solidFill>
                        <a:latin typeface="微软雅黑" panose="020B0503020204020204" pitchFamily="34" charset="-122"/>
                        <a:ea typeface="微软雅黑" panose="020B0503020204020204" pitchFamily="34" charset="-122"/>
                        <a:cs typeface="+mn-cs"/>
                      </a:endParaRPr>
                    </a:p>
                  </a:txBody>
                  <a:tcPr anchor="ctr"/>
                </a:tc>
                <a:tc>
                  <a:txBody>
                    <a:bodyPr/>
                    <a:lstStyle/>
                    <a:p>
                      <a:pPr marL="0" algn="ctr" defTabSz="914400" rtl="0" eaLnBrk="1" latinLnBrk="0" hangingPunct="1"/>
                      <a:r>
                        <a:rPr lang="zh-CN" altLang="en-US" sz="1400" kern="1200" dirty="0">
                          <a:solidFill>
                            <a:srgbClr val="FF0000"/>
                          </a:solidFill>
                          <a:latin typeface="微软雅黑" panose="020B0503020204020204" pitchFamily="34" charset="-122"/>
                          <a:ea typeface="微软雅黑" panose="020B0503020204020204" pitchFamily="34" charset="-122"/>
                        </a:rPr>
                        <a:t>不超过</a:t>
                      </a:r>
                      <a:r>
                        <a:rPr lang="en-US" altLang="zh-CN" sz="1400" kern="1200" dirty="0">
                          <a:solidFill>
                            <a:srgbClr val="FF0000"/>
                          </a:solidFill>
                          <a:latin typeface="微软雅黑" panose="020B0503020204020204" pitchFamily="34" charset="-122"/>
                          <a:ea typeface="微软雅黑" panose="020B0503020204020204" pitchFamily="34" charset="-122"/>
                        </a:rPr>
                        <a:t>20</a:t>
                      </a:r>
                      <a:r>
                        <a:rPr lang="zh-CN" altLang="en-US" sz="1400" kern="1200" dirty="0">
                          <a:solidFill>
                            <a:srgbClr val="FF0000"/>
                          </a:solidFill>
                          <a:latin typeface="微软雅黑" panose="020B0503020204020204" pitchFamily="34" charset="-122"/>
                          <a:ea typeface="微软雅黑" panose="020B0503020204020204" pitchFamily="34" charset="-122"/>
                        </a:rPr>
                        <a:t>起</a:t>
                      </a:r>
                      <a:r>
                        <a:rPr lang="en-US" altLang="zh-CN" sz="1400" kern="1200" dirty="0">
                          <a:solidFill>
                            <a:srgbClr val="FF0000"/>
                          </a:solidFill>
                          <a:latin typeface="微软雅黑" panose="020B0503020204020204" pitchFamily="34" charset="-122"/>
                          <a:ea typeface="微软雅黑" panose="020B0503020204020204" pitchFamily="34" charset="-122"/>
                        </a:rPr>
                        <a:t>/</a:t>
                      </a:r>
                      <a:r>
                        <a:rPr lang="zh-CN" altLang="en-US" sz="1400" kern="1200" dirty="0">
                          <a:solidFill>
                            <a:srgbClr val="FF0000"/>
                          </a:solidFill>
                          <a:latin typeface="微软雅黑" panose="020B0503020204020204" pitchFamily="34" charset="-122"/>
                          <a:ea typeface="微软雅黑" panose="020B0503020204020204" pitchFamily="34" charset="-122"/>
                        </a:rPr>
                        <a:t>年</a:t>
                      </a:r>
                      <a:endParaRPr lang="zh-CN" altLang="en-US" sz="1400" kern="1200" dirty="0">
                        <a:solidFill>
                          <a:srgbClr val="FF0000"/>
                        </a:solidFill>
                        <a:latin typeface="微软雅黑" panose="020B0503020204020204" pitchFamily="34" charset="-122"/>
                        <a:ea typeface="微软雅黑" panose="020B0503020204020204" pitchFamily="34" charset="-122"/>
                        <a:cs typeface="+mn-cs"/>
                      </a:endParaRPr>
                    </a:p>
                  </a:txBody>
                  <a:tcPr anchor="ctr"/>
                </a:tc>
                <a:extLst>
                  <a:ext uri="{0D108BD9-81ED-4DB2-BD59-A6C34878D82A}">
                    <a16:rowId xmlns:a16="http://schemas.microsoft.com/office/drawing/2014/main" val="10001"/>
                  </a:ext>
                </a:extLst>
              </a:tr>
              <a:tr h="319029">
                <a:tc rowSpan="3">
                  <a:txBody>
                    <a:bodyPr/>
                    <a:lstStyle/>
                    <a:p>
                      <a:pPr algn="ctr"/>
                      <a:r>
                        <a:rPr lang="zh-CN" altLang="en-US" sz="1400" b="1" dirty="0">
                          <a:latin typeface="微软雅黑" panose="020B0503020204020204" pitchFamily="34" charset="-122"/>
                          <a:ea typeface="微软雅黑" panose="020B0503020204020204" pitchFamily="34" charset="-122"/>
                        </a:rPr>
                        <a:t>消费环节</a:t>
                      </a:r>
                    </a:p>
                  </a:txBody>
                  <a:tcPr anchor="ctr"/>
                </a:tc>
                <a:tc>
                  <a:txBody>
                    <a:bodyPr/>
                    <a:lstStyle/>
                    <a:p>
                      <a:pPr marL="0" algn="ctr" defTabSz="914400" rtl="0" eaLnBrk="1" latinLnBrk="0" hangingPunct="1"/>
                      <a:r>
                        <a:rPr lang="zh-CN" altLang="en-US" sz="1400" kern="1200" dirty="0">
                          <a:latin typeface="微软雅黑" panose="020B0503020204020204" pitchFamily="34" charset="-122"/>
                          <a:ea typeface="微软雅黑" panose="020B0503020204020204" pitchFamily="34" charset="-122"/>
                        </a:rPr>
                        <a:t>死亡事故</a:t>
                      </a:r>
                      <a:endParaRPr lang="zh-CN" altLang="en-US" sz="1400" kern="1200" dirty="0">
                        <a:solidFill>
                          <a:schemeClr val="dk1"/>
                        </a:solidFill>
                        <a:latin typeface="微软雅黑" panose="020B0503020204020204" pitchFamily="34" charset="-122"/>
                        <a:ea typeface="微软雅黑" panose="020B0503020204020204" pitchFamily="34" charset="-122"/>
                        <a:cs typeface="+mn-cs"/>
                      </a:endParaRPr>
                    </a:p>
                  </a:txBody>
                  <a:tcPr anchor="ctr"/>
                </a:tc>
                <a:tc>
                  <a:txBody>
                    <a:bodyPr/>
                    <a:lstStyle/>
                    <a:p>
                      <a:pPr marL="0" algn="ctr" defTabSz="914400" rtl="0" eaLnBrk="1" latinLnBrk="0" hangingPunct="1"/>
                      <a:r>
                        <a:rPr lang="zh-CN" altLang="en-US" sz="1400" kern="1200" dirty="0">
                          <a:solidFill>
                            <a:srgbClr val="FF0000"/>
                          </a:solidFill>
                          <a:latin typeface="微软雅黑" panose="020B0503020204020204" pitchFamily="34" charset="-122"/>
                          <a:ea typeface="微软雅黑" panose="020B0503020204020204" pitchFamily="34" charset="-122"/>
                        </a:rPr>
                        <a:t>不超过</a:t>
                      </a:r>
                      <a:r>
                        <a:rPr lang="en-US" altLang="zh-CN" sz="1400" kern="1200" dirty="0">
                          <a:solidFill>
                            <a:srgbClr val="FF0000"/>
                          </a:solidFill>
                          <a:latin typeface="微软雅黑" panose="020B0503020204020204" pitchFamily="34" charset="-122"/>
                          <a:ea typeface="微软雅黑" panose="020B0503020204020204" pitchFamily="34" charset="-122"/>
                        </a:rPr>
                        <a:t>0.5</a:t>
                      </a:r>
                      <a:r>
                        <a:rPr lang="zh-CN" altLang="en-US" sz="1400" kern="1200" dirty="0">
                          <a:solidFill>
                            <a:srgbClr val="FF0000"/>
                          </a:solidFill>
                          <a:latin typeface="微软雅黑" panose="020B0503020204020204" pitchFamily="34" charset="-122"/>
                          <a:ea typeface="微软雅黑" panose="020B0503020204020204" pitchFamily="34" charset="-122"/>
                        </a:rPr>
                        <a:t>起</a:t>
                      </a:r>
                      <a:r>
                        <a:rPr lang="en-US" altLang="zh-CN" sz="1400" kern="1200" dirty="0">
                          <a:solidFill>
                            <a:srgbClr val="FF0000"/>
                          </a:solidFill>
                          <a:latin typeface="微软雅黑" panose="020B0503020204020204" pitchFamily="34" charset="-122"/>
                          <a:ea typeface="微软雅黑" panose="020B0503020204020204" pitchFamily="34" charset="-122"/>
                        </a:rPr>
                        <a:t>/</a:t>
                      </a:r>
                      <a:r>
                        <a:rPr lang="zh-CN" altLang="en-US" sz="1400" kern="1200" dirty="0">
                          <a:solidFill>
                            <a:srgbClr val="FF0000"/>
                          </a:solidFill>
                          <a:latin typeface="微软雅黑" panose="020B0503020204020204" pitchFamily="34" charset="-122"/>
                          <a:ea typeface="微软雅黑" panose="020B0503020204020204" pitchFamily="34" charset="-122"/>
                        </a:rPr>
                        <a:t>年</a:t>
                      </a:r>
                      <a:endParaRPr lang="zh-CN" altLang="en-US" sz="1400" kern="1200" dirty="0">
                        <a:solidFill>
                          <a:srgbClr val="FF0000"/>
                        </a:solidFill>
                        <a:latin typeface="微软雅黑" panose="020B0503020204020204" pitchFamily="34" charset="-122"/>
                        <a:ea typeface="微软雅黑" panose="020B0503020204020204" pitchFamily="34" charset="-122"/>
                        <a:cs typeface="+mn-cs"/>
                      </a:endParaRPr>
                    </a:p>
                  </a:txBody>
                  <a:tcPr anchor="ctr"/>
                </a:tc>
                <a:extLst>
                  <a:ext uri="{0D108BD9-81ED-4DB2-BD59-A6C34878D82A}">
                    <a16:rowId xmlns:a16="http://schemas.microsoft.com/office/drawing/2014/main" val="10002"/>
                  </a:ext>
                </a:extLst>
              </a:tr>
              <a:tr h="550652">
                <a:tc vMerge="1">
                  <a:txBody>
                    <a:bodyPr/>
                    <a:lstStyle/>
                    <a:p>
                      <a:endParaRPr lang="zh-CN"/>
                    </a:p>
                  </a:txBody>
                  <a:tcPr/>
                </a:tc>
                <a:tc rowSpan="2">
                  <a:txBody>
                    <a:bodyPr/>
                    <a:lstStyle/>
                    <a:p>
                      <a:pPr marL="0" algn="ctr" defTabSz="914400" rtl="0" eaLnBrk="1" latinLnBrk="0" hangingPunct="1"/>
                      <a:r>
                        <a:rPr lang="zh-CN" altLang="en-US" sz="1400" kern="1200" dirty="0">
                          <a:latin typeface="微软雅黑" panose="020B0503020204020204" pitchFamily="34" charset="-122"/>
                          <a:ea typeface="微软雅黑" panose="020B0503020204020204" pitchFamily="34" charset="-122"/>
                        </a:rPr>
                        <a:t>受伤事故</a:t>
                      </a:r>
                      <a:endParaRPr lang="zh-CN" altLang="en-US" sz="1400" kern="1200" dirty="0">
                        <a:solidFill>
                          <a:schemeClr val="dk1"/>
                        </a:solidFill>
                        <a:latin typeface="微软雅黑" panose="020B0503020204020204" pitchFamily="34" charset="-122"/>
                        <a:ea typeface="微软雅黑" panose="020B0503020204020204" pitchFamily="34" charset="-122"/>
                        <a:cs typeface="+mn-cs"/>
                      </a:endParaRPr>
                    </a:p>
                  </a:txBody>
                  <a:tcPr anchor="ctr"/>
                </a:tc>
                <a:tc>
                  <a:txBody>
                    <a:bodyPr/>
                    <a:lstStyle/>
                    <a:p>
                      <a:pPr marL="0" algn="ctr" defTabSz="914400" rtl="0" eaLnBrk="1" latinLnBrk="0" hangingPunct="1"/>
                      <a:r>
                        <a:rPr lang="en-US" altLang="zh-CN" sz="1400" kern="1200" dirty="0">
                          <a:solidFill>
                            <a:srgbClr val="FF0000"/>
                          </a:solidFill>
                          <a:latin typeface="微软雅黑" panose="020B0503020204020204" pitchFamily="34" charset="-122"/>
                          <a:ea typeface="微软雅黑" panose="020B0503020204020204" pitchFamily="34" charset="-122"/>
                        </a:rPr>
                        <a:t>CO</a:t>
                      </a:r>
                      <a:r>
                        <a:rPr lang="zh-CN" altLang="en-US" sz="1400" kern="1200" dirty="0">
                          <a:solidFill>
                            <a:srgbClr val="FF0000"/>
                          </a:solidFill>
                          <a:latin typeface="微软雅黑" panose="020B0503020204020204" pitchFamily="34" charset="-122"/>
                          <a:ea typeface="微软雅黑" panose="020B0503020204020204" pitchFamily="34" charset="-122"/>
                        </a:rPr>
                        <a:t>中毒不超过</a:t>
                      </a:r>
                      <a:r>
                        <a:rPr lang="en-US" altLang="zh-CN" sz="1400" kern="1200" dirty="0">
                          <a:solidFill>
                            <a:srgbClr val="FF0000"/>
                          </a:solidFill>
                          <a:latin typeface="微软雅黑" panose="020B0503020204020204" pitchFamily="34" charset="-122"/>
                          <a:ea typeface="微软雅黑" panose="020B0503020204020204" pitchFamily="34" charset="-122"/>
                        </a:rPr>
                        <a:t>5</a:t>
                      </a:r>
                      <a:r>
                        <a:rPr lang="zh-CN" altLang="en-US" sz="1400" kern="1200" dirty="0">
                          <a:solidFill>
                            <a:srgbClr val="FF0000"/>
                          </a:solidFill>
                          <a:latin typeface="微软雅黑" panose="020B0503020204020204" pitchFamily="34" charset="-122"/>
                          <a:ea typeface="微软雅黑" panose="020B0503020204020204" pitchFamily="34" charset="-122"/>
                        </a:rPr>
                        <a:t>起</a:t>
                      </a:r>
                      <a:r>
                        <a:rPr lang="en-US" altLang="zh-CN" sz="1400" kern="1200" dirty="0">
                          <a:solidFill>
                            <a:srgbClr val="FF0000"/>
                          </a:solidFill>
                          <a:latin typeface="微软雅黑" panose="020B0503020204020204" pitchFamily="34" charset="-122"/>
                          <a:ea typeface="微软雅黑" panose="020B0503020204020204" pitchFamily="34" charset="-122"/>
                        </a:rPr>
                        <a:t>/</a:t>
                      </a:r>
                      <a:r>
                        <a:rPr lang="zh-CN" altLang="en-US" sz="1400" kern="1200" dirty="0">
                          <a:solidFill>
                            <a:srgbClr val="FF0000"/>
                          </a:solidFill>
                          <a:latin typeface="微软雅黑" panose="020B0503020204020204" pitchFamily="34" charset="-122"/>
                          <a:ea typeface="微软雅黑" panose="020B0503020204020204" pitchFamily="34" charset="-122"/>
                        </a:rPr>
                        <a:t>年</a:t>
                      </a:r>
                      <a:endParaRPr lang="zh-CN" altLang="en-US" sz="1400" kern="1200" dirty="0">
                        <a:solidFill>
                          <a:srgbClr val="FF0000"/>
                        </a:solidFill>
                        <a:latin typeface="微软雅黑" panose="020B0503020204020204" pitchFamily="34" charset="-122"/>
                        <a:ea typeface="微软雅黑" panose="020B0503020204020204" pitchFamily="34" charset="-122"/>
                        <a:cs typeface="+mn-cs"/>
                      </a:endParaRPr>
                    </a:p>
                  </a:txBody>
                  <a:tcPr anchor="ctr"/>
                </a:tc>
                <a:extLst>
                  <a:ext uri="{0D108BD9-81ED-4DB2-BD59-A6C34878D82A}">
                    <a16:rowId xmlns:a16="http://schemas.microsoft.com/office/drawing/2014/main" val="10003"/>
                  </a:ext>
                </a:extLst>
              </a:tr>
              <a:tr h="550652">
                <a:tc vMerge="1">
                  <a:txBody>
                    <a:bodyPr/>
                    <a:lstStyle/>
                    <a:p>
                      <a:endParaRPr lang="zh-CN"/>
                    </a:p>
                  </a:txBody>
                  <a:tcPr anchor="ctr"/>
                </a:tc>
                <a:tc vMerge="1">
                  <a:txBody>
                    <a:bodyPr/>
                    <a:lstStyle/>
                    <a:p>
                      <a:endParaRPr lang="zh-CN"/>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dirty="0">
                          <a:solidFill>
                            <a:srgbClr val="FF0000"/>
                          </a:solidFill>
                          <a:latin typeface="微软雅黑" panose="020B0503020204020204" pitchFamily="34" charset="-122"/>
                          <a:ea typeface="微软雅黑" panose="020B0503020204020204" pitchFamily="34" charset="-122"/>
                        </a:rPr>
                        <a:t>其他事故不超过</a:t>
                      </a:r>
                      <a:r>
                        <a:rPr lang="en-US" altLang="zh-CN" sz="1400" dirty="0">
                          <a:solidFill>
                            <a:srgbClr val="FF0000"/>
                          </a:solidFill>
                          <a:latin typeface="微软雅黑" panose="020B0503020204020204" pitchFamily="34" charset="-122"/>
                          <a:ea typeface="微软雅黑" panose="020B0503020204020204" pitchFamily="34" charset="-122"/>
                        </a:rPr>
                        <a:t>10</a:t>
                      </a:r>
                      <a:r>
                        <a:rPr lang="zh-CN" altLang="en-US" sz="1400" dirty="0">
                          <a:solidFill>
                            <a:srgbClr val="FF0000"/>
                          </a:solidFill>
                          <a:latin typeface="微软雅黑" panose="020B0503020204020204" pitchFamily="34" charset="-122"/>
                          <a:ea typeface="微软雅黑" panose="020B0503020204020204" pitchFamily="34" charset="-122"/>
                        </a:rPr>
                        <a:t>起</a:t>
                      </a:r>
                      <a:r>
                        <a:rPr lang="en-US" altLang="zh-CN" sz="1400" dirty="0">
                          <a:solidFill>
                            <a:srgbClr val="FF0000"/>
                          </a:solidFill>
                          <a:latin typeface="微软雅黑" panose="020B0503020204020204" pitchFamily="34" charset="-122"/>
                          <a:ea typeface="微软雅黑" panose="020B0503020204020204" pitchFamily="34" charset="-122"/>
                        </a:rPr>
                        <a:t>/</a:t>
                      </a:r>
                      <a:r>
                        <a:rPr lang="zh-CN" altLang="en-US" sz="1400" dirty="0">
                          <a:solidFill>
                            <a:srgbClr val="FF0000"/>
                          </a:solidFill>
                          <a:latin typeface="微软雅黑" panose="020B0503020204020204" pitchFamily="34" charset="-122"/>
                          <a:ea typeface="微软雅黑" panose="020B0503020204020204" pitchFamily="34" charset="-122"/>
                        </a:rPr>
                        <a:t>年</a:t>
                      </a:r>
                    </a:p>
                  </a:txBody>
                  <a:tcPr anchor="ctr"/>
                </a:tc>
                <a:extLst>
                  <a:ext uri="{0D108BD9-81ED-4DB2-BD59-A6C34878D82A}">
                    <a16:rowId xmlns:a16="http://schemas.microsoft.com/office/drawing/2014/main" val="10004"/>
                  </a:ext>
                </a:extLst>
              </a:tr>
              <a:tr h="319029">
                <a:tc rowSpan="2">
                  <a:txBody>
                    <a:bodyPr/>
                    <a:lstStyle/>
                    <a:p>
                      <a:pPr algn="ctr"/>
                      <a:r>
                        <a:rPr lang="zh-CN" altLang="en-US" sz="1400" b="1" dirty="0">
                          <a:latin typeface="微软雅黑" panose="020B0503020204020204" pitchFamily="34" charset="-122"/>
                          <a:ea typeface="微软雅黑" panose="020B0503020204020204" pitchFamily="34" charset="-122"/>
                        </a:rPr>
                        <a:t>输配环节</a:t>
                      </a:r>
                    </a:p>
                  </a:txBody>
                  <a:tcPr anchor="ctr"/>
                </a:tc>
                <a:tc>
                  <a:txBody>
                    <a:bodyPr/>
                    <a:lstStyle/>
                    <a:p>
                      <a:pPr algn="ctr"/>
                      <a:r>
                        <a:rPr lang="zh-CN" altLang="en-US" sz="1400" dirty="0">
                          <a:latin typeface="微软雅黑" panose="020B0503020204020204" pitchFamily="34" charset="-122"/>
                          <a:ea typeface="微软雅黑" panose="020B0503020204020204" pitchFamily="34" charset="-122"/>
                        </a:rPr>
                        <a:t>死亡事故</a:t>
                      </a:r>
                    </a:p>
                  </a:txBody>
                  <a:tcPr anchor="ctr"/>
                </a:tc>
                <a:tc>
                  <a:txBody>
                    <a:bodyPr/>
                    <a:lstStyle/>
                    <a:p>
                      <a:pPr algn="ctr"/>
                      <a:r>
                        <a:rPr lang="zh-CN" altLang="en-US" sz="1400" dirty="0">
                          <a:solidFill>
                            <a:srgbClr val="FF0000"/>
                          </a:solidFill>
                          <a:latin typeface="微软雅黑" panose="020B0503020204020204" pitchFamily="34" charset="-122"/>
                          <a:ea typeface="微软雅黑" panose="020B0503020204020204" pitchFamily="34" charset="-122"/>
                        </a:rPr>
                        <a:t>不超过</a:t>
                      </a:r>
                      <a:r>
                        <a:rPr lang="en-US" altLang="zh-CN" sz="1400" dirty="0">
                          <a:solidFill>
                            <a:srgbClr val="FF0000"/>
                          </a:solidFill>
                          <a:latin typeface="微软雅黑" panose="020B0503020204020204" pitchFamily="34" charset="-122"/>
                          <a:ea typeface="微软雅黑" panose="020B0503020204020204" pitchFamily="34" charset="-122"/>
                        </a:rPr>
                        <a:t>0.2</a:t>
                      </a:r>
                      <a:r>
                        <a:rPr lang="zh-CN" altLang="en-US" sz="1400" dirty="0">
                          <a:solidFill>
                            <a:srgbClr val="FF0000"/>
                          </a:solidFill>
                          <a:latin typeface="微软雅黑" panose="020B0503020204020204" pitchFamily="34" charset="-122"/>
                          <a:ea typeface="微软雅黑" panose="020B0503020204020204" pitchFamily="34" charset="-122"/>
                        </a:rPr>
                        <a:t>起</a:t>
                      </a:r>
                      <a:r>
                        <a:rPr lang="en-US" altLang="zh-CN" sz="1400" dirty="0">
                          <a:solidFill>
                            <a:srgbClr val="FF0000"/>
                          </a:solidFill>
                          <a:latin typeface="微软雅黑" panose="020B0503020204020204" pitchFamily="34" charset="-122"/>
                          <a:ea typeface="微软雅黑" panose="020B0503020204020204" pitchFamily="34" charset="-122"/>
                        </a:rPr>
                        <a:t>/</a:t>
                      </a:r>
                      <a:r>
                        <a:rPr lang="zh-CN" altLang="en-US" sz="1400" dirty="0">
                          <a:solidFill>
                            <a:srgbClr val="FF0000"/>
                          </a:solidFill>
                          <a:latin typeface="微软雅黑" panose="020B0503020204020204" pitchFamily="34" charset="-122"/>
                          <a:ea typeface="微软雅黑" panose="020B0503020204020204" pitchFamily="34" charset="-122"/>
                        </a:rPr>
                        <a:t>年</a:t>
                      </a:r>
                    </a:p>
                  </a:txBody>
                  <a:tcPr anchor="ctr"/>
                </a:tc>
                <a:extLst>
                  <a:ext uri="{0D108BD9-81ED-4DB2-BD59-A6C34878D82A}">
                    <a16:rowId xmlns:a16="http://schemas.microsoft.com/office/drawing/2014/main" val="10005"/>
                  </a:ext>
                </a:extLst>
              </a:tr>
              <a:tr h="319029">
                <a:tc vMerge="1">
                  <a:txBody>
                    <a:bodyPr/>
                    <a:lstStyle/>
                    <a:p>
                      <a:endParaRPr lang="zh-CN"/>
                    </a:p>
                  </a:txBody>
                  <a:tcPr/>
                </a:tc>
                <a:tc>
                  <a:txBody>
                    <a:bodyPr/>
                    <a:lstStyle/>
                    <a:p>
                      <a:pPr algn="ctr"/>
                      <a:r>
                        <a:rPr lang="zh-CN" altLang="en-US" sz="1400" dirty="0">
                          <a:latin typeface="微软雅黑" panose="020B0503020204020204" pitchFamily="34" charset="-122"/>
                          <a:ea typeface="微软雅黑" panose="020B0503020204020204" pitchFamily="34" charset="-122"/>
                        </a:rPr>
                        <a:t>受伤事故</a:t>
                      </a:r>
                    </a:p>
                  </a:txBody>
                  <a:tcPr anchor="ctr"/>
                </a:tc>
                <a:tc>
                  <a:txBody>
                    <a:bodyPr/>
                    <a:lstStyle/>
                    <a:p>
                      <a:pPr algn="ctr"/>
                      <a:r>
                        <a:rPr lang="zh-CN" altLang="en-US" sz="1400" dirty="0">
                          <a:solidFill>
                            <a:srgbClr val="FF0000"/>
                          </a:solidFill>
                          <a:latin typeface="微软雅黑" panose="020B0503020204020204" pitchFamily="34" charset="-122"/>
                          <a:ea typeface="微软雅黑" panose="020B0503020204020204" pitchFamily="34" charset="-122"/>
                        </a:rPr>
                        <a:t>不超过</a:t>
                      </a:r>
                      <a:r>
                        <a:rPr lang="en-US" altLang="zh-CN" sz="1400" dirty="0">
                          <a:solidFill>
                            <a:srgbClr val="FF0000"/>
                          </a:solidFill>
                          <a:latin typeface="微软雅黑" panose="020B0503020204020204" pitchFamily="34" charset="-122"/>
                          <a:ea typeface="微软雅黑" panose="020B0503020204020204" pitchFamily="34" charset="-122"/>
                        </a:rPr>
                        <a:t>5</a:t>
                      </a:r>
                      <a:r>
                        <a:rPr lang="zh-CN" altLang="en-US" sz="1400" dirty="0">
                          <a:solidFill>
                            <a:srgbClr val="FF0000"/>
                          </a:solidFill>
                          <a:latin typeface="微软雅黑" panose="020B0503020204020204" pitchFamily="34" charset="-122"/>
                          <a:ea typeface="微软雅黑" panose="020B0503020204020204" pitchFamily="34" charset="-122"/>
                        </a:rPr>
                        <a:t>起</a:t>
                      </a:r>
                      <a:r>
                        <a:rPr lang="en-US" altLang="zh-CN" sz="1400" dirty="0">
                          <a:solidFill>
                            <a:srgbClr val="FF0000"/>
                          </a:solidFill>
                          <a:latin typeface="微软雅黑" panose="020B0503020204020204" pitchFamily="34" charset="-122"/>
                          <a:ea typeface="微软雅黑" panose="020B0503020204020204" pitchFamily="34" charset="-122"/>
                        </a:rPr>
                        <a:t>/</a:t>
                      </a:r>
                      <a:r>
                        <a:rPr lang="zh-CN" altLang="en-US" sz="1400" dirty="0">
                          <a:solidFill>
                            <a:srgbClr val="FF0000"/>
                          </a:solidFill>
                          <a:latin typeface="微软雅黑" panose="020B0503020204020204" pitchFamily="34" charset="-122"/>
                          <a:ea typeface="微软雅黑" panose="020B0503020204020204" pitchFamily="34" charset="-122"/>
                        </a:rPr>
                        <a:t>年</a:t>
                      </a:r>
                    </a:p>
                  </a:txBody>
                  <a:tcPr anchor="ctr"/>
                </a:tc>
                <a:extLst>
                  <a:ext uri="{0D108BD9-81ED-4DB2-BD59-A6C34878D82A}">
                    <a16:rowId xmlns:a16="http://schemas.microsoft.com/office/drawing/2014/main" val="10006"/>
                  </a:ext>
                </a:extLst>
              </a:tr>
              <a:tr h="319029">
                <a:tc rowSpan="2">
                  <a:txBody>
                    <a:bodyPr/>
                    <a:lstStyle/>
                    <a:p>
                      <a:pPr algn="ctr"/>
                      <a:r>
                        <a:rPr lang="zh-CN" altLang="en-US" sz="1400" b="1" dirty="0">
                          <a:latin typeface="微软雅黑" panose="020B0503020204020204" pitchFamily="34" charset="-122"/>
                          <a:ea typeface="微软雅黑" panose="020B0503020204020204" pitchFamily="34" charset="-122"/>
                        </a:rPr>
                        <a:t>生产环节</a:t>
                      </a:r>
                    </a:p>
                  </a:txBody>
                  <a:tcPr anchor="ctr"/>
                </a:tc>
                <a:tc>
                  <a:txBody>
                    <a:bodyPr/>
                    <a:lstStyle/>
                    <a:p>
                      <a:pPr algn="ctr"/>
                      <a:r>
                        <a:rPr lang="zh-CN" altLang="en-US" sz="1400" dirty="0">
                          <a:latin typeface="微软雅黑" panose="020B0503020204020204" pitchFamily="34" charset="-122"/>
                          <a:ea typeface="微软雅黑" panose="020B0503020204020204" pitchFamily="34" charset="-122"/>
                        </a:rPr>
                        <a:t>死亡事故</a:t>
                      </a:r>
                    </a:p>
                  </a:txBody>
                  <a:tcPr anchor="ctr"/>
                </a:tc>
                <a:tc>
                  <a:txBody>
                    <a:bodyPr/>
                    <a:lstStyle/>
                    <a:p>
                      <a:pPr algn="ctr"/>
                      <a:r>
                        <a:rPr lang="zh-CN" altLang="en-US" sz="1400" dirty="0">
                          <a:solidFill>
                            <a:srgbClr val="FF0000"/>
                          </a:solidFill>
                          <a:latin typeface="微软雅黑" panose="020B0503020204020204" pitchFamily="34" charset="-122"/>
                          <a:ea typeface="微软雅黑" panose="020B0503020204020204" pitchFamily="34" charset="-122"/>
                        </a:rPr>
                        <a:t>不超过</a:t>
                      </a:r>
                      <a:r>
                        <a:rPr lang="en-US" altLang="zh-CN" sz="1400" dirty="0">
                          <a:solidFill>
                            <a:srgbClr val="FF0000"/>
                          </a:solidFill>
                          <a:latin typeface="微软雅黑" panose="020B0503020204020204" pitchFamily="34" charset="-122"/>
                          <a:ea typeface="微软雅黑" panose="020B0503020204020204" pitchFamily="34" charset="-122"/>
                        </a:rPr>
                        <a:t>0.2</a:t>
                      </a:r>
                      <a:r>
                        <a:rPr lang="zh-CN" altLang="en-US" sz="1400" dirty="0">
                          <a:solidFill>
                            <a:srgbClr val="FF0000"/>
                          </a:solidFill>
                          <a:latin typeface="微软雅黑" panose="020B0503020204020204" pitchFamily="34" charset="-122"/>
                          <a:ea typeface="微软雅黑" panose="020B0503020204020204" pitchFamily="34" charset="-122"/>
                        </a:rPr>
                        <a:t>起</a:t>
                      </a:r>
                      <a:r>
                        <a:rPr lang="en-US" altLang="zh-CN" sz="1400" dirty="0">
                          <a:solidFill>
                            <a:srgbClr val="FF0000"/>
                          </a:solidFill>
                          <a:latin typeface="微软雅黑" panose="020B0503020204020204" pitchFamily="34" charset="-122"/>
                          <a:ea typeface="微软雅黑" panose="020B0503020204020204" pitchFamily="34" charset="-122"/>
                        </a:rPr>
                        <a:t>/</a:t>
                      </a:r>
                      <a:r>
                        <a:rPr lang="zh-CN" altLang="en-US" sz="1400" dirty="0">
                          <a:solidFill>
                            <a:srgbClr val="FF0000"/>
                          </a:solidFill>
                          <a:latin typeface="微软雅黑" panose="020B0503020204020204" pitchFamily="34" charset="-122"/>
                          <a:ea typeface="微软雅黑" panose="020B0503020204020204" pitchFamily="34" charset="-122"/>
                        </a:rPr>
                        <a:t>年</a:t>
                      </a:r>
                    </a:p>
                  </a:txBody>
                  <a:tcPr anchor="ctr"/>
                </a:tc>
                <a:extLst>
                  <a:ext uri="{0D108BD9-81ED-4DB2-BD59-A6C34878D82A}">
                    <a16:rowId xmlns:a16="http://schemas.microsoft.com/office/drawing/2014/main" val="10007"/>
                  </a:ext>
                </a:extLst>
              </a:tr>
              <a:tr h="319029">
                <a:tc vMerge="1">
                  <a:txBody>
                    <a:bodyPr/>
                    <a:lstStyle/>
                    <a:p>
                      <a:endParaRPr lang="zh-CN"/>
                    </a:p>
                  </a:txBody>
                  <a:tcPr/>
                </a:tc>
                <a:tc>
                  <a:txBody>
                    <a:bodyPr/>
                    <a:lstStyle/>
                    <a:p>
                      <a:pPr algn="ctr"/>
                      <a:r>
                        <a:rPr lang="zh-CN" altLang="en-US" sz="1400" dirty="0">
                          <a:latin typeface="微软雅黑" panose="020B0503020204020204" pitchFamily="34" charset="-122"/>
                          <a:ea typeface="微软雅黑" panose="020B0503020204020204" pitchFamily="34" charset="-122"/>
                        </a:rPr>
                        <a:t>受伤事故</a:t>
                      </a:r>
                    </a:p>
                  </a:txBody>
                  <a:tcPr anchor="ctr"/>
                </a:tc>
                <a:tc>
                  <a:txBody>
                    <a:bodyPr/>
                    <a:lstStyle/>
                    <a:p>
                      <a:pPr algn="ctr"/>
                      <a:r>
                        <a:rPr lang="zh-CN" altLang="en-US" sz="1400" dirty="0">
                          <a:solidFill>
                            <a:srgbClr val="FF0000"/>
                          </a:solidFill>
                          <a:latin typeface="微软雅黑" panose="020B0503020204020204" pitchFamily="34" charset="-122"/>
                          <a:ea typeface="微软雅黑" panose="020B0503020204020204" pitchFamily="34" charset="-122"/>
                        </a:rPr>
                        <a:t>不超过</a:t>
                      </a:r>
                      <a:r>
                        <a:rPr lang="en-US" altLang="zh-CN" sz="1400" dirty="0">
                          <a:solidFill>
                            <a:srgbClr val="FF0000"/>
                          </a:solidFill>
                          <a:latin typeface="微软雅黑" panose="020B0503020204020204" pitchFamily="34" charset="-122"/>
                          <a:ea typeface="微软雅黑" panose="020B0503020204020204" pitchFamily="34" charset="-122"/>
                        </a:rPr>
                        <a:t>0.5</a:t>
                      </a:r>
                      <a:r>
                        <a:rPr lang="zh-CN" altLang="en-US" sz="1400" dirty="0">
                          <a:solidFill>
                            <a:srgbClr val="FF0000"/>
                          </a:solidFill>
                          <a:latin typeface="微软雅黑" panose="020B0503020204020204" pitchFamily="34" charset="-122"/>
                          <a:ea typeface="微软雅黑" panose="020B0503020204020204" pitchFamily="34" charset="-122"/>
                        </a:rPr>
                        <a:t>起</a:t>
                      </a:r>
                      <a:r>
                        <a:rPr lang="en-US" altLang="zh-CN" sz="1400" dirty="0">
                          <a:solidFill>
                            <a:srgbClr val="FF0000"/>
                          </a:solidFill>
                          <a:latin typeface="微软雅黑" panose="020B0503020204020204" pitchFamily="34" charset="-122"/>
                          <a:ea typeface="微软雅黑" panose="020B0503020204020204" pitchFamily="34" charset="-122"/>
                        </a:rPr>
                        <a:t>/</a:t>
                      </a:r>
                      <a:r>
                        <a:rPr lang="zh-CN" altLang="en-US" sz="1400" dirty="0">
                          <a:solidFill>
                            <a:srgbClr val="FF0000"/>
                          </a:solidFill>
                          <a:latin typeface="微软雅黑" panose="020B0503020204020204" pitchFamily="34" charset="-122"/>
                          <a:ea typeface="微软雅黑" panose="020B0503020204020204" pitchFamily="34" charset="-122"/>
                        </a:rPr>
                        <a:t>年</a:t>
                      </a:r>
                    </a:p>
                  </a:txBody>
                  <a:tcPr anchor="ctr"/>
                </a:tc>
                <a:extLst>
                  <a:ext uri="{0D108BD9-81ED-4DB2-BD59-A6C34878D82A}">
                    <a16:rowId xmlns:a16="http://schemas.microsoft.com/office/drawing/2014/main" val="10008"/>
                  </a:ext>
                </a:extLst>
              </a:tr>
            </a:tbl>
          </a:graphicData>
        </a:graphic>
      </p:graphicFrame>
      <p:sp>
        <p:nvSpPr>
          <p:cNvPr id="9" name="矩形 8"/>
          <p:cNvSpPr/>
          <p:nvPr/>
        </p:nvSpPr>
        <p:spPr>
          <a:xfrm>
            <a:off x="517629" y="753798"/>
            <a:ext cx="1467068" cy="400110"/>
          </a:xfrm>
          <a:prstGeom prst="rect">
            <a:avLst/>
          </a:prstGeom>
        </p:spPr>
        <p:txBody>
          <a:bodyPr wrap="none">
            <a:spAutoFit/>
          </a:bodyPr>
          <a:lstStyle/>
          <a:p>
            <a:r>
              <a:rPr lang="zh-CN" altLang="en-US" sz="2000" b="1" dirty="0">
                <a:latin typeface="微软雅黑" panose="020B0503020204020204" pitchFamily="34" charset="-122"/>
                <a:ea typeface="微软雅黑" panose="020B0503020204020204" pitchFamily="34" charset="-122"/>
                <a:sym typeface="+mn-ea"/>
              </a:rPr>
              <a:t>国内外现状</a:t>
            </a:r>
          </a:p>
        </p:txBody>
      </p:sp>
      <p:sp>
        <p:nvSpPr>
          <p:cNvPr id="3" name="矩形 2"/>
          <p:cNvSpPr/>
          <p:nvPr/>
        </p:nvSpPr>
        <p:spPr>
          <a:xfrm>
            <a:off x="970626" y="2664318"/>
            <a:ext cx="4347098" cy="523220"/>
          </a:xfrm>
          <a:prstGeom prst="rect">
            <a:avLst/>
          </a:prstGeom>
        </p:spPr>
        <p:txBody>
          <a:bodyPr wrap="square">
            <a:spAutoFit/>
          </a:bodyPr>
          <a:lstStyle/>
          <a:p>
            <a:r>
              <a:rPr lang="zh-CN" altLang="en-US" sz="1400" b="1" dirty="0">
                <a:latin typeface="微软雅黑" panose="020B0503020204020204" pitchFamily="34" charset="-122"/>
                <a:ea typeface="微软雅黑" panose="020B0503020204020204" pitchFamily="34" charset="-122"/>
              </a:rPr>
              <a:t>日本产业结构理事会安全与消费制品安全分会燃气安全小组委员会制定了 20</a:t>
            </a:r>
            <a:r>
              <a:rPr lang="en-US" altLang="zh-CN" sz="1400" b="1" dirty="0">
                <a:latin typeface="微软雅黑" panose="020B0503020204020204" pitchFamily="34" charset="-122"/>
                <a:ea typeface="微软雅黑" panose="020B0503020204020204" pitchFamily="34" charset="-122"/>
              </a:rPr>
              <a:t>3</a:t>
            </a:r>
            <a:r>
              <a:rPr lang="zh-CN" altLang="en-US" sz="1400" b="1" dirty="0">
                <a:latin typeface="微软雅黑" panose="020B0503020204020204" pitchFamily="34" charset="-122"/>
                <a:ea typeface="微软雅黑" panose="020B0503020204020204" pitchFamily="34" charset="-122"/>
              </a:rPr>
              <a:t>0 年城市燃气安全目标</a:t>
            </a:r>
            <a:endParaRPr lang="zh-CN" altLang="en-US" sz="1400"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441959" y="303837"/>
            <a:ext cx="6317059" cy="460375"/>
          </a:xfrm>
          <a:prstGeom prst="rect">
            <a:avLst/>
          </a:prstGeom>
          <a:noFill/>
        </p:spPr>
        <p:txBody>
          <a:bodyPr wrap="square" rtlCol="0">
            <a:spAutoFit/>
          </a:bodyPr>
          <a:lstStyle/>
          <a:p>
            <a:r>
              <a:rPr lang="zh-CN" altLang="en-US" sz="2400" b="1" dirty="0" smtClean="0">
                <a:solidFill>
                  <a:srgbClr val="0070C0"/>
                </a:solidFill>
                <a:latin typeface="微软雅黑" panose="020B0503020204020204" pitchFamily="34" charset="-122"/>
                <a:ea typeface="微软雅黑" panose="020B0503020204020204" pitchFamily="34" charset="-122"/>
                <a:sym typeface="+mn-ea"/>
              </a:rPr>
              <a:t>三、燃气事故零死亡目标与实施方案</a:t>
            </a:r>
            <a:endParaRPr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sp>
        <p:nvSpPr>
          <p:cNvPr id="2" name="矩形 1"/>
          <p:cNvSpPr/>
          <p:nvPr/>
        </p:nvSpPr>
        <p:spPr>
          <a:xfrm>
            <a:off x="528408" y="1167049"/>
            <a:ext cx="11240288" cy="5523865"/>
          </a:xfrm>
          <a:prstGeom prst="rect">
            <a:avLst/>
          </a:prstGeom>
        </p:spPr>
        <p:txBody>
          <a:bodyPr wrap="square">
            <a:spAutoFit/>
          </a:bodyPr>
          <a:lstStyle/>
          <a:p>
            <a:pPr algn="just">
              <a:lnSpc>
                <a:spcPct val="150000"/>
              </a:lnSpc>
              <a:spcAft>
                <a:spcPts val="0"/>
              </a:spcAft>
            </a:pPr>
            <a:r>
              <a:rPr lang="zh-CN" altLang="zh-CN" b="1" kern="100" dirty="0">
                <a:latin typeface="微软雅黑" panose="020B0503020204020204" pitchFamily="34" charset="-122"/>
                <a:ea typeface="微软雅黑" panose="020B0503020204020204" pitchFamily="34" charset="-122"/>
                <a:cs typeface="Times New Roman" panose="02020603050405020304" pitchFamily="18" charset="0"/>
              </a:rPr>
              <a:t>实现事故“零死亡”目标是一个不断趋零的过程</a:t>
            </a:r>
            <a:endParaRPr lang="en-US" altLang="zh-CN" b="1" kern="100" dirty="0">
              <a:latin typeface="微软雅黑" panose="020B0503020204020204" pitchFamily="34" charset="-122"/>
              <a:ea typeface="微软雅黑" panose="020B0503020204020204" pitchFamily="34" charset="-122"/>
              <a:cs typeface="Times New Roman" panose="02020603050405020304" pitchFamily="18" charset="0"/>
            </a:endParaRPr>
          </a:p>
          <a:p>
            <a:pPr indent="539750" algn="just">
              <a:lnSpc>
                <a:spcPct val="170000"/>
              </a:lnSpc>
              <a:spcAft>
                <a:spcPts val="0"/>
              </a:spcAft>
            </a:pPr>
            <a:r>
              <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rPr>
              <a:t>实现事故“零死亡”目标的安全措施是建立在对</a:t>
            </a:r>
            <a:r>
              <a:rPr lang="zh-CN" altLang="zh-CN" sz="16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现有燃气事故统计与原因分析</a:t>
            </a:r>
            <a:r>
              <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rPr>
              <a:t>的基础上</a:t>
            </a:r>
            <a:r>
              <a:rPr lang="zh-CN" altLang="zh-CN" sz="1600" b="1" kern="100" dirty="0">
                <a:latin typeface="微软雅黑" panose="020B0503020204020204" pitchFamily="34" charset="-122"/>
                <a:ea typeface="微软雅黑" panose="020B0503020204020204" pitchFamily="34" charset="-122"/>
                <a:cs typeface="Times New Roman" panose="02020603050405020304" pitchFamily="18" charset="0"/>
              </a:rPr>
              <a:t>（事故致因理论与安全系统理论的应用）</a:t>
            </a:r>
            <a:r>
              <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rPr>
              <a:t>，随</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着</a:t>
            </a:r>
            <a:r>
              <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rPr>
              <a:t>安全技术的不断发展</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rPr>
              <a:t>安全管理的不断完善，还会有更加安全、可靠、经济的安全措施，降低燃气事故概率</a:t>
            </a:r>
            <a:r>
              <a:rPr lang="zh-CN" altLang="zh-CN" sz="1600" b="1" kern="100" dirty="0">
                <a:latin typeface="微软雅黑" panose="020B0503020204020204" pitchFamily="34" charset="-122"/>
                <a:ea typeface="微软雅黑" panose="020B0503020204020204" pitchFamily="34" charset="-122"/>
                <a:cs typeface="Times New Roman" panose="02020603050405020304" pitchFamily="18" charset="0"/>
              </a:rPr>
              <a:t>（风险管理与本质安全理论的应用）</a:t>
            </a:r>
            <a:r>
              <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rPr>
              <a:t>；同时</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rPr>
              <a:t>随</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着社会发展</a:t>
            </a:r>
            <a:r>
              <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rPr>
              <a:t>也会出现新的问题，但通过不断的改进与完善，必然会发展出新问题的解决方案，持续降低燃气事故概率，</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全国实现可连续的</a:t>
            </a:r>
            <a:r>
              <a:rPr lang="zh-CN" altLang="en-US" sz="16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年度事故零死亡</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，死亡事故应是偶发的个别事件</a:t>
            </a:r>
            <a:endPar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170000"/>
              </a:lnSpc>
              <a:buFont typeface="Wingdings" panose="05000000000000000000" pitchFamily="2" charset="2"/>
              <a:buChar char="ü"/>
            </a:pPr>
            <a:r>
              <a:rPr lang="zh-CN" altLang="en-US" sz="1600" b="1" dirty="0">
                <a:solidFill>
                  <a:srgbClr val="FF0000"/>
                </a:solidFill>
                <a:latin typeface="微软雅黑" panose="020B0503020204020204" pitchFamily="34" charset="-122"/>
                <a:ea typeface="微软雅黑" panose="020B0503020204020204" pitchFamily="34" charset="-122"/>
              </a:rPr>
              <a:t>事故“零死亡” 与责任事故“零死亡” 的区别：前者突出了对用户端安全的重视与保护。</a:t>
            </a:r>
            <a:r>
              <a:rPr lang="zh-CN" altLang="en-US" sz="1600" b="1" dirty="0">
                <a:latin typeface="微软雅黑" panose="020B0503020204020204" pitchFamily="34" charset="-122"/>
                <a:ea typeface="微软雅黑" panose="020B0503020204020204" pitchFamily="34" charset="-122"/>
              </a:rPr>
              <a:t>有些企业认为应先达到责任事故“零死亡” ，这个观点不全面，因为很多用户端事故并不是责任事故，但用户端安全也是燃气安全的重要环节，用户端事故“零死亡” 措施也是针对用户端安全现状提出的，能够同时防范包括燃气企业责任事故和非燃气企业责任事故，应同时采取措施</a:t>
            </a:r>
          </a:p>
          <a:p>
            <a:pPr marL="285750" indent="-285750">
              <a:lnSpc>
                <a:spcPct val="170000"/>
              </a:lnSpc>
              <a:buFont typeface="Wingdings" panose="05000000000000000000" pitchFamily="2" charset="2"/>
              <a:buChar char="ü"/>
            </a:pPr>
            <a:r>
              <a:rPr lang="zh-CN" altLang="zh-CN" sz="1600" b="1" kern="100" dirty="0">
                <a:latin typeface="微软雅黑" panose="020B0503020204020204" pitchFamily="34" charset="-122"/>
                <a:ea typeface="微软雅黑" panose="020B0503020204020204" pitchFamily="34" charset="-122"/>
                <a:cs typeface="Times New Roman" panose="02020603050405020304" pitchFamily="18" charset="0"/>
              </a:rPr>
              <a:t>燃气行业</a:t>
            </a:r>
            <a:r>
              <a:rPr lang="zh-CN" altLang="en-US" sz="1600" b="1" dirty="0">
                <a:latin typeface="微软雅黑" panose="020B0503020204020204" pitchFamily="34" charset="-122"/>
                <a:ea typeface="微软雅黑" panose="020B0503020204020204" pitchFamily="34" charset="-122"/>
              </a:rPr>
              <a:t>事故“零死亡”目标的实现</a:t>
            </a:r>
            <a:r>
              <a:rPr lang="zh-CN" altLang="en-US" sz="1600" b="1" kern="100" dirty="0">
                <a:latin typeface="微软雅黑" panose="020B0503020204020204" pitchFamily="34" charset="-122"/>
                <a:ea typeface="微软雅黑" panose="020B0503020204020204" pitchFamily="34" charset="-122"/>
                <a:cs typeface="Times New Roman" panose="02020603050405020304" pitchFamily="18" charset="0"/>
              </a:rPr>
              <a:t>就是相关安全措施的落实情况，从安全措施计划制定，到安全措施完成的不断完善，是“又少到多”、“由点到面”一个渐进的过程，也是事故</a:t>
            </a:r>
            <a:r>
              <a:rPr lang="zh-CN" altLang="en-US" sz="1600" b="1" dirty="0">
                <a:latin typeface="微软雅黑" panose="020B0503020204020204" pitchFamily="34" charset="-122"/>
                <a:ea typeface="微软雅黑" panose="020B0503020204020204" pitchFamily="34" charset="-122"/>
              </a:rPr>
              <a:t>“零死亡”目标</a:t>
            </a:r>
            <a:r>
              <a:rPr lang="zh-CN" altLang="en-US" sz="1600" b="1" kern="100" dirty="0">
                <a:latin typeface="微软雅黑" panose="020B0503020204020204" pitchFamily="34" charset="-122"/>
                <a:ea typeface="微软雅黑" panose="020B0503020204020204" pitchFamily="34" charset="-122"/>
                <a:cs typeface="Times New Roman" panose="02020603050405020304" pitchFamily="18" charset="0"/>
              </a:rPr>
              <a:t>不断趋零的过程</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（安全系统理论的应用）</a:t>
            </a:r>
            <a:endParaRPr lang="en-US" altLang="zh-CN" sz="1600" b="1" kern="10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170000"/>
              </a:lnSpc>
              <a:buFont typeface="Wingdings" panose="05000000000000000000" pitchFamily="2" charset="2"/>
              <a:buChar char="ü"/>
            </a:pPr>
            <a:r>
              <a:rPr lang="zh-CN" altLang="en-US" sz="1600" b="1" kern="100" dirty="0">
                <a:latin typeface="微软雅黑" panose="020B0503020204020204" pitchFamily="34" charset="-122"/>
                <a:ea typeface="微软雅黑" panose="020B0503020204020204" pitchFamily="34" charset="-122"/>
                <a:cs typeface="Times New Roman" panose="02020603050405020304" pitchFamily="18" charset="0"/>
              </a:rPr>
              <a:t>过程中可能会遇到“黑天鹅”</a:t>
            </a:r>
            <a:r>
              <a:rPr lang="en-US" altLang="zh-CN" sz="1600" b="1"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b="1" kern="100" dirty="0">
                <a:latin typeface="微软雅黑" panose="020B0503020204020204" pitchFamily="34" charset="-122"/>
                <a:ea typeface="微软雅黑" panose="020B0503020204020204" pitchFamily="34" charset="-122"/>
                <a:cs typeface="Times New Roman" panose="02020603050405020304" pitchFamily="18" charset="0"/>
              </a:rPr>
              <a:t>以前没有遇到的事故，但新的应对措施也会发展完善，使得事故</a:t>
            </a:r>
            <a:r>
              <a:rPr lang="zh-CN" altLang="en-US" sz="1600" b="1" dirty="0">
                <a:latin typeface="微软雅黑" panose="020B0503020204020204" pitchFamily="34" charset="-122"/>
                <a:ea typeface="微软雅黑" panose="020B0503020204020204" pitchFamily="34" charset="-122"/>
              </a:rPr>
              <a:t>“零死亡”目标继续</a:t>
            </a:r>
            <a:r>
              <a:rPr lang="zh-CN" altLang="en-US" sz="1600" b="1" kern="100" dirty="0">
                <a:latin typeface="微软雅黑" panose="020B0503020204020204" pitchFamily="34" charset="-122"/>
                <a:ea typeface="微软雅黑" panose="020B0503020204020204" pitchFamily="34" charset="-122"/>
                <a:cs typeface="Times New Roman" panose="02020603050405020304" pitchFamily="18" charset="0"/>
              </a:rPr>
              <a:t>趋零</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sym typeface="+mn-ea"/>
              </a:rPr>
              <a:t>（安全系统理论的应用）</a:t>
            </a:r>
            <a:endParaRPr lang="zh-CN" altLang="en-US" sz="1600" b="1" dirty="0"/>
          </a:p>
        </p:txBody>
      </p:sp>
      <p:sp>
        <p:nvSpPr>
          <p:cNvPr id="4" name="矩形 3"/>
          <p:cNvSpPr/>
          <p:nvPr/>
        </p:nvSpPr>
        <p:spPr>
          <a:xfrm>
            <a:off x="517629" y="801423"/>
            <a:ext cx="697627" cy="400110"/>
          </a:xfrm>
          <a:prstGeom prst="rect">
            <a:avLst/>
          </a:prstGeom>
        </p:spPr>
        <p:txBody>
          <a:bodyPr wrap="none">
            <a:spAutoFit/>
          </a:bodyPr>
          <a:lstStyle/>
          <a:p>
            <a:r>
              <a:rPr lang="zh-CN" altLang="en-US" sz="2000" b="1" dirty="0">
                <a:latin typeface="微软雅黑" panose="020B0503020204020204" pitchFamily="34" charset="-122"/>
                <a:ea typeface="微软雅黑" panose="020B0503020204020204" pitchFamily="34" charset="-122"/>
                <a:sym typeface="+mn-ea"/>
              </a:rPr>
              <a:t>内涵</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441960" y="303837"/>
            <a:ext cx="6383046" cy="460375"/>
          </a:xfrm>
          <a:prstGeom prst="rect">
            <a:avLst/>
          </a:prstGeom>
          <a:noFill/>
        </p:spPr>
        <p:txBody>
          <a:bodyPr wrap="square" rtlCol="0">
            <a:spAutoFit/>
          </a:bodyPr>
          <a:lstStyle/>
          <a:p>
            <a:r>
              <a:rPr lang="zh-CN" altLang="en-US" sz="2400" b="1" dirty="0" smtClean="0">
                <a:solidFill>
                  <a:srgbClr val="0070C0"/>
                </a:solidFill>
                <a:latin typeface="微软雅黑" panose="020B0503020204020204" pitchFamily="34" charset="-122"/>
                <a:ea typeface="微软雅黑" panose="020B0503020204020204" pitchFamily="34" charset="-122"/>
                <a:sym typeface="+mn-ea"/>
              </a:rPr>
              <a:t>三、燃气事故零死亡目标与实施方案</a:t>
            </a:r>
            <a:endParaRPr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sp>
        <p:nvSpPr>
          <p:cNvPr id="2" name="矩形 1"/>
          <p:cNvSpPr/>
          <p:nvPr/>
        </p:nvSpPr>
        <p:spPr>
          <a:xfrm>
            <a:off x="508110" y="1141161"/>
            <a:ext cx="10902840" cy="1753235"/>
          </a:xfrm>
          <a:prstGeom prst="rect">
            <a:avLst/>
          </a:prstGeom>
        </p:spPr>
        <p:txBody>
          <a:bodyPr wrap="square">
            <a:spAutoFit/>
          </a:bodyPr>
          <a:lstStyle/>
          <a:p>
            <a:pPr indent="406400" algn="just">
              <a:lnSpc>
                <a:spcPct val="150000"/>
              </a:lnSpc>
              <a:spcAft>
                <a:spcPts val="0"/>
              </a:spcAft>
            </a:pPr>
            <a:r>
              <a:rPr lang="en-US" altLang="zh-CN" dirty="0">
                <a:latin typeface="微软雅黑" panose="020B0503020204020204" pitchFamily="34" charset="-122"/>
                <a:ea typeface="微软雅黑" panose="020B0503020204020204" pitchFamily="34" charset="-122"/>
              </a:rPr>
              <a:t> </a:t>
            </a:r>
            <a:r>
              <a:rPr lang="zh-CN" altLang="zh-CN" dirty="0">
                <a:latin typeface="微软雅黑" panose="020B0503020204020204" pitchFamily="34" charset="-122"/>
                <a:ea typeface="微软雅黑" panose="020B0503020204020204" pitchFamily="34" charset="-122"/>
              </a:rPr>
              <a:t>中国城市燃气协会安全管理工作委员会号召成员单位以创办</a:t>
            </a:r>
            <a:r>
              <a:rPr lang="zh-CN" altLang="zh-CN" dirty="0">
                <a:solidFill>
                  <a:srgbClr val="FF0000"/>
                </a:solidFill>
                <a:latin typeface="微软雅黑" panose="020B0503020204020204" pitchFamily="34" charset="-122"/>
                <a:ea typeface="微软雅黑" panose="020B0503020204020204" pitchFamily="34" charset="-122"/>
              </a:rPr>
              <a:t>燃气事故“零死亡”企业</a:t>
            </a:r>
            <a:r>
              <a:rPr lang="zh-CN" altLang="zh-CN" dirty="0">
                <a:latin typeface="微软雅黑" panose="020B0503020204020204" pitchFamily="34" charset="-122"/>
                <a:ea typeface="微软雅黑" panose="020B0503020204020204" pitchFamily="34" charset="-122"/>
              </a:rPr>
              <a:t>为</a:t>
            </a:r>
            <a:r>
              <a:rPr lang="zh-CN" altLang="zh-CN" dirty="0">
                <a:solidFill>
                  <a:srgbClr val="FF0000"/>
                </a:solidFill>
                <a:latin typeface="微软雅黑" panose="020B0503020204020204" pitchFamily="34" charset="-122"/>
                <a:ea typeface="微软雅黑" panose="020B0503020204020204" pitchFamily="34" charset="-122"/>
              </a:rPr>
              <a:t>目标</a:t>
            </a:r>
            <a:r>
              <a:rPr lang="zh-CN" altLang="zh-CN" dirty="0">
                <a:latin typeface="微软雅黑" panose="020B0503020204020204" pitchFamily="34" charset="-122"/>
                <a:ea typeface="微软雅黑" panose="020B0503020204020204" pitchFamily="34" charset="-122"/>
              </a:rPr>
              <a:t>，为事故“零死亡”目标</a:t>
            </a:r>
            <a:r>
              <a:rPr lang="zh-CN" altLang="zh-CN" dirty="0">
                <a:solidFill>
                  <a:srgbClr val="FF0000"/>
                </a:solidFill>
                <a:latin typeface="微软雅黑" panose="020B0503020204020204" pitchFamily="34" charset="-122"/>
                <a:ea typeface="微软雅黑" panose="020B0503020204020204" pitchFamily="34" charset="-122"/>
              </a:rPr>
              <a:t>具体方案的制定</a:t>
            </a:r>
            <a:r>
              <a:rPr lang="zh-CN" altLang="zh-CN" dirty="0">
                <a:latin typeface="微软雅黑" panose="020B0503020204020204" pitchFamily="34" charset="-122"/>
                <a:ea typeface="微软雅黑" panose="020B0503020204020204" pitchFamily="34" charset="-122"/>
              </a:rPr>
              <a:t>提供支持，要多措并举地</a:t>
            </a:r>
            <a:r>
              <a:rPr lang="zh-CN" altLang="zh-CN" dirty="0">
                <a:solidFill>
                  <a:srgbClr val="FF0000"/>
                </a:solidFill>
                <a:latin typeface="微软雅黑" panose="020B0503020204020204" pitchFamily="34" charset="-122"/>
                <a:ea typeface="微软雅黑" panose="020B0503020204020204" pitchFamily="34" charset="-122"/>
              </a:rPr>
              <a:t>分步、分类、分级</a:t>
            </a:r>
            <a:r>
              <a:rPr lang="zh-CN" altLang="zh-CN" dirty="0">
                <a:latin typeface="微软雅黑" panose="020B0503020204020204" pitchFamily="34" charset="-122"/>
                <a:ea typeface="微软雅黑" panose="020B0503020204020204" pitchFamily="34" charset="-122"/>
              </a:rPr>
              <a:t>推进事故“零死亡”目标的达成</a:t>
            </a:r>
            <a:r>
              <a:rPr lang="zh-CN" altLang="en-US" b="1" kern="100" dirty="0">
                <a:latin typeface="微软雅黑" panose="020B0503020204020204" pitchFamily="34" charset="-122"/>
                <a:ea typeface="微软雅黑" panose="020B0503020204020204" pitchFamily="34" charset="-122"/>
                <a:cs typeface="Times New Roman" panose="02020603050405020304" pitchFamily="18" charset="0"/>
                <a:sym typeface="+mn-ea"/>
              </a:rPr>
              <a:t>（风险管理的应用</a:t>
            </a:r>
            <a:r>
              <a:rPr lang="zh-CN" altLang="zh-CN" b="1" dirty="0">
                <a:latin typeface="微软雅黑" panose="020B0503020204020204" pitchFamily="34" charset="-122"/>
                <a:ea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rPr>
              <a:t>。各成员单位需要结合自身实际情况制定详细的目标规划方案，可以先是</a:t>
            </a:r>
            <a:r>
              <a:rPr lang="zh-CN" altLang="zh-CN" dirty="0">
                <a:solidFill>
                  <a:srgbClr val="FF0000"/>
                </a:solidFill>
                <a:latin typeface="微软雅黑" panose="020B0503020204020204" pitchFamily="34" charset="-122"/>
                <a:ea typeface="微软雅黑" panose="020B0503020204020204" pitchFamily="34" charset="-122"/>
              </a:rPr>
              <a:t>一个单位、一定地区</a:t>
            </a:r>
            <a:r>
              <a:rPr lang="zh-CN" altLang="zh-CN" dirty="0">
                <a:latin typeface="微软雅黑" panose="020B0503020204020204" pitchFamily="34" charset="-122"/>
                <a:ea typeface="微软雅黑" panose="020B0503020204020204" pitchFamily="34" charset="-122"/>
              </a:rPr>
              <a:t>采取相应的安全措施达到事故“零死亡”目标</a:t>
            </a:r>
            <a:endParaRPr lang="en-US" altLang="zh-CN" dirty="0">
              <a:latin typeface="微软雅黑" panose="020B0503020204020204" pitchFamily="34" charset="-122"/>
              <a:ea typeface="微软雅黑" panose="020B0503020204020204" pitchFamily="34" charset="-122"/>
            </a:endParaRPr>
          </a:p>
        </p:txBody>
      </p:sp>
      <p:sp>
        <p:nvSpPr>
          <p:cNvPr id="3" name="矩形 2"/>
          <p:cNvSpPr/>
          <p:nvPr/>
        </p:nvSpPr>
        <p:spPr>
          <a:xfrm>
            <a:off x="289560" y="2740975"/>
            <a:ext cx="11292840" cy="4154170"/>
          </a:xfrm>
          <a:prstGeom prst="rect">
            <a:avLst/>
          </a:prstGeom>
        </p:spPr>
        <p:txBody>
          <a:bodyPr wrap="square">
            <a:spAutoFit/>
          </a:bodyPr>
          <a:lstStyle/>
          <a:p>
            <a:pPr indent="457200">
              <a:lnSpc>
                <a:spcPct val="150000"/>
              </a:lnSpc>
            </a:pPr>
            <a:r>
              <a:rPr lang="zh-CN" altLang="en-US" sz="1600" b="1" dirty="0">
                <a:solidFill>
                  <a:srgbClr val="FF0000"/>
                </a:solidFill>
                <a:latin typeface="微软雅黑" panose="020B0503020204020204" pitchFamily="34" charset="-122"/>
                <a:ea typeface="微软雅黑" panose="020B0503020204020204" pitchFamily="34" charset="-122"/>
              </a:rPr>
              <a:t>为什么燃气事故“零死亡”目标一定要在短期内实现</a:t>
            </a:r>
            <a:endParaRPr lang="en-US" altLang="zh-CN" sz="1600" b="1" dirty="0">
              <a:solidFill>
                <a:srgbClr val="FF0000"/>
              </a:solidFill>
              <a:latin typeface="微软雅黑" panose="020B0503020204020204" pitchFamily="34" charset="-122"/>
              <a:ea typeface="微软雅黑" panose="020B0503020204020204" pitchFamily="34" charset="-122"/>
            </a:endParaRPr>
          </a:p>
          <a:p>
            <a:pPr marL="285750">
              <a:lnSpc>
                <a:spcPct val="150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燃气行业发展正在面临严峻挑战，随着“双碳”目标的提出，新能源尤其是可再生能源的快速发展，全面城镇终端全面“电气化”的观点提出，社会对于传统石化能源产生了排斥、替换的舆情；随着氢能的发展，燃气管道掺氢技术是燃气发展的新机遇，如果安全问题不解决，行业将失去对降碳贡献的极好机会</a:t>
            </a:r>
            <a:endParaRPr lang="en-US" altLang="zh-CN" sz="1600" dirty="0">
              <a:latin typeface="微软雅黑" panose="020B0503020204020204" pitchFamily="34" charset="-122"/>
              <a:ea typeface="微软雅黑" panose="020B0503020204020204" pitchFamily="34" charset="-122"/>
            </a:endParaRPr>
          </a:p>
          <a:p>
            <a:pPr marL="285750">
              <a:lnSpc>
                <a:spcPct val="150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随着十堰燃气事故、银川燃气事故的发生，全社会对于燃气事故的关注达到了空前的高度，任何燃气事故的发生都对燃气行业的发展产生极大的负面影响</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        因此一定要在短期内扭转这一困局，树立燃气是一种安全可靠的城市能源形象，这就要求事故“零死亡”目标必须尽快实现。争取在</a:t>
            </a:r>
            <a:r>
              <a:rPr lang="en-US" altLang="zh-CN" sz="1600" dirty="0">
                <a:latin typeface="微软雅黑" panose="020B0503020204020204" pitchFamily="34" charset="-122"/>
                <a:ea typeface="微软雅黑" panose="020B0503020204020204" pitchFamily="34" charset="-122"/>
              </a:rPr>
              <a:t>2025</a:t>
            </a:r>
            <a:r>
              <a:rPr lang="zh-CN" altLang="en-US" sz="1600" dirty="0">
                <a:latin typeface="微软雅黑" panose="020B0503020204020204" pitchFamily="34" charset="-122"/>
                <a:ea typeface="微软雅黑" panose="020B0503020204020204" pitchFamily="34" charset="-122"/>
              </a:rPr>
              <a:t>年有部分企业实现用户端事故、事件零死亡，其它事故事件社会人员零死亡，保证燃气行业健康发展。</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其次根据中燃协相关研究，实现燃气事故零死亡是具有切实可行的路径和措施</a:t>
            </a:r>
            <a:r>
              <a:rPr lang="zh-CN" altLang="en-US" sz="1600" b="1" dirty="0">
                <a:latin typeface="微软雅黑" panose="020B0503020204020204" pitchFamily="34" charset="-122"/>
                <a:ea typeface="微软雅黑" panose="020B0503020204020204" pitchFamily="34" charset="-122"/>
              </a:rPr>
              <a:t>（本质安全理论的应用）</a:t>
            </a:r>
            <a:r>
              <a:rPr lang="zh-CN" altLang="en-US" sz="1600" dirty="0">
                <a:latin typeface="微软雅黑" panose="020B0503020204020204" pitchFamily="34" charset="-122"/>
                <a:ea typeface="微软雅黑" panose="020B0503020204020204" pitchFamily="34" charset="-122"/>
              </a:rPr>
              <a:t>。相关措施已逐步在国内燃气企业取得了良好的效果，进一步验证了其科学性与可行性。随着这些措施的应用范围不断扩大，燃气事故与事故死亡数量将会快速趋零</a:t>
            </a:r>
          </a:p>
        </p:txBody>
      </p:sp>
      <p:sp>
        <p:nvSpPr>
          <p:cNvPr id="5" name="矩形 4"/>
          <p:cNvSpPr/>
          <p:nvPr/>
        </p:nvSpPr>
        <p:spPr>
          <a:xfrm>
            <a:off x="517629" y="782373"/>
            <a:ext cx="697627" cy="400110"/>
          </a:xfrm>
          <a:prstGeom prst="rect">
            <a:avLst/>
          </a:prstGeom>
        </p:spPr>
        <p:txBody>
          <a:bodyPr wrap="none">
            <a:spAutoFit/>
          </a:bodyPr>
          <a:lstStyle/>
          <a:p>
            <a:r>
              <a:rPr lang="zh-CN" altLang="en-US" sz="2000" b="1" dirty="0">
                <a:latin typeface="微软雅黑" panose="020B0503020204020204" pitchFamily="34" charset="-122"/>
                <a:ea typeface="微软雅黑" panose="020B0503020204020204" pitchFamily="34" charset="-122"/>
                <a:sym typeface="+mn-ea"/>
              </a:rPr>
              <a:t>内涵</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20493" y="1153468"/>
            <a:ext cx="5507014" cy="4275455"/>
          </a:xfrm>
          <a:prstGeom prst="rect">
            <a:avLst/>
          </a:prstGeom>
        </p:spPr>
        <p:txBody>
          <a:bodyPr wrap="square" lIns="121917" tIns="60958" rIns="121917" bIns="60958">
            <a:spAutoFit/>
          </a:bodyPr>
          <a:lstStyle/>
          <a:p>
            <a:pPr>
              <a:lnSpc>
                <a:spcPct val="150000"/>
              </a:lnSpc>
            </a:pPr>
            <a:r>
              <a:rPr lang="zh-CN" altLang="en-US" sz="2000" dirty="0">
                <a:latin typeface="微软雅黑" panose="020B0503020204020204" pitchFamily="34" charset="-122"/>
                <a:ea typeface="微软雅黑" panose="020B0503020204020204" pitchFamily="34" charset="-122"/>
              </a:rPr>
              <a:t>降低风险的措施应遵循以下原则</a:t>
            </a:r>
            <a:endParaRPr lang="en-US" altLang="zh-CN" sz="20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dirty="0">
                <a:latin typeface="微软雅黑" panose="020B0503020204020204" pitchFamily="34" charset="-122"/>
                <a:ea typeface="微软雅黑" panose="020B0503020204020204" pitchFamily="34" charset="-122"/>
              </a:rPr>
              <a:t>安全措施是为了达到保障人民生命财产安全、维护社会公共秩序稳定、防范生产安全事故发生等目的而采取的举措与行动</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dirty="0">
                <a:latin typeface="微软雅黑" panose="020B0503020204020204" pitchFamily="34" charset="-122"/>
                <a:ea typeface="微软雅黑" panose="020B0503020204020204" pitchFamily="34" charset="-122"/>
              </a:rPr>
              <a:t>基于安全预防与本质安全，安全措施可以分为直接安全技术措施、间接安全技术措施、指示性安全技术措施和管理安全措施</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dirty="0">
                <a:latin typeface="微软雅黑" panose="020B0503020204020204" pitchFamily="34" charset="-122"/>
                <a:ea typeface="微软雅黑" panose="020B0503020204020204" pitchFamily="34" charset="-122"/>
              </a:rPr>
              <a:t>直接安全技术措施是指提升燃气管道、设备、设施性能的本质安全措施</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endParaRPr lang="en-US" altLang="zh-CN" sz="1600" dirty="0">
              <a:latin typeface="微软雅黑" panose="020B0503020204020204" pitchFamily="34" charset="-122"/>
              <a:ea typeface="微软雅黑" panose="020B0503020204020204" pitchFamily="34" charset="-122"/>
            </a:endParaRPr>
          </a:p>
        </p:txBody>
      </p:sp>
      <p:sp>
        <p:nvSpPr>
          <p:cNvPr id="11" name="文本框 11"/>
          <p:cNvSpPr txBox="1"/>
          <p:nvPr/>
        </p:nvSpPr>
        <p:spPr>
          <a:xfrm>
            <a:off x="502919" y="293958"/>
            <a:ext cx="9228222" cy="460375"/>
          </a:xfrm>
          <a:prstGeom prst="rect">
            <a:avLst/>
          </a:prstGeom>
          <a:noFill/>
        </p:spPr>
        <p:txBody>
          <a:bodyPr wrap="square" rtlCol="0">
            <a:spAutoFit/>
          </a:bodyPr>
          <a:lstStyle/>
          <a:p>
            <a:r>
              <a:rPr lang="zh-CN" altLang="en-US" sz="2400" b="1" dirty="0" smtClean="0">
                <a:solidFill>
                  <a:srgbClr val="0070C0"/>
                </a:solidFill>
                <a:latin typeface="微软雅黑" panose="020B0503020204020204" pitchFamily="34" charset="-122"/>
                <a:ea typeface="微软雅黑" panose="020B0503020204020204" pitchFamily="34" charset="-122"/>
                <a:sym typeface="+mn-ea"/>
              </a:rPr>
              <a:t>三、燃气事故零死亡目标与实施方案</a:t>
            </a:r>
            <a:endParaRPr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graphicFrame>
        <p:nvGraphicFramePr>
          <p:cNvPr id="19" name="图示 18"/>
          <p:cNvGraphicFramePr/>
          <p:nvPr/>
        </p:nvGraphicFramePr>
        <p:xfrm>
          <a:off x="6196769" y="103226"/>
          <a:ext cx="5344746" cy="44664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文本框 19"/>
          <p:cNvSpPr txBox="1"/>
          <p:nvPr/>
        </p:nvSpPr>
        <p:spPr>
          <a:xfrm>
            <a:off x="7880007" y="1575554"/>
            <a:ext cx="1978269" cy="36933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安全措施等级</a:t>
            </a:r>
          </a:p>
        </p:txBody>
      </p:sp>
      <p:sp>
        <p:nvSpPr>
          <p:cNvPr id="21" name="文本框 20"/>
          <p:cNvSpPr txBox="1"/>
          <p:nvPr/>
        </p:nvSpPr>
        <p:spPr>
          <a:xfrm>
            <a:off x="6283713" y="2782705"/>
            <a:ext cx="1037493" cy="987504"/>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lnSpc>
                <a:spcPct val="200000"/>
              </a:lnSpc>
            </a:pPr>
            <a:endParaRPr lang="en-US" altLang="zh-CN" sz="1200" b="1" dirty="0">
              <a:solidFill>
                <a:schemeClr val="bg1"/>
              </a:solidFill>
              <a:latin typeface="微软雅黑" panose="020B0503020204020204" pitchFamily="34" charset="-122"/>
              <a:ea typeface="微软雅黑" panose="020B0503020204020204" pitchFamily="34" charset="-122"/>
            </a:endParaRPr>
          </a:p>
          <a:p>
            <a:pPr algn="ctr"/>
            <a:r>
              <a:rPr lang="zh-CN" altLang="en-US" sz="1400" b="1" dirty="0">
                <a:solidFill>
                  <a:schemeClr val="bg1"/>
                </a:solidFill>
                <a:latin typeface="微软雅黑" panose="020B0503020204020204" pitchFamily="34" charset="-122"/>
                <a:ea typeface="微软雅黑" panose="020B0503020204020204" pitchFamily="34" charset="-122"/>
              </a:rPr>
              <a:t>本质安全</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7584666" y="2782705"/>
            <a:ext cx="1037493" cy="1021556"/>
          </a:xfrm>
          <a:prstGeom prst="roundRect">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lnSpc>
                <a:spcPct val="150000"/>
              </a:lnSpc>
            </a:pPr>
            <a:endParaRPr lang="en-US" altLang="zh-CN" sz="12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200" b="1" dirty="0">
                <a:solidFill>
                  <a:schemeClr val="bg1"/>
                </a:solidFill>
                <a:latin typeface="微软雅黑" panose="020B0503020204020204" pitchFamily="34" charset="-122"/>
                <a:ea typeface="微软雅黑" panose="020B0503020204020204" pitchFamily="34" charset="-122"/>
              </a:rPr>
              <a:t>安全防护</a:t>
            </a:r>
            <a:endParaRPr lang="en-US" altLang="zh-CN" sz="1200" b="1" dirty="0">
              <a:solidFill>
                <a:schemeClr val="bg1"/>
              </a:solidFill>
              <a:latin typeface="微软雅黑" panose="020B0503020204020204" pitchFamily="34" charset="-122"/>
              <a:ea typeface="微软雅黑" panose="020B0503020204020204" pitchFamily="34" charset="-122"/>
            </a:endParaRPr>
          </a:p>
          <a:p>
            <a:pPr algn="ctr">
              <a:lnSpc>
                <a:spcPct val="150000"/>
              </a:lnSpc>
            </a:pP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8902031" y="2782705"/>
            <a:ext cx="1037493" cy="1046381"/>
          </a:xfrm>
          <a:prstGeom prst="roundRect">
            <a:avLst/>
          </a:prstGeom>
          <a:solidFill>
            <a:srgbClr val="AF52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lnSpc>
                <a:spcPct val="200000"/>
              </a:lnSpc>
            </a:pPr>
            <a:r>
              <a:rPr lang="zh-CN" altLang="en-US" sz="1400" b="1" dirty="0">
                <a:solidFill>
                  <a:schemeClr val="bg1"/>
                </a:solidFill>
                <a:latin typeface="微软雅黑" panose="020B0503020204020204" pitchFamily="34" charset="-122"/>
                <a:ea typeface="微软雅黑" panose="020B0503020204020204" pitchFamily="34" charset="-122"/>
              </a:rPr>
              <a:t>检测报警</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200000"/>
              </a:lnSpc>
            </a:pPr>
            <a:r>
              <a:rPr lang="zh-CN" altLang="en-US" sz="1400" b="1" dirty="0">
                <a:solidFill>
                  <a:schemeClr val="bg1"/>
                </a:solidFill>
                <a:latin typeface="微软雅黑" panose="020B0503020204020204" pitchFamily="34" charset="-122"/>
                <a:ea typeface="微软雅黑" panose="020B0503020204020204" pitchFamily="34" charset="-122"/>
              </a:rPr>
              <a:t>警示标志</a:t>
            </a:r>
          </a:p>
        </p:txBody>
      </p:sp>
      <p:sp>
        <p:nvSpPr>
          <p:cNvPr id="24" name="文本框 23"/>
          <p:cNvSpPr txBox="1"/>
          <p:nvPr/>
        </p:nvSpPr>
        <p:spPr>
          <a:xfrm>
            <a:off x="10130685" y="2782705"/>
            <a:ext cx="1152776" cy="1021556"/>
          </a:xfrm>
          <a:prstGeom prst="roundRect">
            <a:avLst/>
          </a:prstGeom>
          <a:solidFill>
            <a:srgbClr val="B435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lnSpc>
                <a:spcPct val="150000"/>
              </a:lnSpc>
            </a:pPr>
            <a:r>
              <a:rPr lang="zh-CN" altLang="en-US" sz="1200" b="1" dirty="0">
                <a:solidFill>
                  <a:schemeClr val="bg1"/>
                </a:solidFill>
                <a:latin typeface="微软雅黑" panose="020B0503020204020204" pitchFamily="34" charset="-122"/>
                <a:ea typeface="微软雅黑" panose="020B0503020204020204" pitchFamily="34" charset="-122"/>
              </a:rPr>
              <a:t>安全教育</a:t>
            </a:r>
            <a:endParaRPr lang="en-US" altLang="zh-CN" sz="12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200" b="1" dirty="0">
                <a:solidFill>
                  <a:schemeClr val="bg1"/>
                </a:solidFill>
                <a:latin typeface="微软雅黑" panose="020B0503020204020204" pitchFamily="34" charset="-122"/>
                <a:ea typeface="微软雅黑" panose="020B0503020204020204" pitchFamily="34" charset="-122"/>
              </a:rPr>
              <a:t>操作规程</a:t>
            </a:r>
            <a:endParaRPr lang="en-US" altLang="zh-CN" sz="12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200" b="1" dirty="0">
                <a:solidFill>
                  <a:schemeClr val="bg1"/>
                </a:solidFill>
                <a:latin typeface="微软雅黑" panose="020B0503020204020204" pitchFamily="34" charset="-122"/>
                <a:ea typeface="微软雅黑" panose="020B0503020204020204" pitchFamily="34" charset="-122"/>
              </a:rPr>
              <a:t>个体防护</a:t>
            </a:r>
          </a:p>
        </p:txBody>
      </p:sp>
      <p:sp>
        <p:nvSpPr>
          <p:cNvPr id="5" name="矩形 4"/>
          <p:cNvSpPr/>
          <p:nvPr/>
        </p:nvSpPr>
        <p:spPr>
          <a:xfrm>
            <a:off x="930441" y="4961773"/>
            <a:ext cx="10595812" cy="2030095"/>
          </a:xfrm>
          <a:prstGeom prst="rect">
            <a:avLst/>
          </a:prstGeom>
        </p:spPr>
        <p:txBody>
          <a:bodyPr wrap="square">
            <a:spAutoFit/>
          </a:bodyPr>
          <a:lstStyle/>
          <a:p>
            <a:pPr>
              <a:lnSpc>
                <a:spcPct val="150000"/>
              </a:lnSpc>
            </a:pPr>
            <a:r>
              <a:rPr lang="zh-CN" altLang="en-US" sz="1400" b="1" dirty="0">
                <a:latin typeface="微软雅黑" panose="020B0503020204020204" pitchFamily="34" charset="-122"/>
                <a:ea typeface="微软雅黑" panose="020B0503020204020204" pitchFamily="34" charset="-122"/>
              </a:rPr>
              <a:t>预防原理：</a:t>
            </a:r>
            <a:r>
              <a:rPr lang="zh-CN" altLang="en-US" sz="1400" dirty="0">
                <a:latin typeface="微软雅黑" panose="020B0503020204020204" pitchFamily="34" charset="-122"/>
                <a:ea typeface="微软雅黑" panose="020B0503020204020204" pitchFamily="34" charset="-122"/>
              </a:rPr>
              <a:t>安全管理应当以预防为主，即通过有效的管理和技术手段，减少和防止人的不安全行为和物的不安全状态出现，从而使事故发生的概率降到最低</a:t>
            </a:r>
            <a:endParaRPr lang="en-US" altLang="zh-CN" sz="1400" dirty="0">
              <a:latin typeface="微软雅黑" panose="020B0503020204020204" pitchFamily="34" charset="-122"/>
              <a:ea typeface="微软雅黑" panose="020B0503020204020204" pitchFamily="34" charset="-122"/>
            </a:endParaRPr>
          </a:p>
          <a:p>
            <a:pPr>
              <a:lnSpc>
                <a:spcPct val="150000"/>
              </a:lnSpc>
            </a:pPr>
            <a:r>
              <a:rPr lang="zh-CN" altLang="en-US" sz="1400" b="1" dirty="0">
                <a:latin typeface="微软雅黑" panose="020B0503020204020204" pitchFamily="34" charset="-122"/>
                <a:ea typeface="微软雅黑" panose="020B0503020204020204" pitchFamily="34" charset="-122"/>
              </a:rPr>
              <a:t>本质安全：</a:t>
            </a:r>
            <a:r>
              <a:rPr lang="zh-CN" altLang="en-US" sz="1400" dirty="0">
                <a:latin typeface="微软雅黑" panose="020B0503020204020204" pitchFamily="34" charset="-122"/>
                <a:ea typeface="微软雅黑" panose="020B0503020204020204" pitchFamily="34" charset="-122"/>
              </a:rPr>
              <a:t>是指从根本上消除事故发生的可能性，从而达到预防事故发生的目的。通过设计等手段使生产设备或生产系统本身具有安全性，即使在误操作或发生故障的情况下也不会造成事故（</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职业安全卫生术语</a:t>
            </a:r>
            <a:r>
              <a:rPr lang="en-US" altLang="zh-CN" sz="1400" dirty="0">
                <a:latin typeface="微软雅黑" panose="020B0503020204020204" pitchFamily="34" charset="-122"/>
                <a:ea typeface="微软雅黑" panose="020B0503020204020204" pitchFamily="34" charset="-122"/>
              </a:rPr>
              <a:t>》GB/T 15236</a:t>
            </a:r>
            <a:r>
              <a:rPr lang="zh-CN" altLang="en-US" sz="1400" dirty="0">
                <a:latin typeface="微软雅黑" panose="020B0503020204020204" pitchFamily="34" charset="-122"/>
                <a:ea typeface="微软雅黑" panose="020B0503020204020204" pitchFamily="34" charset="-122"/>
              </a:rPr>
              <a:t>）。在燃气事故“零死亡” 中可以引申为即使发生人为误操作或者设备故障</a:t>
            </a: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，也能避免亡人事故发生的功能</a:t>
            </a:r>
          </a:p>
          <a:p>
            <a:pPr>
              <a:lnSpc>
                <a:spcPct val="150000"/>
              </a:lnSpc>
            </a:pPr>
            <a:endParaRPr lang="zh-CN" altLang="en-US" sz="1400" dirty="0">
              <a:latin typeface="微软雅黑" panose="020B0503020204020204" pitchFamily="34" charset="-122"/>
              <a:ea typeface="微软雅黑" panose="020B0503020204020204" pitchFamily="34" charset="-122"/>
            </a:endParaRPr>
          </a:p>
        </p:txBody>
      </p:sp>
      <p:sp>
        <p:nvSpPr>
          <p:cNvPr id="3" name="文本框 2"/>
          <p:cNvSpPr txBox="1"/>
          <p:nvPr/>
        </p:nvSpPr>
        <p:spPr>
          <a:xfrm>
            <a:off x="506095" y="765810"/>
            <a:ext cx="6096000" cy="460375"/>
          </a:xfrm>
          <a:prstGeom prst="rect">
            <a:avLst/>
          </a:prstGeom>
          <a:noFill/>
        </p:spPr>
        <p:txBody>
          <a:bodyPr wrap="square" rtlCol="0" anchor="t">
            <a:spAutoFit/>
          </a:bodyPr>
          <a:lstStyle/>
          <a:p>
            <a:r>
              <a:rPr lang="zh-CN" altLang="en-US" sz="2400" b="1" dirty="0">
                <a:solidFill>
                  <a:schemeClr val="tx1"/>
                </a:solidFill>
                <a:latin typeface="微软雅黑" panose="020B0503020204020204" pitchFamily="34" charset="-122"/>
                <a:ea typeface="微软雅黑" panose="020B0503020204020204" pitchFamily="34" charset="-122"/>
                <a:sym typeface="+mn-ea"/>
              </a:rPr>
              <a:t>实施路径</a:t>
            </a:r>
            <a:r>
              <a:rPr lang="en-US" altLang="zh-CN" sz="2000" b="1" dirty="0">
                <a:solidFill>
                  <a:srgbClr val="FF0000"/>
                </a:solidFill>
                <a:latin typeface="微软雅黑" panose="020B0503020204020204" pitchFamily="34" charset="-122"/>
                <a:ea typeface="微软雅黑" panose="020B0503020204020204" pitchFamily="34" charset="-122"/>
                <a:sym typeface="+mn-ea"/>
              </a:rPr>
              <a:t>——</a:t>
            </a:r>
            <a:r>
              <a:rPr lang="zh-CN" altLang="en-US" sz="2000" b="1" dirty="0">
                <a:solidFill>
                  <a:srgbClr val="FF0000"/>
                </a:solidFill>
                <a:latin typeface="微软雅黑" panose="020B0503020204020204" pitchFamily="34" charset="-122"/>
                <a:ea typeface="微软雅黑" panose="020B0503020204020204" pitchFamily="34" charset="-122"/>
                <a:sym typeface="+mn-ea"/>
              </a:rPr>
              <a:t>遵循本质安全理论制定</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441960" y="303837"/>
            <a:ext cx="5706592" cy="460375"/>
          </a:xfrm>
          <a:prstGeom prst="rect">
            <a:avLst/>
          </a:prstGeom>
          <a:noFill/>
        </p:spPr>
        <p:txBody>
          <a:bodyPr wrap="square" rtlCol="0">
            <a:spAutoFit/>
          </a:bodyPr>
          <a:lstStyle/>
          <a:p>
            <a:r>
              <a:rPr lang="zh-CN" altLang="en-US" sz="2400" b="1" dirty="0" smtClean="0">
                <a:solidFill>
                  <a:srgbClr val="0070C0"/>
                </a:solidFill>
                <a:latin typeface="微软雅黑" panose="020B0503020204020204" pitchFamily="34" charset="-122"/>
                <a:ea typeface="微软雅黑" panose="020B0503020204020204" pitchFamily="34" charset="-122"/>
                <a:sym typeface="+mn-ea"/>
              </a:rPr>
              <a:t>三、燃气事故零死亡目标与实施方案</a:t>
            </a:r>
            <a:endParaRPr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sp>
        <p:nvSpPr>
          <p:cNvPr id="2" name="矩形 1"/>
          <p:cNvSpPr/>
          <p:nvPr/>
        </p:nvSpPr>
        <p:spPr>
          <a:xfrm>
            <a:off x="441960" y="983168"/>
            <a:ext cx="11125200" cy="2399665"/>
          </a:xfrm>
          <a:prstGeom prst="rect">
            <a:avLst/>
          </a:prstGeom>
        </p:spPr>
        <p:txBody>
          <a:bodyPr wrap="square">
            <a:spAutoFit/>
          </a:bodyPr>
          <a:lstStyle/>
          <a:p>
            <a:pPr indent="457200" algn="ctr">
              <a:lnSpc>
                <a:spcPct val="150000"/>
              </a:lnSpc>
            </a:pPr>
            <a:r>
              <a:rPr lang="zh-CN" altLang="en-US" sz="2400" b="1" dirty="0">
                <a:latin typeface="微软雅黑" panose="020B0503020204020204" pitchFamily="34" charset="-122"/>
                <a:ea typeface="微软雅黑" panose="020B0503020204020204" pitchFamily="34" charset="-122"/>
              </a:rPr>
              <a:t>全链条提升管网监控预测预警水平与用户端本质安全水平</a:t>
            </a:r>
            <a:endParaRPr lang="en-US" altLang="zh-CN" sz="2400" b="1" dirty="0">
              <a:latin typeface="微软雅黑" panose="020B0503020204020204" pitchFamily="34" charset="-122"/>
              <a:ea typeface="微软雅黑" panose="020B0503020204020204" pitchFamily="34" charset="-122"/>
            </a:endParaRPr>
          </a:p>
          <a:p>
            <a:pPr indent="457200">
              <a:lnSpc>
                <a:spcPct val="150000"/>
              </a:lnSpc>
            </a:pPr>
            <a:r>
              <a:rPr lang="zh-CN" altLang="en-US" dirty="0">
                <a:solidFill>
                  <a:srgbClr val="FF0000"/>
                </a:solidFill>
                <a:latin typeface="微软雅黑" panose="020B0503020204020204" pitchFamily="34" charset="-122"/>
                <a:ea typeface="微软雅黑" panose="020B0503020204020204" pitchFamily="34" charset="-122"/>
              </a:rPr>
              <a:t>燃气泄漏事故往往都处于持续发展的动态过程中，其发展到事故需要一定时间累积。中间存在诸如“泄漏”“扩散”“聚集”等发展阶段，都可以成为达到事故“零死亡”目标的“抓手”（安全系统理论的应用）</a:t>
            </a:r>
            <a:endParaRPr lang="en-US" altLang="zh-CN" dirty="0">
              <a:solidFill>
                <a:srgbClr val="FF0000"/>
              </a:solidFill>
              <a:latin typeface="微软雅黑" panose="020B0503020204020204" pitchFamily="34" charset="-122"/>
              <a:ea typeface="微软雅黑" panose="020B0503020204020204" pitchFamily="34" charset="-122"/>
            </a:endParaRPr>
          </a:p>
          <a:p>
            <a:pPr indent="457200">
              <a:lnSpc>
                <a:spcPct val="150000"/>
              </a:lnSpc>
            </a:pPr>
            <a:r>
              <a:rPr lang="zh-CN" altLang="en-US" sz="2000" dirty="0">
                <a:latin typeface="微软雅黑" panose="020B0503020204020204" pitchFamily="34" charset="-122"/>
                <a:ea typeface="微软雅黑" panose="020B0503020204020204" pitchFamily="34" charset="-122"/>
                <a:sym typeface="+mn-ea"/>
              </a:rPr>
              <a:t>事故</a:t>
            </a:r>
            <a:r>
              <a:rPr lang="en-US" altLang="zh-CN" sz="2000" dirty="0">
                <a:latin typeface="微软雅黑" panose="020B0503020204020204" pitchFamily="34" charset="-122"/>
                <a:ea typeface="微软雅黑" panose="020B0503020204020204" pitchFamily="34" charset="-122"/>
                <a:sym typeface="+mn-ea"/>
              </a:rPr>
              <a:t>“</a:t>
            </a:r>
            <a:r>
              <a:rPr lang="zh-CN" altLang="en-US" sz="2000" dirty="0">
                <a:latin typeface="微软雅黑" panose="020B0503020204020204" pitchFamily="34" charset="-122"/>
                <a:ea typeface="微软雅黑" panose="020B0503020204020204" pitchFamily="34" charset="-122"/>
                <a:sym typeface="+mn-ea"/>
              </a:rPr>
              <a:t>零死亡</a:t>
            </a:r>
            <a:r>
              <a:rPr lang="en-US" altLang="zh-CN" sz="2000" dirty="0">
                <a:latin typeface="微软雅黑" panose="020B0503020204020204" pitchFamily="34" charset="-122"/>
                <a:ea typeface="微软雅黑" panose="020B0503020204020204" pitchFamily="34" charset="-122"/>
                <a:sym typeface="+mn-ea"/>
              </a:rPr>
              <a:t>”</a:t>
            </a:r>
            <a:r>
              <a:rPr lang="zh-CN" altLang="en-US" sz="2000" dirty="0">
                <a:latin typeface="微软雅黑" panose="020B0503020204020204" pitchFamily="34" charset="-122"/>
                <a:ea typeface="微软雅黑" panose="020B0503020204020204" pitchFamily="34" charset="-122"/>
              </a:rPr>
              <a:t>目标首先应聚焦在可能造成亡人事故的“泄漏、扩散、聚集”方面，并采取措施管控，是</a:t>
            </a:r>
            <a:r>
              <a:rPr lang="zh-CN" altLang="en-US" sz="2000" dirty="0">
                <a:latin typeface="微软雅黑" panose="020B0503020204020204" pitchFamily="34" charset="-122"/>
                <a:ea typeface="微软雅黑" panose="020B0503020204020204" pitchFamily="34" charset="-122"/>
                <a:sym typeface="+mn-ea"/>
              </a:rPr>
              <a:t>事故</a:t>
            </a:r>
            <a:r>
              <a:rPr lang="en-US" altLang="zh-CN" sz="2000" dirty="0">
                <a:latin typeface="微软雅黑" panose="020B0503020204020204" pitchFamily="34" charset="-122"/>
                <a:ea typeface="微软雅黑" panose="020B0503020204020204" pitchFamily="34" charset="-122"/>
                <a:sym typeface="+mn-ea"/>
              </a:rPr>
              <a:t>“</a:t>
            </a:r>
            <a:r>
              <a:rPr lang="zh-CN" altLang="en-US" sz="2000" dirty="0">
                <a:latin typeface="微软雅黑" panose="020B0503020204020204" pitchFamily="34" charset="-122"/>
                <a:ea typeface="微软雅黑" panose="020B0503020204020204" pitchFamily="34" charset="-122"/>
                <a:sym typeface="+mn-ea"/>
              </a:rPr>
              <a:t>零死亡</a:t>
            </a:r>
            <a:r>
              <a:rPr lang="en-US" altLang="zh-CN" sz="2000" dirty="0">
                <a:latin typeface="微软雅黑" panose="020B0503020204020204" pitchFamily="34" charset="-122"/>
                <a:ea typeface="微软雅黑" panose="020B0503020204020204" pitchFamily="34" charset="-122"/>
                <a:sym typeface="+mn-ea"/>
              </a:rPr>
              <a:t>”</a:t>
            </a:r>
            <a:r>
              <a:rPr lang="zh-CN" altLang="en-US" sz="2000" dirty="0">
                <a:latin typeface="微软雅黑" panose="020B0503020204020204" pitchFamily="34" charset="-122"/>
                <a:ea typeface="微软雅黑" panose="020B0503020204020204" pitchFamily="34" charset="-122"/>
              </a:rPr>
              <a:t>目标的实施路径</a:t>
            </a:r>
            <a:endParaRPr lang="zh-CN" altLang="en-US" sz="2000" b="1"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455" t="218" r="28327" b="4573"/>
          <a:stretch>
            <a:fillRect/>
          </a:stretch>
        </p:blipFill>
        <p:spPr>
          <a:xfrm>
            <a:off x="717857" y="3564921"/>
            <a:ext cx="3014584" cy="3019858"/>
          </a:xfrm>
          <a:prstGeom prst="ellipse">
            <a:avLst/>
          </a:prstGeom>
          <a:ln>
            <a:noFill/>
          </a:ln>
          <a:effectLst>
            <a:softEdge rad="112500"/>
          </a:effectLst>
        </p:spPr>
      </p:pic>
      <p:pic>
        <p:nvPicPr>
          <p:cNvPr id="8" name="图片 7"/>
          <p:cNvPicPr>
            <a:picLocks noChangeAspect="1"/>
          </p:cNvPicPr>
          <p:nvPr/>
        </p:nvPicPr>
        <p:blipFill>
          <a:blip r:embed="rId4" cstate="print"/>
          <a:stretch>
            <a:fillRect/>
          </a:stretch>
        </p:blipFill>
        <p:spPr>
          <a:xfrm>
            <a:off x="4504822" y="3564921"/>
            <a:ext cx="2999476" cy="3031596"/>
          </a:xfrm>
          <a:prstGeom prst="ellipse">
            <a:avLst/>
          </a:prstGeom>
          <a:ln>
            <a:noFill/>
          </a:ln>
          <a:effectLst>
            <a:softEdge rad="112500"/>
          </a:effectLst>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3021" y="3583331"/>
            <a:ext cx="2935014" cy="3013186"/>
          </a:xfrm>
          <a:prstGeom prst="ellipse">
            <a:avLst/>
          </a:prstGeom>
          <a:ln>
            <a:noFill/>
          </a:ln>
          <a:effectLst>
            <a:softEdge rad="112500"/>
          </a:effectLst>
        </p:spPr>
      </p:pic>
      <p:sp>
        <p:nvSpPr>
          <p:cNvPr id="4" name="文本框 3"/>
          <p:cNvSpPr txBox="1"/>
          <p:nvPr/>
        </p:nvSpPr>
        <p:spPr>
          <a:xfrm>
            <a:off x="437515" y="765810"/>
            <a:ext cx="6096000" cy="460375"/>
          </a:xfrm>
          <a:prstGeom prst="rect">
            <a:avLst/>
          </a:prstGeom>
          <a:noFill/>
        </p:spPr>
        <p:txBody>
          <a:bodyPr wrap="square" rtlCol="0" anchor="t">
            <a:spAutoFit/>
          </a:bodyPr>
          <a:lstStyle/>
          <a:p>
            <a:r>
              <a:rPr lang="zh-CN" altLang="en-US" sz="2400" b="1" dirty="0">
                <a:solidFill>
                  <a:schemeClr val="tx1"/>
                </a:solidFill>
                <a:latin typeface="微软雅黑" panose="020B0503020204020204" pitchFamily="34" charset="-122"/>
                <a:ea typeface="微软雅黑" panose="020B0503020204020204" pitchFamily="34" charset="-122"/>
                <a:sym typeface="+mn-ea"/>
              </a:rPr>
              <a:t>实施路径</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1961" y="1267470"/>
            <a:ext cx="7523688" cy="5447645"/>
          </a:xfrm>
          <a:prstGeom prst="rect">
            <a:avLst/>
          </a:prstGeom>
        </p:spPr>
        <p:txBody>
          <a:bodyPr wrap="square">
            <a:spAutoFit/>
          </a:bodyPr>
          <a:lstStyle/>
          <a:p>
            <a:pPr>
              <a:lnSpc>
                <a:spcPts val="3600"/>
              </a:lnSpc>
            </a:pPr>
            <a:r>
              <a:rPr lang="zh-CN" altLang="en-US" b="1" dirty="0">
                <a:solidFill>
                  <a:srgbClr val="FF0000"/>
                </a:solidFill>
                <a:latin typeface="微软雅黑" panose="020B0503020204020204" pitchFamily="34" charset="-122"/>
                <a:ea typeface="微软雅黑" panose="020B0503020204020204" pitchFamily="34" charset="-122"/>
              </a:rPr>
              <a:t>推动技术应用和强化管理措施</a:t>
            </a:r>
            <a:endParaRPr lang="en-US" altLang="zh-CN" sz="2000" b="1" dirty="0">
              <a:solidFill>
                <a:srgbClr val="FF0000"/>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b="1" dirty="0">
                <a:latin typeface="微软雅黑" panose="020B0503020204020204" pitchFamily="34" charset="-122"/>
                <a:ea typeface="微软雅黑" panose="020B0503020204020204" pitchFamily="34" charset="-122"/>
              </a:rPr>
              <a:t>推动技术的应用</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600" b="1" dirty="0">
                <a:solidFill>
                  <a:srgbClr val="FF0000"/>
                </a:solidFill>
                <a:latin typeface="微软雅黑" panose="020B0503020204020204" pitchFamily="34" charset="-122"/>
                <a:ea typeface="微软雅黑" panose="020B0503020204020204" pitchFamily="34" charset="-122"/>
              </a:rPr>
              <a:t>推动燃气管网老旧更新改造过程中新技术新产品的应用</a:t>
            </a:r>
            <a:endParaRPr lang="en-US" altLang="zh-CN" sz="1600" b="1" dirty="0">
              <a:solidFill>
                <a:srgbClr val="FF0000"/>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管网监测监控预警技术能够满足燃气管网数量与复杂性不断增加的发展趋势</a:t>
            </a:r>
            <a:endParaRPr lang="en-US" altLang="zh-CN" sz="1600"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管网监测监控预警易于实现，配合现有通讯技术与信息技术能够实现准确的泄漏预警</a:t>
            </a:r>
            <a:endParaRPr lang="en-US" altLang="zh-CN" sz="1600"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按管线的重要程度、风险大小依次采取措施，合理安排资金，直至管网全覆盖</a:t>
            </a:r>
            <a:endParaRPr lang="en-US" altLang="zh-CN" sz="1600"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600" b="1" dirty="0">
                <a:solidFill>
                  <a:srgbClr val="FF0000"/>
                </a:solidFill>
                <a:latin typeface="微软雅黑" panose="020B0503020204020204" pitchFamily="34" charset="-122"/>
                <a:ea typeface="微软雅黑" panose="020B0503020204020204" pitchFamily="34" charset="-122"/>
              </a:rPr>
              <a:t>重点针对第三方破坏和腐蚀造成的泄漏进行监测监控预警</a:t>
            </a:r>
          </a:p>
          <a:p>
            <a:pPr marL="285750" indent="-285750">
              <a:lnSpc>
                <a:spcPct val="150000"/>
              </a:lnSpc>
              <a:buFont typeface="Wingdings" panose="05000000000000000000" pitchFamily="2" charset="2"/>
              <a:buChar char="ü"/>
            </a:pPr>
            <a:r>
              <a:rPr lang="zh-CN" altLang="en-US" b="1" dirty="0">
                <a:latin typeface="微软雅黑" panose="020B0503020204020204" pitchFamily="34" charset="-122"/>
                <a:ea typeface="微软雅黑" panose="020B0503020204020204" pitchFamily="34" charset="-122"/>
              </a:rPr>
              <a:t>强化管理措施</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现有管网监测监控预警技术短期内不能覆盖所有管网，需要加强管理措施，包括管网腐蚀控制、防止第三方破坏措施、管网巡检等</a:t>
            </a:r>
            <a:endParaRPr lang="en-US" altLang="zh-CN" sz="1600"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规范运维规定、操作规程等制度文件，提高安全管理标准化水平</a:t>
            </a:r>
            <a:endParaRPr lang="zh-CN" altLang="zh-CN" sz="1600"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加强人员安全培训与考核</a:t>
            </a:r>
            <a:r>
              <a:rPr lang="zh-CN"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减少人为不安全因素</a:t>
            </a:r>
            <a:endParaRPr lang="en-US" altLang="zh-CN" sz="1600"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zh-CN" sz="1600" dirty="0">
                <a:latin typeface="微软雅黑" panose="020B0503020204020204" pitchFamily="34" charset="-122"/>
                <a:ea typeface="微软雅黑" panose="020B0503020204020204" pitchFamily="34" charset="-122"/>
              </a:rPr>
              <a:t>完善应急能力建设，建立应急管理体系，提高应急人员专业处置能力</a:t>
            </a:r>
          </a:p>
        </p:txBody>
      </p:sp>
      <p:sp>
        <p:nvSpPr>
          <p:cNvPr id="41" name="文本框 40"/>
          <p:cNvSpPr txBox="1"/>
          <p:nvPr/>
        </p:nvSpPr>
        <p:spPr>
          <a:xfrm>
            <a:off x="441960" y="303837"/>
            <a:ext cx="7076440" cy="460375"/>
          </a:xfrm>
          <a:prstGeom prst="rect">
            <a:avLst/>
          </a:prstGeom>
          <a:noFill/>
        </p:spPr>
        <p:txBody>
          <a:bodyPr wrap="square" rtlCol="0">
            <a:spAutoFit/>
          </a:bodyPr>
          <a:lstStyle/>
          <a:p>
            <a:r>
              <a:rPr lang="zh-CN" altLang="en-US" sz="2400" b="1" dirty="0" smtClean="0">
                <a:solidFill>
                  <a:srgbClr val="0070C0"/>
                </a:solidFill>
                <a:latin typeface="微软雅黑" panose="020B0503020204020204" pitchFamily="34" charset="-122"/>
                <a:ea typeface="微软雅黑" panose="020B0503020204020204" pitchFamily="34" charset="-122"/>
                <a:sym typeface="+mn-ea"/>
              </a:rPr>
              <a:t>三、燃气事故零死亡目标与实施方案</a:t>
            </a:r>
            <a:endParaRPr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sp>
        <p:nvSpPr>
          <p:cNvPr id="3" name="矩形 2"/>
          <p:cNvSpPr/>
          <p:nvPr/>
        </p:nvSpPr>
        <p:spPr>
          <a:xfrm>
            <a:off x="445169" y="1114143"/>
            <a:ext cx="4033520" cy="398780"/>
          </a:xfrm>
          <a:prstGeom prst="rect">
            <a:avLst/>
          </a:prstGeom>
        </p:spPr>
        <p:txBody>
          <a:bodyPr wrap="none">
            <a:spAutoFit/>
          </a:bodyPr>
          <a:lstStyle/>
          <a:p>
            <a:r>
              <a:rPr lang="zh-CN" altLang="en-US" sz="2000" b="1" dirty="0">
                <a:latin typeface="微软雅黑" panose="020B0503020204020204" pitchFamily="34" charset="-122"/>
                <a:ea typeface="微软雅黑" panose="020B0503020204020204" pitchFamily="34" charset="-122"/>
                <a:sym typeface="+mn-ea"/>
              </a:rPr>
              <a:t>管网安全</a:t>
            </a:r>
            <a:r>
              <a:rPr lang="en-US" altLang="zh-CN" sz="2000" b="1" dirty="0">
                <a:latin typeface="微软雅黑" panose="020B0503020204020204" pitchFamily="34" charset="-122"/>
                <a:ea typeface="微软雅黑" panose="020B0503020204020204" pitchFamily="34" charset="-122"/>
                <a:sym typeface="+mn-ea"/>
              </a:rPr>
              <a:t>——</a:t>
            </a:r>
            <a:r>
              <a:rPr lang="zh-CN" altLang="en-US" sz="2000" b="1" dirty="0">
                <a:latin typeface="微软雅黑" panose="020B0503020204020204" pitchFamily="34" charset="-122"/>
                <a:ea typeface="微软雅黑" panose="020B0503020204020204" pitchFamily="34" charset="-122"/>
                <a:sym typeface="+mn-ea"/>
              </a:rPr>
              <a:t>安全系统理论的应用</a:t>
            </a:r>
          </a:p>
        </p:txBody>
      </p:sp>
      <p:pic>
        <p:nvPicPr>
          <p:cNvPr id="4" name="图片 3"/>
          <p:cNvPicPr>
            <a:picLocks noChangeAspect="1"/>
          </p:cNvPicPr>
          <p:nvPr/>
        </p:nvPicPr>
        <p:blipFill>
          <a:blip r:embed="rId3" cstate="print"/>
          <a:stretch>
            <a:fillRect/>
          </a:stretch>
        </p:blipFill>
        <p:spPr>
          <a:xfrm>
            <a:off x="7880660" y="1352313"/>
            <a:ext cx="3990975" cy="5305425"/>
          </a:xfrm>
          <a:prstGeom prst="rect">
            <a:avLst/>
          </a:prstGeom>
        </p:spPr>
      </p:pic>
      <p:sp>
        <p:nvSpPr>
          <p:cNvPr id="6" name="矩形 5"/>
          <p:cNvSpPr/>
          <p:nvPr/>
        </p:nvSpPr>
        <p:spPr>
          <a:xfrm>
            <a:off x="4681492" y="1401323"/>
            <a:ext cx="3388310" cy="523220"/>
          </a:xfrm>
          <a:prstGeom prst="rect">
            <a:avLst/>
          </a:prstGeom>
        </p:spPr>
        <p:txBody>
          <a:bodyPr wrap="square">
            <a:spAutoFit/>
          </a:bodyPr>
          <a:lstStyle/>
          <a:p>
            <a:pPr lvl="0">
              <a:defRPr/>
            </a:pPr>
            <a:r>
              <a:rPr lang="zh-CN" altLang="en-US" sz="1400" b="1" dirty="0">
                <a:latin typeface="微软雅黑" panose="020B0503020204020204" pitchFamily="34" charset="-122"/>
                <a:ea typeface="微软雅黑" panose="020B0503020204020204" pitchFamily="34" charset="-122"/>
              </a:rPr>
              <a:t>本质安全提升困难：管网基数庞大，施工改造工作量大，成本高，短期内无法实现</a:t>
            </a:r>
            <a:endParaRPr lang="en-US" altLang="zh-CN" sz="1400" b="1" dirty="0">
              <a:latin typeface="微软雅黑" panose="020B0503020204020204" pitchFamily="34" charset="-122"/>
              <a:ea typeface="微软雅黑" panose="020B0503020204020204" pitchFamily="34" charset="-122"/>
            </a:endParaRPr>
          </a:p>
        </p:txBody>
      </p:sp>
      <p:sp>
        <p:nvSpPr>
          <p:cNvPr id="5" name="文本框 4"/>
          <p:cNvSpPr txBox="1"/>
          <p:nvPr/>
        </p:nvSpPr>
        <p:spPr>
          <a:xfrm>
            <a:off x="426085" y="697230"/>
            <a:ext cx="6096000" cy="460375"/>
          </a:xfrm>
          <a:prstGeom prst="rect">
            <a:avLst/>
          </a:prstGeom>
          <a:noFill/>
        </p:spPr>
        <p:txBody>
          <a:bodyPr wrap="square" rtlCol="0" anchor="t">
            <a:spAutoFit/>
          </a:bodyPr>
          <a:lstStyle/>
          <a:p>
            <a:r>
              <a:rPr lang="zh-CN" altLang="en-US" sz="2400" b="1" dirty="0">
                <a:solidFill>
                  <a:schemeClr val="tx1"/>
                </a:solidFill>
                <a:latin typeface="微软雅黑" panose="020B0503020204020204" pitchFamily="34" charset="-122"/>
                <a:ea typeface="微软雅黑" panose="020B0503020204020204" pitchFamily="34" charset="-122"/>
                <a:sym typeface="+mn-ea"/>
              </a:rPr>
              <a:t>实施路径</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stretch>
            <a:fillRect/>
          </a:stretch>
        </p:blipFill>
        <p:spPr>
          <a:xfrm>
            <a:off x="9487535" y="5802985"/>
            <a:ext cx="1775155" cy="812935"/>
          </a:xfrm>
          <a:prstGeom prst="rect">
            <a:avLst/>
          </a:prstGeom>
        </p:spPr>
      </p:pic>
      <p:sp>
        <p:nvSpPr>
          <p:cNvPr id="8" name="矩形 7"/>
          <p:cNvSpPr/>
          <p:nvPr/>
        </p:nvSpPr>
        <p:spPr>
          <a:xfrm>
            <a:off x="6177929" y="2752420"/>
            <a:ext cx="4309095" cy="938719"/>
          </a:xfrm>
          <a:prstGeom prst="rect">
            <a:avLst/>
          </a:prstGeom>
          <a:ln>
            <a:solidFill>
              <a:srgbClr val="0070C0"/>
            </a:solidFill>
          </a:ln>
        </p:spPr>
        <p:txBody>
          <a:bodyPr wrap="square">
            <a:spAutoFit/>
          </a:bodyPr>
          <a:lstStyle/>
          <a:p>
            <a:pPr algn="ctr">
              <a:lnSpc>
                <a:spcPts val="2200"/>
              </a:lnSpc>
            </a:pPr>
            <a:r>
              <a:rPr lang="zh-CN" altLang="en-US" sz="1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管网泄漏检测</a:t>
            </a:r>
            <a:r>
              <a:rPr lang="zh-CN" altLang="en-US" sz="1400" b="1" dirty="0">
                <a:solidFill>
                  <a:srgbClr val="C33736"/>
                </a:solidFill>
                <a:latin typeface="微软雅黑" panose="020B0503020204020204" pitchFamily="34" charset="-122"/>
                <a:ea typeface="微软雅黑" panose="020B0503020204020204" pitchFamily="34" charset="-122"/>
                <a:cs typeface="Times New Roman" panose="02020603050405020304" pitchFamily="18" charset="0"/>
                <a:sym typeface="+mn-ea"/>
              </a:rPr>
              <a:t>（第三时间）</a:t>
            </a:r>
            <a:endParaRPr lang="en-US" altLang="zh-CN" sz="1400" b="1" dirty="0">
              <a:solidFill>
                <a:srgbClr val="C33736"/>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a:lnSpc>
                <a:spcPts val="2200"/>
              </a:lnSpc>
            </a:pPr>
            <a:r>
              <a:rPr lang="zh-CN" altLang="en-US" sz="1200" b="1" dirty="0">
                <a:latin typeface="微软雅黑" panose="020B0503020204020204" pitchFamily="34" charset="-122"/>
                <a:ea typeface="微软雅黑" panose="020B0503020204020204" pitchFamily="34" charset="-122"/>
                <a:cs typeface="Times New Roman" panose="02020603050405020304" pitchFamily="18" charset="0"/>
                <a:sym typeface="+mn-ea"/>
              </a:rPr>
              <a:t>对管网附近地面燃气浓度的检测识别泄漏的技术</a:t>
            </a:r>
            <a:endParaRPr lang="en-US" altLang="zh-CN" sz="1200" b="1" dirty="0">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285750" indent="-285750">
              <a:lnSpc>
                <a:spcPts val="2200"/>
              </a:lnSpc>
              <a:buFont typeface="Wingdings" panose="05000000000000000000" pitchFamily="2" charset="2"/>
              <a:buChar char="Ø"/>
            </a:pPr>
            <a:r>
              <a:rPr lang="zh-CN" altLang="en-US" sz="1200" b="1" dirty="0">
                <a:latin typeface="微软雅黑" panose="020B0503020204020204" pitchFamily="34" charset="-122"/>
                <a:ea typeface="微软雅黑" panose="020B0503020204020204" pitchFamily="34" charset="-122"/>
                <a:cs typeface="Times New Roman" panose="02020603050405020304" pitchFamily="18" charset="0"/>
                <a:sym typeface="+mn-ea"/>
              </a:rPr>
              <a:t>移动式燃气浓度检测：泄漏检测车、便携式泄漏检测仪等</a:t>
            </a:r>
            <a:endParaRPr lang="en-US" altLang="zh-CN" sz="1200" b="1" dirty="0">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9" name="矩形 8"/>
          <p:cNvSpPr/>
          <p:nvPr/>
        </p:nvSpPr>
        <p:spPr>
          <a:xfrm>
            <a:off x="6187456" y="4847630"/>
            <a:ext cx="5151434" cy="1785104"/>
          </a:xfrm>
          <a:prstGeom prst="rect">
            <a:avLst/>
          </a:prstGeom>
          <a:ln>
            <a:solidFill>
              <a:srgbClr val="0070C0"/>
            </a:solidFill>
          </a:ln>
        </p:spPr>
        <p:txBody>
          <a:bodyPr wrap="square">
            <a:spAutoFit/>
          </a:bodyPr>
          <a:lstStyle/>
          <a:p>
            <a:pPr algn="ctr">
              <a:lnSpc>
                <a:spcPts val="2200"/>
              </a:lnSpc>
            </a:pPr>
            <a:r>
              <a:rPr lang="zh-CN" altLang="en-US" sz="1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管网泄漏监测</a:t>
            </a:r>
            <a:r>
              <a:rPr lang="zh-CN" altLang="en-US" sz="1400" b="1" dirty="0">
                <a:solidFill>
                  <a:srgbClr val="C33736"/>
                </a:solidFill>
                <a:latin typeface="微软雅黑" panose="020B0503020204020204" pitchFamily="34" charset="-122"/>
                <a:ea typeface="微软雅黑" panose="020B0503020204020204" pitchFamily="34" charset="-122"/>
                <a:cs typeface="Times New Roman" panose="02020603050405020304" pitchFamily="18" charset="0"/>
                <a:sym typeface="+mn-ea"/>
              </a:rPr>
              <a:t>（第一时间）</a:t>
            </a:r>
            <a:endParaRPr lang="en-US" altLang="zh-CN" sz="1400" b="1" dirty="0">
              <a:solidFill>
                <a:srgbClr val="C33736"/>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a:lnSpc>
                <a:spcPts val="2200"/>
              </a:lnSpc>
            </a:pPr>
            <a:r>
              <a:rPr lang="zh-CN" altLang="en-US" sz="1400" b="1" dirty="0">
                <a:latin typeface="微软雅黑" panose="020B0503020204020204" pitchFamily="34" charset="-122"/>
                <a:ea typeface="微软雅黑" panose="020B0503020204020204" pitchFamily="34" charset="-122"/>
                <a:cs typeface="Times New Roman" panose="02020603050405020304" pitchFamily="18" charset="0"/>
                <a:sym typeface="+mn-ea"/>
              </a:rPr>
              <a:t>对管网运行数据异常识别管网泄漏的技术</a:t>
            </a:r>
            <a:endParaRPr lang="en-US" altLang="zh-CN" sz="1400" b="1" dirty="0">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285750" indent="-285750">
              <a:lnSpc>
                <a:spcPts val="2200"/>
              </a:lnSpc>
              <a:buFont typeface="Wingdings" panose="05000000000000000000" pitchFamily="2" charset="2"/>
              <a:buChar char="Ø"/>
            </a:pPr>
            <a:r>
              <a:rPr lang="zh-CN" altLang="en-US" sz="1200" b="1" dirty="0">
                <a:latin typeface="微软雅黑" panose="020B0503020204020204" pitchFamily="34" charset="-122"/>
                <a:ea typeface="微软雅黑" panose="020B0503020204020204" pitchFamily="34" charset="-122"/>
                <a:cs typeface="Times New Roman" panose="02020603050405020304" pitchFamily="18" charset="0"/>
                <a:sym typeface="+mn-ea"/>
              </a:rPr>
              <a:t>基于多点实时采样下的压力、流量等运行数据监测</a:t>
            </a:r>
            <a:endParaRPr lang="en-US" altLang="zh-CN" sz="1200" b="1" dirty="0">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285750" indent="-285750">
              <a:lnSpc>
                <a:spcPts val="2200"/>
              </a:lnSpc>
              <a:buFont typeface="Wingdings" panose="05000000000000000000" pitchFamily="2" charset="2"/>
              <a:buChar char="Ø"/>
            </a:pPr>
            <a:r>
              <a:rPr lang="zh-CN" altLang="en-US" sz="1200" b="1" dirty="0">
                <a:latin typeface="微软雅黑" panose="020B0503020204020204" pitchFamily="34" charset="-122"/>
                <a:ea typeface="微软雅黑" panose="020B0503020204020204" pitchFamily="34" charset="-122"/>
                <a:cs typeface="Times New Roman" panose="02020603050405020304" pitchFamily="18" charset="0"/>
                <a:sym typeface="+mn-ea"/>
              </a:rPr>
              <a:t>基于温度、声波等的监测数据</a:t>
            </a:r>
            <a:endParaRPr lang="en-US" altLang="zh-CN" sz="1200" b="1" dirty="0">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285750" indent="-285750">
              <a:lnSpc>
                <a:spcPts val="2200"/>
              </a:lnSpc>
              <a:buFont typeface="Wingdings" panose="05000000000000000000" pitchFamily="2" charset="2"/>
              <a:buChar char="Ø"/>
            </a:pPr>
            <a:r>
              <a:rPr lang="zh-CN" altLang="en-US" sz="1200" b="1" dirty="0">
                <a:latin typeface="微软雅黑" panose="020B0503020204020204" pitchFamily="34" charset="-122"/>
                <a:ea typeface="微软雅黑" panose="020B0503020204020204" pitchFamily="34" charset="-122"/>
                <a:cs typeface="Times New Roman" panose="02020603050405020304" pitchFamily="18" charset="0"/>
                <a:sym typeface="+mn-ea"/>
              </a:rPr>
              <a:t>基于运行数据异常识别算法的泄漏识别</a:t>
            </a:r>
            <a:endParaRPr lang="en-US" altLang="zh-CN" sz="1200" b="1" dirty="0">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285750" indent="-285750">
              <a:lnSpc>
                <a:spcPts val="2200"/>
              </a:lnSpc>
              <a:buFont typeface="Wingdings" panose="05000000000000000000" pitchFamily="2" charset="2"/>
              <a:buChar char="Ø"/>
            </a:pPr>
            <a:r>
              <a:rPr lang="zh-CN" altLang="en-US" sz="1200" b="1" dirty="0">
                <a:latin typeface="微软雅黑" panose="020B0503020204020204" pitchFamily="34" charset="-122"/>
                <a:ea typeface="微软雅黑" panose="020B0503020204020204" pitchFamily="34" charset="-122"/>
                <a:cs typeface="Times New Roman" panose="02020603050405020304" pitchFamily="18" charset="0"/>
                <a:sym typeface="+mn-ea"/>
              </a:rPr>
              <a:t>基于泄漏特征信号时序分析下的泄漏定位</a:t>
            </a:r>
            <a:endParaRPr lang="en-US" altLang="zh-CN" sz="1200" b="1" dirty="0">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31" name="矩形 30"/>
          <p:cNvSpPr/>
          <p:nvPr/>
        </p:nvSpPr>
        <p:spPr>
          <a:xfrm>
            <a:off x="438149" y="1265892"/>
            <a:ext cx="4705352" cy="1569660"/>
          </a:xfrm>
          <a:prstGeom prst="rect">
            <a:avLst/>
          </a:prstGeom>
        </p:spPr>
        <p:txBody>
          <a:bodyPr wrap="square">
            <a:spAutoFit/>
          </a:bodyPr>
          <a:lstStyle/>
          <a:p>
            <a:pPr>
              <a:lnSpc>
                <a:spcPct val="150000"/>
              </a:lnSpc>
            </a:pPr>
            <a:r>
              <a:rPr lang="zh-CN" altLang="en-US" sz="1600" b="1" dirty="0">
                <a:latin typeface="微软雅黑" panose="020B0503020204020204" pitchFamily="34" charset="-122"/>
                <a:ea typeface="微软雅黑" panose="020B0503020204020204" pitchFamily="34" charset="-122"/>
              </a:rPr>
              <a:t>管理措施和本质安全（监测、监控、预警）措施</a:t>
            </a:r>
            <a:r>
              <a:rPr lang="zh-CN" altLang="en-US" sz="1600" dirty="0">
                <a:latin typeface="微软雅黑" panose="020B0503020204020204" pitchFamily="34" charset="-122"/>
                <a:ea typeface="微软雅黑" panose="020B0503020204020204" pitchFamily="34" charset="-122"/>
              </a:rPr>
              <a:t>     </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燃气管网应采用泄漏监控装置及预测预警系统，</a:t>
            </a:r>
            <a:r>
              <a:rPr lang="zh-CN" altLang="zh-CN" sz="1600" dirty="0">
                <a:solidFill>
                  <a:srgbClr val="FF0000"/>
                </a:solidFill>
                <a:latin typeface="微软雅黑" panose="020B0503020204020204" pitchFamily="34" charset="-122"/>
                <a:ea typeface="微软雅黑" panose="020B0503020204020204" pitchFamily="34" charset="-122"/>
              </a:rPr>
              <a:t>从基础的</a:t>
            </a:r>
            <a:r>
              <a:rPr lang="en-US" altLang="zh-CN" sz="1600" dirty="0">
                <a:solidFill>
                  <a:srgbClr val="FF0000"/>
                </a:solidFill>
                <a:latin typeface="微软雅黑" panose="020B0503020204020204" pitchFamily="34" charset="-122"/>
                <a:ea typeface="微软雅黑" panose="020B0503020204020204" pitchFamily="34" charset="-122"/>
              </a:rPr>
              <a:t>SCADA</a:t>
            </a:r>
            <a:r>
              <a:rPr lang="zh-CN" altLang="zh-CN" sz="1600" dirty="0">
                <a:solidFill>
                  <a:srgbClr val="FF0000"/>
                </a:solidFill>
                <a:latin typeface="微软雅黑" panose="020B0503020204020204" pitchFamily="34" charset="-122"/>
                <a:ea typeface="微软雅黑" panose="020B0503020204020204" pitchFamily="34" charset="-122"/>
              </a:rPr>
              <a:t>、</a:t>
            </a:r>
            <a:r>
              <a:rPr lang="en-US" altLang="zh-CN" sz="1600" dirty="0">
                <a:solidFill>
                  <a:srgbClr val="FF0000"/>
                </a:solidFill>
                <a:latin typeface="微软雅黑" panose="020B0503020204020204" pitchFamily="34" charset="-122"/>
                <a:ea typeface="微软雅黑" panose="020B0503020204020204" pitchFamily="34" charset="-122"/>
              </a:rPr>
              <a:t>GIS</a:t>
            </a:r>
            <a:r>
              <a:rPr lang="zh-CN" altLang="zh-CN" sz="1600" dirty="0">
                <a:solidFill>
                  <a:srgbClr val="FF0000"/>
                </a:solidFill>
                <a:latin typeface="微软雅黑" panose="020B0503020204020204" pitchFamily="34" charset="-122"/>
                <a:ea typeface="微软雅黑" panose="020B0503020204020204" pitchFamily="34" charset="-122"/>
              </a:rPr>
              <a:t>监控系统到数字化管理，逐步实现故障预测、事故预警</a:t>
            </a:r>
            <a:endParaRPr lang="zh-CN" altLang="zh-CN" sz="1600" dirty="0">
              <a:latin typeface="微软雅黑" panose="020B0503020204020204" pitchFamily="34" charset="-122"/>
              <a:ea typeface="微软雅黑" panose="020B0503020204020204" pitchFamily="34" charset="-122"/>
            </a:endParaRPr>
          </a:p>
        </p:txBody>
      </p:sp>
      <p:sp>
        <p:nvSpPr>
          <p:cNvPr id="33" name="矩形 32"/>
          <p:cNvSpPr/>
          <p:nvPr/>
        </p:nvSpPr>
        <p:spPr>
          <a:xfrm>
            <a:off x="6168405" y="750487"/>
            <a:ext cx="4318620" cy="1938992"/>
          </a:xfrm>
          <a:prstGeom prst="rect">
            <a:avLst/>
          </a:prstGeom>
          <a:ln w="12700">
            <a:solidFill>
              <a:srgbClr val="0070C0"/>
            </a:solidFill>
          </a:ln>
        </p:spPr>
        <p:txBody>
          <a:bodyPr wrap="square">
            <a:spAutoFit/>
          </a:bodyPr>
          <a:lstStyle/>
          <a:p>
            <a:pPr algn="ctr">
              <a:lnSpc>
                <a:spcPts val="2400"/>
              </a:lnSpc>
            </a:pPr>
            <a:r>
              <a:rPr lang="zh-CN" altLang="en-US" sz="1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管网泄漏预警</a:t>
            </a:r>
            <a:endParaRPr lang="en-US" altLang="zh-CN" sz="1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indent="457200">
              <a:lnSpc>
                <a:spcPts val="2400"/>
              </a:lnSpc>
            </a:pPr>
            <a:r>
              <a:rPr lang="zh-CN" altLang="en-US" sz="1200" b="1" dirty="0">
                <a:latin typeface="微软雅黑" panose="020B0503020204020204" pitchFamily="34" charset="-122"/>
                <a:ea typeface="微软雅黑" panose="020B0503020204020204" pitchFamily="34" charset="-122"/>
                <a:cs typeface="Times New Roman" panose="02020603050405020304" pitchFamily="18" charset="0"/>
              </a:rPr>
              <a:t>通过对管网防腐层、周边环境的监测，判断可能引起管网泄漏的技术</a:t>
            </a:r>
            <a:endParaRPr lang="en-US" altLang="zh-CN" sz="1200" b="1"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ts val="2400"/>
              </a:lnSpc>
              <a:buFont typeface="Wingdings" panose="05000000000000000000" pitchFamily="2" charset="2"/>
              <a:buChar char="Ø"/>
            </a:pPr>
            <a:r>
              <a:rPr lang="zh-CN" altLang="en-US" sz="1200" b="1" dirty="0">
                <a:latin typeface="微软雅黑" panose="020B0503020204020204" pitchFamily="34" charset="-122"/>
                <a:ea typeface="微软雅黑" panose="020B0503020204020204" pitchFamily="34" charset="-122"/>
                <a:cs typeface="Times New Roman" panose="02020603050405020304" pitchFamily="18" charset="0"/>
              </a:rPr>
              <a:t>次高压及以上管道阴极保护测试桩监测预警</a:t>
            </a:r>
            <a:endParaRPr lang="en-US" altLang="zh-CN" sz="1200" b="1"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ts val="2400"/>
              </a:lnSpc>
              <a:buFont typeface="Wingdings" panose="05000000000000000000" pitchFamily="2" charset="2"/>
              <a:buChar char="Ø"/>
            </a:pPr>
            <a:r>
              <a:rPr lang="zh-CN" altLang="en-US" sz="1200" b="1" dirty="0">
                <a:latin typeface="微软雅黑" panose="020B0503020204020204" pitchFamily="34" charset="-122"/>
                <a:ea typeface="微软雅黑" panose="020B0503020204020204" pitchFamily="34" charset="-122"/>
                <a:cs typeface="Times New Roman" panose="02020603050405020304" pitchFamily="18" charset="0"/>
              </a:rPr>
              <a:t>基于相位敏感光时域反射原理的分布式光纤振动预警</a:t>
            </a:r>
            <a:endParaRPr lang="en-US" altLang="zh-CN" sz="1200" b="1"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ts val="2400"/>
              </a:lnSpc>
              <a:buFont typeface="Wingdings" panose="05000000000000000000" pitchFamily="2" charset="2"/>
              <a:buChar char="Ø"/>
            </a:pPr>
            <a:r>
              <a:rPr lang="zh-CN" altLang="en-US" sz="1200" b="1" dirty="0">
                <a:latin typeface="微软雅黑" panose="020B0503020204020204" pitchFamily="34" charset="-122"/>
                <a:ea typeface="微软雅黑" panose="020B0503020204020204" pitchFamily="34" charset="-122"/>
                <a:cs typeface="Times New Roman" panose="02020603050405020304" pitchFamily="18" charset="0"/>
              </a:rPr>
              <a:t>基于智能识别的管道周边环境视频、图像预警</a:t>
            </a:r>
            <a:endParaRPr lang="en-US" altLang="zh-CN" sz="1600" b="1" dirty="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8" name="矩形 17"/>
          <p:cNvSpPr/>
          <p:nvPr/>
        </p:nvSpPr>
        <p:spPr>
          <a:xfrm>
            <a:off x="6177928" y="3802022"/>
            <a:ext cx="5160962" cy="938719"/>
          </a:xfrm>
          <a:prstGeom prst="rect">
            <a:avLst/>
          </a:prstGeom>
          <a:ln>
            <a:solidFill>
              <a:srgbClr val="0070C0"/>
            </a:solidFill>
          </a:ln>
        </p:spPr>
        <p:txBody>
          <a:bodyPr wrap="square">
            <a:spAutoFit/>
          </a:bodyPr>
          <a:lstStyle/>
          <a:p>
            <a:pPr algn="ctr">
              <a:lnSpc>
                <a:spcPts val="2200"/>
              </a:lnSpc>
            </a:pPr>
            <a:r>
              <a:rPr lang="zh-CN" altLang="en-US" sz="1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管网泄漏检测</a:t>
            </a:r>
            <a:r>
              <a:rPr lang="zh-CN" altLang="en-US" sz="1400" b="1" dirty="0">
                <a:solidFill>
                  <a:srgbClr val="C33736"/>
                </a:solidFill>
                <a:latin typeface="微软雅黑" panose="020B0503020204020204" pitchFamily="34" charset="-122"/>
                <a:ea typeface="微软雅黑" panose="020B0503020204020204" pitchFamily="34" charset="-122"/>
                <a:cs typeface="Times New Roman" panose="02020603050405020304" pitchFamily="18" charset="0"/>
                <a:sym typeface="+mn-ea"/>
              </a:rPr>
              <a:t>（第二时间）</a:t>
            </a:r>
            <a:endParaRPr lang="en-US" altLang="zh-CN" sz="1400" b="1" dirty="0">
              <a:solidFill>
                <a:srgbClr val="C33736"/>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a:lnSpc>
                <a:spcPts val="2200"/>
              </a:lnSpc>
            </a:pPr>
            <a:r>
              <a:rPr lang="zh-CN" altLang="en-US" sz="1200" b="1" dirty="0">
                <a:latin typeface="微软雅黑" panose="020B0503020204020204" pitchFamily="34" charset="-122"/>
                <a:ea typeface="微软雅黑" panose="020B0503020204020204" pitchFamily="34" charset="-122"/>
                <a:cs typeface="Times New Roman" panose="02020603050405020304" pitchFamily="18" charset="0"/>
                <a:sym typeface="+mn-ea"/>
              </a:rPr>
              <a:t>对</a:t>
            </a:r>
            <a:r>
              <a:rPr lang="zh-CN" altLang="en-US" sz="12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闸井、相邻地下管沟等管道附近土壤</a:t>
            </a:r>
            <a:r>
              <a:rPr lang="zh-CN" altLang="en-US" sz="1200" b="1" dirty="0">
                <a:latin typeface="微软雅黑" panose="020B0503020204020204" pitchFamily="34" charset="-122"/>
                <a:ea typeface="微软雅黑" panose="020B0503020204020204" pitchFamily="34" charset="-122"/>
                <a:cs typeface="Times New Roman" panose="02020603050405020304" pitchFamily="18" charset="0"/>
                <a:sym typeface="+mn-ea"/>
              </a:rPr>
              <a:t>燃气浓度的检测识别泄漏的技术</a:t>
            </a:r>
            <a:endParaRPr lang="en-US" altLang="zh-CN" sz="1200" b="1" dirty="0">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285750" indent="-285750">
              <a:lnSpc>
                <a:spcPts val="2200"/>
              </a:lnSpc>
              <a:buFont typeface="Wingdings" panose="05000000000000000000" pitchFamily="2" charset="2"/>
              <a:buChar char="Ø"/>
            </a:pPr>
            <a:r>
              <a:rPr lang="zh-CN" altLang="en-US" sz="1200" b="1" dirty="0">
                <a:latin typeface="微软雅黑" panose="020B0503020204020204" pitchFamily="34" charset="-122"/>
                <a:ea typeface="微软雅黑" panose="020B0503020204020204" pitchFamily="34" charset="-122"/>
                <a:cs typeface="Times New Roman" panose="02020603050405020304" pitchFamily="18" charset="0"/>
                <a:sym typeface="+mn-ea"/>
              </a:rPr>
              <a:t>固定式燃气浓度检测：燃气智能监测终端等</a:t>
            </a:r>
            <a:endParaRPr lang="en-US" altLang="zh-CN" sz="1200" b="1" dirty="0">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pic>
        <p:nvPicPr>
          <p:cNvPr id="24" name="图片 23" descr="smart车图片"/>
          <p:cNvPicPr>
            <a:picLocks noChangeAspect="1"/>
          </p:cNvPicPr>
          <p:nvPr>
            <p:custDataLst>
              <p:tags r:id="rId1"/>
            </p:custDataLst>
          </p:nvPr>
        </p:nvPicPr>
        <p:blipFill>
          <a:blip r:embed="rId5" cstate="print"/>
          <a:srcRect l="14428" t="14725" r="11422"/>
          <a:stretch>
            <a:fillRect/>
          </a:stretch>
        </p:blipFill>
        <p:spPr>
          <a:xfrm>
            <a:off x="10547350" y="2598182"/>
            <a:ext cx="1387475" cy="1066335"/>
          </a:xfrm>
          <a:prstGeom prst="rect">
            <a:avLst/>
          </a:prstGeom>
        </p:spPr>
      </p:pic>
      <p:grpSp>
        <p:nvGrpSpPr>
          <p:cNvPr id="20" name="组合 19"/>
          <p:cNvGrpSpPr/>
          <p:nvPr/>
        </p:nvGrpSpPr>
        <p:grpSpPr>
          <a:xfrm>
            <a:off x="954500" y="3200401"/>
            <a:ext cx="5232955" cy="3212906"/>
            <a:chOff x="459200" y="2410332"/>
            <a:chExt cx="6442720" cy="4016268"/>
          </a:xfrm>
        </p:grpSpPr>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200" y="2565119"/>
              <a:ext cx="5999535" cy="3842633"/>
            </a:xfrm>
            <a:prstGeom prst="rect">
              <a:avLst/>
            </a:prstGeom>
          </p:spPr>
        </p:pic>
        <p:cxnSp>
          <p:nvCxnSpPr>
            <p:cNvPr id="6" name="连接符: 曲线 5"/>
            <p:cNvCxnSpPr>
              <a:stCxn id="38" idx="7"/>
              <a:endCxn id="9" idx="1"/>
            </p:cNvCxnSpPr>
            <p:nvPr/>
          </p:nvCxnSpPr>
          <p:spPr>
            <a:xfrm rot="5400000" flipH="1" flipV="1">
              <a:off x="5294119" y="4449750"/>
              <a:ext cx="472386" cy="2743217"/>
            </a:xfrm>
            <a:prstGeom prst="curvedConnector2">
              <a:avLst/>
            </a:prstGeom>
            <a:ln w="76200">
              <a:solidFill>
                <a:srgbClr val="C33736"/>
              </a:solidFill>
              <a:tailEnd type="triangle"/>
            </a:ln>
          </p:spPr>
          <p:style>
            <a:lnRef idx="1">
              <a:schemeClr val="accent1"/>
            </a:lnRef>
            <a:fillRef idx="0">
              <a:schemeClr val="accent1"/>
            </a:fillRef>
            <a:effectRef idx="0">
              <a:schemeClr val="accent1"/>
            </a:effectRef>
            <a:fontRef idx="minor">
              <a:schemeClr val="tx1"/>
            </a:fontRef>
          </p:style>
        </p:cxnSp>
        <p:sp>
          <p:nvSpPr>
            <p:cNvPr id="11" name="矩形: 圆角 10"/>
            <p:cNvSpPr/>
            <p:nvPr/>
          </p:nvSpPr>
          <p:spPr>
            <a:xfrm>
              <a:off x="2275368" y="5872877"/>
              <a:ext cx="1965733" cy="534874"/>
            </a:xfrm>
            <a:prstGeom prst="roundRect">
              <a:avLst/>
            </a:prstGeom>
            <a:noFill/>
            <a:ln w="57150">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连接符: 曲线 20"/>
            <p:cNvCxnSpPr/>
            <p:nvPr/>
          </p:nvCxnSpPr>
          <p:spPr>
            <a:xfrm flipV="1">
              <a:off x="4009347" y="2410332"/>
              <a:ext cx="2779976" cy="2238386"/>
            </a:xfrm>
            <a:prstGeom prst="curvedConnector3">
              <a:avLst>
                <a:gd name="adj1" fmla="val 4020"/>
              </a:avLst>
            </a:prstGeom>
            <a:ln w="76200">
              <a:solidFill>
                <a:srgbClr val="C33736"/>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圆角 21"/>
            <p:cNvSpPr/>
            <p:nvPr/>
          </p:nvSpPr>
          <p:spPr>
            <a:xfrm>
              <a:off x="2034283" y="4588084"/>
              <a:ext cx="2250041" cy="1196486"/>
            </a:xfrm>
            <a:prstGeom prst="roundRect">
              <a:avLst/>
            </a:prstGeom>
            <a:noFill/>
            <a:ln w="57150">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圆角 10"/>
            <p:cNvSpPr/>
            <p:nvPr/>
          </p:nvSpPr>
          <p:spPr>
            <a:xfrm>
              <a:off x="1117601" y="5074673"/>
              <a:ext cx="769812" cy="1292398"/>
            </a:xfrm>
            <a:prstGeom prst="roundRect">
              <a:avLst/>
            </a:prstGeom>
            <a:noFill/>
            <a:ln w="57150">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流程图: 接点 35"/>
            <p:cNvSpPr/>
            <p:nvPr/>
          </p:nvSpPr>
          <p:spPr>
            <a:xfrm>
              <a:off x="3777587" y="4648715"/>
              <a:ext cx="463514" cy="425957"/>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r>
                <a:rPr lang="en-US" altLang="zh-CN"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3</a:t>
              </a:r>
            </a:p>
          </p:txBody>
        </p:sp>
        <p:sp>
          <p:nvSpPr>
            <p:cNvPr id="37" name="流程图: 接点 36"/>
            <p:cNvSpPr/>
            <p:nvPr/>
          </p:nvSpPr>
          <p:spPr>
            <a:xfrm>
              <a:off x="1276865" y="5194117"/>
              <a:ext cx="463514" cy="425957"/>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r>
                <a:rPr lang="en-US" altLang="zh-CN"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2</a:t>
              </a:r>
            </a:p>
          </p:txBody>
        </p:sp>
        <p:sp>
          <p:nvSpPr>
            <p:cNvPr id="38" name="流程图: 接点 37"/>
            <p:cNvSpPr/>
            <p:nvPr/>
          </p:nvSpPr>
          <p:spPr>
            <a:xfrm>
              <a:off x="3798935" y="5994233"/>
              <a:ext cx="421495" cy="432367"/>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1</a:t>
              </a:r>
            </a:p>
          </p:txBody>
        </p:sp>
        <p:sp>
          <p:nvSpPr>
            <p:cNvPr id="48" name="任意多边形 47"/>
            <p:cNvSpPr/>
            <p:nvPr/>
          </p:nvSpPr>
          <p:spPr>
            <a:xfrm>
              <a:off x="1361442" y="3455720"/>
              <a:ext cx="5483238" cy="1738395"/>
            </a:xfrm>
            <a:custGeom>
              <a:avLst/>
              <a:gdLst>
                <a:gd name="connsiteX0" fmla="*/ 142442 w 5330892"/>
                <a:gd name="connsiteY0" fmla="*/ 1819667 h 1819667"/>
                <a:gd name="connsiteX1" fmla="*/ 450667 w 5330892"/>
                <a:gd name="connsiteY1" fmla="*/ 124431 h 1819667"/>
                <a:gd name="connsiteX2" fmla="*/ 3892510 w 5330892"/>
                <a:gd name="connsiteY2" fmla="*/ 155253 h 1819667"/>
                <a:gd name="connsiteX3" fmla="*/ 5330892 w 5330892"/>
                <a:gd name="connsiteY3" fmla="*/ 371010 h 1819667"/>
              </a:gdLst>
              <a:ahLst/>
              <a:cxnLst>
                <a:cxn ang="0">
                  <a:pos x="connsiteX0" y="connsiteY0"/>
                </a:cxn>
                <a:cxn ang="0">
                  <a:pos x="connsiteX1" y="connsiteY1"/>
                </a:cxn>
                <a:cxn ang="0">
                  <a:pos x="connsiteX2" y="connsiteY2"/>
                </a:cxn>
                <a:cxn ang="0">
                  <a:pos x="connsiteX3" y="connsiteY3"/>
                </a:cxn>
              </a:cxnLst>
              <a:rect l="l" t="t" r="r" b="b"/>
              <a:pathLst>
                <a:path w="5330892" h="1819667">
                  <a:moveTo>
                    <a:pt x="142442" y="1819667"/>
                  </a:moveTo>
                  <a:cubicBezTo>
                    <a:pt x="-15951" y="1110750"/>
                    <a:pt x="-174344" y="401833"/>
                    <a:pt x="450667" y="124431"/>
                  </a:cubicBezTo>
                  <a:cubicBezTo>
                    <a:pt x="1075678" y="-152971"/>
                    <a:pt x="3079139" y="114157"/>
                    <a:pt x="3892510" y="155253"/>
                  </a:cubicBezTo>
                  <a:cubicBezTo>
                    <a:pt x="4705881" y="196349"/>
                    <a:pt x="5027804" y="312790"/>
                    <a:pt x="5330892" y="371010"/>
                  </a:cubicBezTo>
                </a:path>
              </a:pathLst>
            </a:custGeom>
            <a:ln w="76200">
              <a:solidFill>
                <a:srgbClr val="C33736"/>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25" name="文本框 24"/>
          <p:cNvSpPr txBox="1"/>
          <p:nvPr/>
        </p:nvSpPr>
        <p:spPr>
          <a:xfrm>
            <a:off x="441960" y="303837"/>
            <a:ext cx="7076440" cy="460375"/>
          </a:xfrm>
          <a:prstGeom prst="rect">
            <a:avLst/>
          </a:prstGeom>
          <a:noFill/>
        </p:spPr>
        <p:txBody>
          <a:bodyPr wrap="square" rtlCol="0">
            <a:spAutoFit/>
          </a:bodyPr>
          <a:lstStyle/>
          <a:p>
            <a:r>
              <a:rPr lang="zh-CN" altLang="en-US" sz="2400" b="1" dirty="0" smtClean="0">
                <a:solidFill>
                  <a:srgbClr val="0070C0"/>
                </a:solidFill>
                <a:latin typeface="微软雅黑" panose="020B0503020204020204" pitchFamily="34" charset="-122"/>
                <a:ea typeface="微软雅黑" panose="020B0503020204020204" pitchFamily="34" charset="-122"/>
                <a:sym typeface="+mn-ea"/>
              </a:rPr>
              <a:t>三、燃气事故零死亡目标与实施方案</a:t>
            </a:r>
            <a:endParaRPr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sp>
        <p:nvSpPr>
          <p:cNvPr id="26" name="矩形 25"/>
          <p:cNvSpPr/>
          <p:nvPr/>
        </p:nvSpPr>
        <p:spPr>
          <a:xfrm>
            <a:off x="454694" y="816963"/>
            <a:ext cx="1210588" cy="400110"/>
          </a:xfrm>
          <a:prstGeom prst="rect">
            <a:avLst/>
          </a:prstGeom>
        </p:spPr>
        <p:txBody>
          <a:bodyPr wrap="none">
            <a:spAutoFit/>
          </a:bodyPr>
          <a:lstStyle/>
          <a:p>
            <a:r>
              <a:rPr lang="zh-CN" altLang="en-US" sz="2000" b="1" dirty="0">
                <a:latin typeface="微软雅黑" panose="020B0503020204020204" pitchFamily="34" charset="-122"/>
                <a:ea typeface="微软雅黑" panose="020B0503020204020204" pitchFamily="34" charset="-122"/>
                <a:sym typeface="+mn-ea"/>
              </a:rPr>
              <a:t>管网安全</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标题 2"/>
          <p:cNvSpPr txBox="1"/>
          <p:nvPr/>
        </p:nvSpPr>
        <p:spPr>
          <a:xfrm>
            <a:off x="396825" y="291294"/>
            <a:ext cx="11575588" cy="488062"/>
          </a:xfrm>
          <a:prstGeom prst="rect">
            <a:avLst/>
          </a:prstGeom>
        </p:spPr>
        <p:txBody>
          <a:bodyPr/>
          <a:lstStyle>
            <a:lvl1pPr algn="l" defTabSz="1088390" rtl="0" eaLnBrk="0" fontAlgn="base" hangingPunct="0">
              <a:spcBef>
                <a:spcPct val="0"/>
              </a:spcBef>
              <a:spcAft>
                <a:spcPct val="0"/>
              </a:spcAft>
              <a:defRPr sz="3665">
                <a:solidFill>
                  <a:schemeClr val="tx2"/>
                </a:solidFill>
                <a:latin typeface="+mj-lt"/>
                <a:ea typeface="+mj-ea"/>
                <a:cs typeface="+mj-cs"/>
              </a:defRPr>
            </a:lvl1pPr>
            <a:lvl2pPr algn="l" defTabSz="1088390" rtl="0" eaLnBrk="0" fontAlgn="base" hangingPunct="0">
              <a:spcBef>
                <a:spcPct val="0"/>
              </a:spcBef>
              <a:spcAft>
                <a:spcPct val="0"/>
              </a:spcAft>
              <a:defRPr sz="3665">
                <a:solidFill>
                  <a:schemeClr val="tx2"/>
                </a:solidFill>
                <a:latin typeface="Arial" panose="020B0604020202020204" pitchFamily="34" charset="0"/>
                <a:ea typeface="黑体" panose="02010609060101010101" pitchFamily="49" charset="-122"/>
              </a:defRPr>
            </a:lvl2pPr>
            <a:lvl3pPr algn="l" defTabSz="1088390" rtl="0" eaLnBrk="0" fontAlgn="base" hangingPunct="0">
              <a:spcBef>
                <a:spcPct val="0"/>
              </a:spcBef>
              <a:spcAft>
                <a:spcPct val="0"/>
              </a:spcAft>
              <a:defRPr sz="3665">
                <a:solidFill>
                  <a:schemeClr val="tx2"/>
                </a:solidFill>
                <a:latin typeface="Arial" panose="020B0604020202020204" pitchFamily="34" charset="0"/>
                <a:ea typeface="黑体" panose="02010609060101010101" pitchFamily="49" charset="-122"/>
              </a:defRPr>
            </a:lvl3pPr>
            <a:lvl4pPr algn="l" defTabSz="1088390" rtl="0" eaLnBrk="0" fontAlgn="base" hangingPunct="0">
              <a:spcBef>
                <a:spcPct val="0"/>
              </a:spcBef>
              <a:spcAft>
                <a:spcPct val="0"/>
              </a:spcAft>
              <a:defRPr sz="3665">
                <a:solidFill>
                  <a:schemeClr val="tx2"/>
                </a:solidFill>
                <a:latin typeface="Arial" panose="020B0604020202020204" pitchFamily="34" charset="0"/>
                <a:ea typeface="黑体" panose="02010609060101010101" pitchFamily="49" charset="-122"/>
              </a:defRPr>
            </a:lvl4pPr>
            <a:lvl5pPr algn="l" defTabSz="1088390" rtl="0" eaLnBrk="0" fontAlgn="base" hangingPunct="0">
              <a:spcBef>
                <a:spcPct val="0"/>
              </a:spcBef>
              <a:spcAft>
                <a:spcPct val="0"/>
              </a:spcAft>
              <a:defRPr sz="3665">
                <a:solidFill>
                  <a:schemeClr val="tx2"/>
                </a:solidFill>
                <a:latin typeface="Arial" panose="020B0604020202020204" pitchFamily="34" charset="0"/>
                <a:ea typeface="黑体" panose="02010609060101010101" pitchFamily="49" charset="-122"/>
              </a:defRPr>
            </a:lvl5pPr>
            <a:lvl6pPr marL="381000" algn="l" rtl="0" fontAlgn="base">
              <a:spcBef>
                <a:spcPct val="0"/>
              </a:spcBef>
              <a:spcAft>
                <a:spcPct val="0"/>
              </a:spcAft>
              <a:defRPr sz="2335">
                <a:solidFill>
                  <a:schemeClr val="tx2"/>
                </a:solidFill>
                <a:latin typeface="Arial" panose="020B0604020202020204" pitchFamily="34" charset="0"/>
                <a:ea typeface="黑体" panose="02010609060101010101" pitchFamily="49" charset="-122"/>
              </a:defRPr>
            </a:lvl6pPr>
            <a:lvl7pPr marL="762000" algn="l" rtl="0" fontAlgn="base">
              <a:spcBef>
                <a:spcPct val="0"/>
              </a:spcBef>
              <a:spcAft>
                <a:spcPct val="0"/>
              </a:spcAft>
              <a:defRPr sz="2335">
                <a:solidFill>
                  <a:schemeClr val="tx2"/>
                </a:solidFill>
                <a:latin typeface="Arial" panose="020B0604020202020204" pitchFamily="34" charset="0"/>
                <a:ea typeface="黑体" panose="02010609060101010101" pitchFamily="49" charset="-122"/>
              </a:defRPr>
            </a:lvl7pPr>
            <a:lvl8pPr marL="1143000" algn="l" rtl="0" fontAlgn="base">
              <a:spcBef>
                <a:spcPct val="0"/>
              </a:spcBef>
              <a:spcAft>
                <a:spcPct val="0"/>
              </a:spcAft>
              <a:defRPr sz="2335">
                <a:solidFill>
                  <a:schemeClr val="tx2"/>
                </a:solidFill>
                <a:latin typeface="Arial" panose="020B0604020202020204" pitchFamily="34" charset="0"/>
                <a:ea typeface="黑体" panose="02010609060101010101" pitchFamily="49" charset="-122"/>
              </a:defRPr>
            </a:lvl8pPr>
            <a:lvl9pPr marL="1524000" algn="l" rtl="0" fontAlgn="base">
              <a:spcBef>
                <a:spcPct val="0"/>
              </a:spcBef>
              <a:spcAft>
                <a:spcPct val="0"/>
              </a:spcAft>
              <a:defRPr sz="2335">
                <a:solidFill>
                  <a:schemeClr val="tx2"/>
                </a:solidFill>
                <a:latin typeface="Arial" panose="020B0604020202020204" pitchFamily="34" charset="0"/>
                <a:ea typeface="黑体" panose="02010609060101010101" pitchFamily="49" charset="-122"/>
              </a:defRPr>
            </a:lvl9pPr>
          </a:lstStyle>
          <a:p>
            <a:pPr defTabSz="914400" eaLnBrk="1" hangingPunct="1"/>
            <a:r>
              <a:rPr lang="zh-CN" altLang="en-US" sz="2400" b="1" dirty="0" smtClean="0">
                <a:solidFill>
                  <a:srgbClr val="0070C0"/>
                </a:solidFill>
                <a:latin typeface="微软雅黑" panose="020B0503020204020204" pitchFamily="34" charset="-122"/>
                <a:ea typeface="微软雅黑" panose="020B0503020204020204" pitchFamily="34" charset="-122"/>
                <a:sym typeface="+mn-ea"/>
              </a:rPr>
              <a:t>三、燃气事故零死亡目标与实施方案</a:t>
            </a:r>
            <a:endParaRPr lang="zh-CN" altLang="en-US" sz="2400" b="1" dirty="0">
              <a:solidFill>
                <a:srgbClr val="0070C0"/>
              </a:solidFill>
              <a:latin typeface="微软雅黑" panose="020B0503020204020204" pitchFamily="34" charset="-122"/>
              <a:ea typeface="微软雅黑" panose="020B0503020204020204" pitchFamily="34" charset="-122"/>
              <a:cs typeface="+mn-cs"/>
            </a:endParaRPr>
          </a:p>
        </p:txBody>
      </p:sp>
      <p:sp>
        <p:nvSpPr>
          <p:cNvPr id="24" name="矩形 23"/>
          <p:cNvSpPr/>
          <p:nvPr/>
        </p:nvSpPr>
        <p:spPr>
          <a:xfrm>
            <a:off x="445169" y="875725"/>
            <a:ext cx="3813288" cy="400110"/>
          </a:xfrm>
          <a:prstGeom prst="rect">
            <a:avLst/>
          </a:prstGeom>
        </p:spPr>
        <p:txBody>
          <a:bodyPr wrap="none">
            <a:spAutoFit/>
          </a:bodyPr>
          <a:lstStyle/>
          <a:p>
            <a:r>
              <a:rPr lang="zh-CN" altLang="en-US" sz="2000" b="1" dirty="0">
                <a:latin typeface="微软雅黑" panose="020B0503020204020204" pitchFamily="34" charset="-122"/>
                <a:ea typeface="微软雅黑" panose="020B0503020204020204" pitchFamily="34" charset="-122"/>
                <a:sym typeface="+mn-ea"/>
              </a:rPr>
              <a:t>管网安全</a:t>
            </a:r>
            <a:r>
              <a:rPr lang="en-US" altLang="zh-CN" sz="2000" b="1" dirty="0">
                <a:latin typeface="微软雅黑" panose="020B0503020204020204" pitchFamily="34" charset="-122"/>
                <a:ea typeface="微软雅黑" panose="020B0503020204020204" pitchFamily="34" charset="-122"/>
                <a:sym typeface="+mn-ea"/>
              </a:rPr>
              <a:t>——</a:t>
            </a:r>
            <a:r>
              <a:rPr lang="zh-CN" altLang="en-US" sz="2000" b="1" dirty="0">
                <a:latin typeface="微软雅黑" panose="020B0503020204020204" pitchFamily="34" charset="-122"/>
                <a:ea typeface="微软雅黑" panose="020B0503020204020204" pitchFamily="34" charset="-122"/>
                <a:sym typeface="+mn-ea"/>
              </a:rPr>
              <a:t>防第三方破坏技术</a:t>
            </a:r>
          </a:p>
        </p:txBody>
      </p:sp>
      <p:sp>
        <p:nvSpPr>
          <p:cNvPr id="22" name="矩形: 圆角 13"/>
          <p:cNvSpPr/>
          <p:nvPr/>
        </p:nvSpPr>
        <p:spPr>
          <a:xfrm>
            <a:off x="7138964" y="1650477"/>
            <a:ext cx="1778000" cy="370138"/>
          </a:xfrm>
          <a:prstGeom prst="roundRect">
            <a:avLst>
              <a:gd name="adj" fmla="val 50000"/>
            </a:avLst>
          </a:prstGeom>
          <a:gradFill>
            <a:gsLst>
              <a:gs pos="0">
                <a:srgbClr val="00B0F0"/>
              </a:gs>
              <a:gs pos="100000">
                <a:srgbClr val="0070C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effectLst>
                  <a:outerShdw blurRad="38100" dist="38100" dir="2700000" algn="tl">
                    <a:srgbClr val="000000">
                      <a:alpha val="43137"/>
                    </a:srgbClr>
                  </a:outerShdw>
                </a:effectLst>
                <a:latin typeface="Microsoft YaHei Bold" panose="020B0503020204020204" charset="-122"/>
                <a:ea typeface="Microsoft YaHei Bold" panose="020B0503020204020204" charset="-122"/>
                <a:sym typeface="汉仪雅酷黑 75W" panose="020B0804020202020204" pitchFamily="34" charset="-122"/>
              </a:rPr>
              <a:t>材质及安装</a:t>
            </a:r>
          </a:p>
        </p:txBody>
      </p:sp>
      <p:sp>
        <p:nvSpPr>
          <p:cNvPr id="23" name="矩形 22"/>
          <p:cNvSpPr/>
          <p:nvPr/>
        </p:nvSpPr>
        <p:spPr>
          <a:xfrm>
            <a:off x="7109062" y="2045622"/>
            <a:ext cx="4921885" cy="706120"/>
          </a:xfrm>
          <a:prstGeom prst="rect">
            <a:avLst/>
          </a:prstGeom>
        </p:spPr>
        <p:txBody>
          <a:bodyPr wrap="square">
            <a:noAutofit/>
          </a:bodyPr>
          <a:lstStyle/>
          <a:p>
            <a:pPr algn="l" defTabSz="685800">
              <a:lnSpc>
                <a:spcPct val="150000"/>
              </a:lnSpc>
              <a:spcBef>
                <a:spcPct val="0"/>
              </a:spcBef>
              <a:buNone/>
              <a:defRPr/>
            </a:pPr>
            <a:r>
              <a:rPr lang="zh-CN" altLang="en-US" sz="1200" dirty="0">
                <a:solidFill>
                  <a:schemeClr val="tx1"/>
                </a:solidFill>
                <a:latin typeface="Microsoft YaHei Bold" panose="020B0503020204020204" charset="-122"/>
                <a:ea typeface="Microsoft YaHei Bold" panose="020B0503020204020204" charset="-122"/>
                <a:cs typeface="Microsoft YaHei Regular" panose="020B0503020204020204" charset="-122"/>
                <a:sym typeface="+mn-ea"/>
              </a:rPr>
              <a:t>材质：</a:t>
            </a:r>
            <a:r>
              <a:rPr lang="zh-CN" altLang="en-US" sz="1200" b="1" dirty="0">
                <a:solidFill>
                  <a:srgbClr val="477AD5"/>
                </a:solidFill>
                <a:latin typeface="Microsoft YaHei Bold" panose="020B0503020204020204" charset="-122"/>
                <a:ea typeface="Microsoft YaHei Bold" panose="020B0503020204020204" charset="-122"/>
                <a:cs typeface="Microsoft YaHei Bold" panose="020B0503020204020204" charset="-122"/>
                <a:sym typeface="+mn-ea"/>
              </a:rPr>
              <a:t>智能警示桩（Ⅰ型）</a:t>
            </a:r>
            <a:r>
              <a:rPr lang="zh-CN" altLang="en-US" sz="1200" dirty="0">
                <a:solidFill>
                  <a:schemeClr val="tx1"/>
                </a:solidFill>
                <a:latin typeface="Microsoft YaHei Regular" panose="020B0503020204020204" charset="-122"/>
                <a:ea typeface="Microsoft YaHei Regular" panose="020B0503020204020204" charset="-122"/>
                <a:cs typeface="Microsoft YaHei Regular" panose="020B0503020204020204" charset="-122"/>
                <a:sym typeface="+mn-ea"/>
              </a:rPr>
              <a:t>采用高强度塑钢材质，使用寿命15-20年。智能预警警示带每卷长度250米。安装方便、破坏点定位准确。</a:t>
            </a:r>
          </a:p>
          <a:p>
            <a:pPr algn="l" defTabSz="685800">
              <a:lnSpc>
                <a:spcPct val="150000"/>
              </a:lnSpc>
              <a:spcBef>
                <a:spcPct val="0"/>
              </a:spcBef>
              <a:buNone/>
              <a:defRPr/>
            </a:pPr>
            <a:endParaRPr lang="zh-CN" altLang="en-US" sz="1200" dirty="0">
              <a:solidFill>
                <a:schemeClr val="tx1"/>
              </a:solidFill>
              <a:latin typeface="Microsoft YaHei Regular" panose="020B0503020204020204" charset="-122"/>
              <a:ea typeface="Microsoft YaHei Regular" panose="020B0503020204020204" charset="-122"/>
              <a:cs typeface="Microsoft YaHei Regular" panose="020B0503020204020204" charset="-122"/>
              <a:sym typeface="+mn-ea"/>
            </a:endParaRPr>
          </a:p>
        </p:txBody>
      </p:sp>
      <p:sp>
        <p:nvSpPr>
          <p:cNvPr id="28" name="矩形 27"/>
          <p:cNvSpPr/>
          <p:nvPr/>
        </p:nvSpPr>
        <p:spPr>
          <a:xfrm>
            <a:off x="7038260" y="3325495"/>
            <a:ext cx="5063490" cy="3413125"/>
          </a:xfrm>
          <a:prstGeom prst="rect">
            <a:avLst/>
          </a:prstGeom>
        </p:spPr>
        <p:txBody>
          <a:bodyPr wrap="square">
            <a:noAutofit/>
          </a:bodyPr>
          <a:lstStyle/>
          <a:p>
            <a:pPr marL="171450" indent="-171450" algn="l">
              <a:lnSpc>
                <a:spcPct val="150000"/>
              </a:lnSpc>
              <a:buSzTx/>
              <a:buFont typeface="Wingdings" panose="05000000000000000000" charset="0"/>
              <a:buChar char=""/>
            </a:pPr>
            <a:r>
              <a:rPr lang="zh-CN" altLang="en-US" sz="1200" b="1" dirty="0">
                <a:solidFill>
                  <a:schemeClr val="accent1"/>
                </a:solidFill>
                <a:effectLst>
                  <a:outerShdw blurRad="38100" dist="25400" dir="5400000" algn="ctr" rotWithShape="0">
                    <a:srgbClr val="6E747A">
                      <a:alpha val="43000"/>
                    </a:srgbClr>
                  </a:outerShdw>
                </a:effectLst>
                <a:latin typeface="Microsoft YaHei Bold" panose="020B0503020204020204" charset="-122"/>
                <a:ea typeface="Microsoft YaHei Bold" panose="020B0503020204020204" charset="-122"/>
                <a:cs typeface="Microsoft YaHei Bold" panose="020B0503020204020204" charset="-122"/>
                <a:sym typeface="+mn-ea"/>
              </a:rPr>
              <a:t> 断线报警</a:t>
            </a:r>
            <a:r>
              <a:rPr lang="zh-CN" altLang="en-US" sz="1200" b="1" dirty="0">
                <a:solidFill>
                  <a:schemeClr val="tx1"/>
                </a:solidFill>
                <a:latin typeface="Microsoft YaHei Bold" panose="020B0503020204020204" charset="-122"/>
                <a:ea typeface="Microsoft YaHei Bold" panose="020B0503020204020204" charset="-122"/>
                <a:cs typeface="Microsoft YaHei Bold" panose="020B0503020204020204" charset="-122"/>
                <a:sym typeface="+mn-ea"/>
              </a:rPr>
              <a:t>（标配）：</a:t>
            </a:r>
            <a:r>
              <a:rPr lang="zh-CN" altLang="en-US" sz="1200" dirty="0">
                <a:solidFill>
                  <a:schemeClr val="tx1"/>
                </a:solidFill>
                <a:latin typeface="Microsoft YaHei Regular" panose="020B0503020204020204" charset="-122"/>
                <a:ea typeface="Microsoft YaHei Regular" panose="020B0503020204020204" charset="-122"/>
                <a:cs typeface="Microsoft YaHei Regular" panose="020B0503020204020204" charset="-122"/>
                <a:sym typeface="+mn-ea"/>
              </a:rPr>
              <a:t> 智能预警保护线被破坏发生断线立即发出报警；主要用于各类管网预警保护和破坏点定位。</a:t>
            </a:r>
            <a:endParaRPr lang="zh-CN" altLang="en-US" sz="1200" dirty="0">
              <a:solidFill>
                <a:schemeClr val="tx1"/>
              </a:solidFill>
              <a:latin typeface="Microsoft YaHei Regular" panose="020B0503020204020204" charset="-122"/>
              <a:ea typeface="Microsoft YaHei Regular" panose="020B0503020204020204" charset="-122"/>
              <a:cs typeface="Microsoft YaHei Regular" panose="020B0503020204020204" charset="-122"/>
            </a:endParaRPr>
          </a:p>
          <a:p>
            <a:pPr marL="171450" indent="-171450" algn="just">
              <a:lnSpc>
                <a:spcPct val="150000"/>
              </a:lnSpc>
              <a:buSzTx/>
              <a:buFont typeface="Wingdings" panose="05000000000000000000" charset="0"/>
              <a:buChar char=""/>
            </a:pPr>
            <a:r>
              <a:rPr lang="zh-CN" altLang="en-US" sz="1200" b="1" dirty="0">
                <a:solidFill>
                  <a:schemeClr val="accent1"/>
                </a:solidFill>
                <a:effectLst>
                  <a:outerShdw blurRad="38100" dist="25400" dir="5400000" algn="ctr" rotWithShape="0">
                    <a:srgbClr val="6E747A">
                      <a:alpha val="43000"/>
                    </a:srgbClr>
                  </a:outerShdw>
                </a:effectLst>
                <a:latin typeface="Microsoft YaHei Bold" panose="020B0503020204020204" charset="-122"/>
                <a:ea typeface="Microsoft YaHei Bold" panose="020B0503020204020204" charset="-122"/>
                <a:cs typeface="Microsoft YaHei Regular" panose="020B0503020204020204" charset="-122"/>
                <a:sym typeface="+mn-ea"/>
              </a:rPr>
              <a:t>语音喊话</a:t>
            </a:r>
            <a:r>
              <a:rPr lang="zh-CN" altLang="en-US" sz="1200" b="1" dirty="0">
                <a:solidFill>
                  <a:schemeClr val="tx1"/>
                </a:solidFill>
                <a:latin typeface="Microsoft YaHei Bold" panose="020B0503020204020204" charset="-122"/>
                <a:ea typeface="Microsoft YaHei Bold" panose="020B0503020204020204" charset="-122"/>
                <a:cs typeface="Microsoft YaHei Regular" panose="020B0503020204020204" charset="-122"/>
                <a:sym typeface="+mn-ea"/>
              </a:rPr>
              <a:t>（标配）：</a:t>
            </a:r>
            <a:r>
              <a:rPr lang="zh-CN" altLang="en-US" sz="1200" dirty="0">
                <a:solidFill>
                  <a:schemeClr val="tx1"/>
                </a:solidFill>
                <a:latin typeface="Microsoft YaHei Regular" panose="020B0503020204020204" charset="-122"/>
                <a:ea typeface="Microsoft YaHei Regular" panose="020B0503020204020204" charset="-122"/>
                <a:cs typeface="Microsoft YaHei Regular" panose="020B0503020204020204" charset="-122"/>
                <a:sym typeface="+mn-ea"/>
              </a:rPr>
              <a:t>云台控制和语音驱赶，发生断线报警后可实时进行语音叫停第三方破坏。</a:t>
            </a:r>
          </a:p>
          <a:p>
            <a:pPr marL="171450" indent="-171450" algn="just">
              <a:lnSpc>
                <a:spcPct val="150000"/>
              </a:lnSpc>
              <a:buSzTx/>
              <a:buFont typeface="Wingdings" panose="05000000000000000000" charset="0"/>
              <a:buChar char=""/>
            </a:pPr>
            <a:r>
              <a:rPr lang="zh-CN" altLang="en-US" sz="1200" b="1" dirty="0">
                <a:solidFill>
                  <a:schemeClr val="accent1"/>
                </a:solidFill>
                <a:effectLst>
                  <a:outerShdw blurRad="38100" dist="25400" dir="5400000" algn="ctr" rotWithShape="0">
                    <a:srgbClr val="6E747A">
                      <a:alpha val="43000"/>
                    </a:srgbClr>
                  </a:outerShdw>
                </a:effectLst>
                <a:latin typeface="Microsoft YaHei Bold" panose="020B0503020204020204" charset="-122"/>
                <a:ea typeface="Microsoft YaHei Bold" panose="020B0503020204020204" charset="-122"/>
                <a:cs typeface="Microsoft YaHei Regular" panose="020B0503020204020204" charset="-122"/>
                <a:sym typeface="+mn-ea"/>
              </a:rPr>
              <a:t>震动感知</a:t>
            </a:r>
            <a:r>
              <a:rPr lang="zh-CN" altLang="en-US" sz="1200" b="1" dirty="0">
                <a:solidFill>
                  <a:schemeClr val="tx1"/>
                </a:solidFill>
                <a:latin typeface="Microsoft YaHei Bold" panose="020B0503020204020204" charset="-122"/>
                <a:ea typeface="Microsoft YaHei Bold" panose="020B0503020204020204" charset="-122"/>
                <a:cs typeface="Microsoft YaHei Regular" panose="020B0503020204020204" charset="-122"/>
                <a:sym typeface="+mn-ea"/>
              </a:rPr>
              <a:t>（选配）：</a:t>
            </a:r>
            <a:r>
              <a:rPr lang="zh-CN" altLang="en-US" sz="1200" dirty="0">
                <a:solidFill>
                  <a:schemeClr val="tx1"/>
                </a:solidFill>
                <a:latin typeface="Microsoft YaHei Regular" panose="020B0503020204020204" charset="-122"/>
                <a:ea typeface="Microsoft YaHei Regular" panose="020B0503020204020204" charset="-122"/>
                <a:cs typeface="Microsoft YaHei Regular" panose="020B0503020204020204" charset="-122"/>
                <a:sym typeface="+mn-ea"/>
              </a:rPr>
              <a:t>直接感知震动探头周界6米范围内地表侵扰（如：大型机械发动机产生的震动、人力挖掘产生的震动等）；主要用于感知地下管线附近的活动热点。</a:t>
            </a:r>
          </a:p>
          <a:p>
            <a:pPr marL="171450" indent="-171450" algn="just">
              <a:lnSpc>
                <a:spcPct val="150000"/>
              </a:lnSpc>
              <a:buSzTx/>
              <a:buFont typeface="Wingdings" panose="05000000000000000000" charset="0"/>
              <a:buChar char=""/>
            </a:pPr>
            <a:r>
              <a:rPr lang="zh-CN" altLang="en-US" sz="1200" b="1" dirty="0">
                <a:solidFill>
                  <a:srgbClr val="477AD5"/>
                </a:solidFill>
                <a:latin typeface="Microsoft YaHei Bold" panose="020B0503020204020204" charset="-122"/>
                <a:ea typeface="Microsoft YaHei Bold" panose="020B0503020204020204" charset="-122"/>
                <a:cs typeface="Microsoft YaHei Regular" panose="020B0503020204020204" charset="-122"/>
                <a:sym typeface="+mn-ea"/>
              </a:rPr>
              <a:t>倾斜报警</a:t>
            </a:r>
            <a:r>
              <a:rPr lang="zh-CN" altLang="en-US" sz="1200" b="1" dirty="0">
                <a:solidFill>
                  <a:schemeClr val="tx1"/>
                </a:solidFill>
                <a:latin typeface="Microsoft YaHei Bold" panose="020B0503020204020204" charset="-122"/>
                <a:ea typeface="Microsoft YaHei Bold" panose="020B0503020204020204" charset="-122"/>
                <a:cs typeface="Microsoft YaHei Regular" panose="020B0503020204020204" charset="-122"/>
                <a:sym typeface="+mn-ea"/>
              </a:rPr>
              <a:t>（选配）：</a:t>
            </a:r>
            <a:r>
              <a:rPr lang="zh-CN" altLang="en-US" sz="1200" dirty="0">
                <a:solidFill>
                  <a:schemeClr val="tx1"/>
                </a:solidFill>
                <a:latin typeface="Microsoft YaHei Regular" panose="020B0503020204020204" charset="-122"/>
                <a:ea typeface="Microsoft YaHei Regular" panose="020B0503020204020204" charset="-122"/>
                <a:cs typeface="Microsoft YaHei Regular" panose="020B0503020204020204" charset="-122"/>
                <a:sym typeface="+mn-ea"/>
              </a:rPr>
              <a:t>警示桩倾斜&gt;30°即发出报警；主要用于警示桩被破坏、山体滑坡、垮塌等。</a:t>
            </a:r>
          </a:p>
          <a:p>
            <a:pPr marL="171450" indent="-171450" algn="just">
              <a:lnSpc>
                <a:spcPct val="150000"/>
              </a:lnSpc>
              <a:buSzTx/>
            </a:pPr>
            <a:r>
              <a:rPr lang="en-US" altLang="zh-CN" sz="1200" dirty="0">
                <a:solidFill>
                  <a:schemeClr val="tx1"/>
                </a:solidFill>
                <a:latin typeface="Microsoft YaHei Regular" panose="020B0503020204020204" charset="-122"/>
                <a:ea typeface="Microsoft YaHei Regular" panose="020B0503020204020204" charset="-122"/>
                <a:cs typeface="Microsoft YaHei Regular" panose="020B0503020204020204" charset="-122"/>
                <a:sym typeface="+mn-ea"/>
              </a:rPr>
              <a:t>   </a:t>
            </a:r>
          </a:p>
        </p:txBody>
      </p:sp>
      <p:sp>
        <p:nvSpPr>
          <p:cNvPr id="29" name="矩形: 圆角 13"/>
          <p:cNvSpPr/>
          <p:nvPr/>
        </p:nvSpPr>
        <p:spPr>
          <a:xfrm>
            <a:off x="7138964" y="2832802"/>
            <a:ext cx="1778000" cy="370138"/>
          </a:xfrm>
          <a:prstGeom prst="roundRect">
            <a:avLst>
              <a:gd name="adj" fmla="val 50000"/>
            </a:avLst>
          </a:prstGeom>
          <a:gradFill>
            <a:gsLst>
              <a:gs pos="0">
                <a:srgbClr val="00B0F0"/>
              </a:gs>
              <a:gs pos="100000">
                <a:srgbClr val="0070C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effectLst>
                  <a:outerShdw blurRad="38100" dist="38100" dir="2700000" algn="tl">
                    <a:srgbClr val="000000">
                      <a:alpha val="43137"/>
                    </a:srgbClr>
                  </a:outerShdw>
                </a:effectLst>
                <a:latin typeface="Microsoft YaHei Bold" panose="020B0503020204020204" charset="-122"/>
                <a:ea typeface="Microsoft YaHei Bold" panose="020B0503020204020204" charset="-122"/>
                <a:sym typeface="汉仪雅酷黑 75W" panose="020B0804020202020204" pitchFamily="34" charset="-122"/>
              </a:rPr>
              <a:t>硬件功能</a:t>
            </a:r>
          </a:p>
        </p:txBody>
      </p:sp>
      <p:sp>
        <p:nvSpPr>
          <p:cNvPr id="30" name="矩形: 圆角 13"/>
          <p:cNvSpPr/>
          <p:nvPr/>
        </p:nvSpPr>
        <p:spPr>
          <a:xfrm>
            <a:off x="608719" y="4360508"/>
            <a:ext cx="1778000" cy="370138"/>
          </a:xfrm>
          <a:prstGeom prst="roundRect">
            <a:avLst>
              <a:gd name="adj" fmla="val 50000"/>
            </a:avLst>
          </a:prstGeom>
          <a:gradFill>
            <a:gsLst>
              <a:gs pos="0">
                <a:srgbClr val="00B0F0"/>
              </a:gs>
              <a:gs pos="100000">
                <a:srgbClr val="0070C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effectLst>
                  <a:outerShdw blurRad="38100" dist="38100" dir="2700000" algn="tl">
                    <a:srgbClr val="000000">
                      <a:alpha val="43137"/>
                    </a:srgbClr>
                  </a:outerShdw>
                </a:effectLst>
                <a:latin typeface="Microsoft YaHei Bold" panose="020B0503020204020204" charset="-122"/>
                <a:ea typeface="Microsoft YaHei Bold" panose="020B0503020204020204" charset="-122"/>
                <a:sym typeface="汉仪雅酷黑 75W" panose="020B0804020202020204" pitchFamily="34" charset="-122"/>
              </a:rPr>
              <a:t>硬件优势</a:t>
            </a:r>
          </a:p>
        </p:txBody>
      </p:sp>
      <p:sp>
        <p:nvSpPr>
          <p:cNvPr id="33" name="矩形: 圆角 13"/>
          <p:cNvSpPr/>
          <p:nvPr/>
        </p:nvSpPr>
        <p:spPr>
          <a:xfrm>
            <a:off x="580838" y="1436595"/>
            <a:ext cx="1778000" cy="370138"/>
          </a:xfrm>
          <a:prstGeom prst="roundRect">
            <a:avLst>
              <a:gd name="adj" fmla="val 50000"/>
            </a:avLst>
          </a:prstGeom>
          <a:gradFill>
            <a:gsLst>
              <a:gs pos="0">
                <a:srgbClr val="00B0F0"/>
              </a:gs>
              <a:gs pos="100000">
                <a:srgbClr val="0070C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effectLst>
                  <a:outerShdw blurRad="38100" dist="38100" dir="2700000" algn="tl">
                    <a:srgbClr val="000000">
                      <a:alpha val="43137"/>
                    </a:srgbClr>
                  </a:outerShdw>
                </a:effectLst>
                <a:latin typeface="Microsoft YaHei Bold" panose="020B0503020204020204" charset="-122"/>
                <a:ea typeface="Microsoft YaHei Bold" panose="020B0503020204020204" charset="-122"/>
                <a:sym typeface="汉仪雅酷黑 75W" panose="020B0804020202020204" pitchFamily="34" charset="-122"/>
              </a:rPr>
              <a:t>应用场景</a:t>
            </a:r>
          </a:p>
        </p:txBody>
      </p:sp>
      <p:pic>
        <p:nvPicPr>
          <p:cNvPr id="39" name="图片 38"/>
          <p:cNvPicPr>
            <a:picLocks noChangeAspect="1"/>
          </p:cNvPicPr>
          <p:nvPr/>
        </p:nvPicPr>
        <p:blipFill>
          <a:blip r:embed="rId3" cstate="print"/>
          <a:stretch>
            <a:fillRect/>
          </a:stretch>
        </p:blipFill>
        <p:spPr>
          <a:xfrm>
            <a:off x="675108" y="2052562"/>
            <a:ext cx="1935480" cy="2217420"/>
          </a:xfrm>
          <a:prstGeom prst="rect">
            <a:avLst/>
          </a:prstGeom>
        </p:spPr>
      </p:pic>
      <p:sp>
        <p:nvSpPr>
          <p:cNvPr id="41" name="矩形 40"/>
          <p:cNvSpPr/>
          <p:nvPr/>
        </p:nvSpPr>
        <p:spPr>
          <a:xfrm>
            <a:off x="509050" y="4736603"/>
            <a:ext cx="4921250" cy="2036554"/>
          </a:xfrm>
          <a:prstGeom prst="rect">
            <a:avLst/>
          </a:prstGeom>
        </p:spPr>
        <p:txBody>
          <a:bodyPr wrap="square">
            <a:noAutofit/>
          </a:bodyPr>
          <a:lstStyle/>
          <a:p>
            <a:pPr marL="171450" indent="-171450" algn="l" defTabSz="685800">
              <a:lnSpc>
                <a:spcPct val="150000"/>
              </a:lnSpc>
              <a:buClrTx/>
              <a:buSzTx/>
              <a:buFont typeface="Wingdings" panose="05000000000000000000" charset="0"/>
              <a:buChar char=""/>
              <a:defRPr/>
            </a:pPr>
            <a:r>
              <a:rPr lang="zh-CN" altLang="en-US" sz="1200" dirty="0">
                <a:solidFill>
                  <a:schemeClr val="tx1"/>
                </a:solidFill>
                <a:latin typeface="Microsoft YaHei Regular" panose="020B0503020204020204" charset="-122"/>
                <a:ea typeface="Microsoft YaHei Regular" panose="020B0503020204020204" charset="-122"/>
                <a:cs typeface="Microsoft YaHei Regular" panose="020B0503020204020204" charset="-122"/>
                <a:sym typeface="+mn-ea"/>
              </a:rPr>
              <a:t>现在各类管网使用的现有保护措施均为被动保护，一旦遭到破坏需要通过巡线人员和其他人员上报方能获知破坏地点，无法第一时间得到准确信息，易造成次生灾害。</a:t>
            </a:r>
            <a:r>
              <a:rPr lang="zh-CN" altLang="en-US" sz="1200" b="1" dirty="0">
                <a:solidFill>
                  <a:srgbClr val="477AD5"/>
                </a:solidFill>
                <a:latin typeface="Microsoft YaHei Bold" panose="020B0503020204020204" charset="-122"/>
                <a:ea typeface="Microsoft YaHei Bold" panose="020B0503020204020204" charset="-122"/>
                <a:cs typeface="Microsoft YaHei Bold" panose="020B0503020204020204" charset="-122"/>
                <a:sym typeface="+mn-ea"/>
              </a:rPr>
              <a:t>智能警示带一旦遭到破坏，第一时间上传系统，通知相关管理人员。</a:t>
            </a:r>
            <a:endParaRPr lang="en-US" altLang="zh-CN" sz="1200" b="1" dirty="0">
              <a:solidFill>
                <a:srgbClr val="477AD5"/>
              </a:solidFill>
              <a:latin typeface="Microsoft YaHei Bold" panose="020B0503020204020204" charset="-122"/>
              <a:ea typeface="Microsoft YaHei Bold" panose="020B0503020204020204" charset="-122"/>
              <a:cs typeface="Microsoft YaHei Bold" panose="020B0503020204020204" charset="-122"/>
              <a:sym typeface="+mn-ea"/>
            </a:endParaRPr>
          </a:p>
          <a:p>
            <a:pPr marL="171450" indent="-171450" algn="l" defTabSz="685800">
              <a:lnSpc>
                <a:spcPct val="150000"/>
              </a:lnSpc>
              <a:buClrTx/>
              <a:buSzTx/>
              <a:buFont typeface="Wingdings" panose="05000000000000000000" charset="0"/>
              <a:buChar char=""/>
              <a:defRPr/>
            </a:pPr>
            <a:r>
              <a:rPr lang="zh-CN" altLang="en-US" sz="1200" dirty="0">
                <a:solidFill>
                  <a:schemeClr val="tx1"/>
                </a:solidFill>
                <a:latin typeface="Microsoft YaHei Regular" panose="020B0503020204020204" charset="-122"/>
                <a:ea typeface="Microsoft YaHei Regular" panose="020B0503020204020204" charset="-122"/>
                <a:cs typeface="Microsoft YaHei Regular" panose="020B0503020204020204" charset="-122"/>
                <a:sym typeface="宋体" panose="02010600030101010101" pitchFamily="2" charset="-122"/>
              </a:rPr>
              <a:t>采用 </a:t>
            </a:r>
            <a:r>
              <a:rPr lang="zh-CN" altLang="en-US" sz="1200" b="1" dirty="0">
                <a:solidFill>
                  <a:srgbClr val="477AD5"/>
                </a:solidFill>
                <a:latin typeface="Microsoft YaHei Regular" panose="020B0503020204020204" charset="-122"/>
                <a:ea typeface="Microsoft YaHei Regular" panose="020B0503020204020204" charset="-122"/>
                <a:cs typeface="Microsoft YaHei Regular" panose="020B0503020204020204" charset="-122"/>
                <a:sym typeface="宋体" panose="02010600030101010101" pitchFamily="2" charset="-122"/>
              </a:rPr>
              <a:t>GIS地理信息</a:t>
            </a:r>
            <a:r>
              <a:rPr lang="zh-CN" altLang="en-US" sz="1200" dirty="0">
                <a:solidFill>
                  <a:schemeClr val="tx1"/>
                </a:solidFill>
                <a:latin typeface="Microsoft YaHei Regular" panose="020B0503020204020204" charset="-122"/>
                <a:ea typeface="Microsoft YaHei Regular" panose="020B0503020204020204" charset="-122"/>
                <a:cs typeface="Microsoft YaHei Regular" panose="020B0503020204020204" charset="-122"/>
                <a:sym typeface="宋体" panose="02010600030101010101" pitchFamily="2" charset="-122"/>
              </a:rPr>
              <a:t>及管线监测业务数据，以三维地理信息坐标为基准，</a:t>
            </a:r>
            <a:r>
              <a:rPr lang="zh-CN" altLang="en-US" sz="1200" b="1" dirty="0">
                <a:solidFill>
                  <a:srgbClr val="477AD5"/>
                </a:solidFill>
                <a:latin typeface="Microsoft YaHei Bold" panose="020B0503020204020204" charset="-122"/>
                <a:ea typeface="Microsoft YaHei Bold" panose="020B0503020204020204" charset="-122"/>
                <a:cs typeface="Microsoft YaHei Regular" panose="020B0503020204020204" charset="-122"/>
                <a:sym typeface="宋体" panose="02010600030101010101" pitchFamily="2" charset="-122"/>
              </a:rPr>
              <a:t>通过一张图能够清楚、直观、精确地显示管线防破坏系统管理数据</a:t>
            </a:r>
            <a:r>
              <a:rPr lang="zh-CN" altLang="en-US" sz="1200" dirty="0">
                <a:solidFill>
                  <a:srgbClr val="477AD5"/>
                </a:solidFill>
                <a:latin typeface="Microsoft YaHei Regular" panose="020B0503020204020204" charset="-122"/>
                <a:ea typeface="Microsoft YaHei Regular" panose="020B0503020204020204" charset="-122"/>
                <a:cs typeface="Microsoft YaHei Regular" panose="020B0503020204020204" charset="-122"/>
                <a:sym typeface="宋体" panose="02010600030101010101" pitchFamily="2" charset="-122"/>
              </a:rPr>
              <a:t>，</a:t>
            </a:r>
            <a:r>
              <a:rPr lang="zh-CN" altLang="en-US" sz="1200" b="1" dirty="0">
                <a:solidFill>
                  <a:srgbClr val="477AD5"/>
                </a:solidFill>
                <a:latin typeface="Microsoft YaHei Regular" panose="020B0503020204020204" charset="-122"/>
                <a:ea typeface="Microsoft YaHei Regular" panose="020B0503020204020204" charset="-122"/>
                <a:cs typeface="Microsoft YaHei Regular" panose="020B0503020204020204" charset="-122"/>
                <a:sym typeface="宋体" panose="02010600030101010101" pitchFamily="2" charset="-122"/>
              </a:rPr>
              <a:t>避免管线时间过长、寻找难、位置偏移等。</a:t>
            </a:r>
          </a:p>
        </p:txBody>
      </p:sp>
      <p:pic>
        <p:nvPicPr>
          <p:cNvPr id="4" name="图片 3"/>
          <p:cNvPicPr>
            <a:picLocks noChangeAspect="1"/>
          </p:cNvPicPr>
          <p:nvPr/>
        </p:nvPicPr>
        <p:blipFill>
          <a:blip r:embed="rId4" cstate="print"/>
          <a:stretch>
            <a:fillRect/>
          </a:stretch>
        </p:blipFill>
        <p:spPr>
          <a:xfrm>
            <a:off x="5328917" y="1650477"/>
            <a:ext cx="733425" cy="4610100"/>
          </a:xfrm>
          <a:prstGeom prst="rect">
            <a:avLst/>
          </a:prstGeom>
        </p:spPr>
      </p:pic>
      <p:pic>
        <p:nvPicPr>
          <p:cNvPr id="5" name="图片 4"/>
          <p:cNvPicPr>
            <a:picLocks noChangeAspect="1"/>
          </p:cNvPicPr>
          <p:nvPr/>
        </p:nvPicPr>
        <p:blipFill>
          <a:blip r:embed="rId5" cstate="print"/>
          <a:stretch>
            <a:fillRect/>
          </a:stretch>
        </p:blipFill>
        <p:spPr>
          <a:xfrm>
            <a:off x="3274555" y="2045622"/>
            <a:ext cx="1866900" cy="2219325"/>
          </a:xfrm>
          <a:prstGeom prst="rect">
            <a:avLst/>
          </a:prstGeom>
        </p:spPr>
      </p:pic>
      <p:pic>
        <p:nvPicPr>
          <p:cNvPr id="6" name="图片 5"/>
          <p:cNvPicPr>
            <a:picLocks noChangeAspect="1"/>
          </p:cNvPicPr>
          <p:nvPr/>
        </p:nvPicPr>
        <p:blipFill>
          <a:blip r:embed="rId6" cstate="print"/>
          <a:stretch>
            <a:fillRect/>
          </a:stretch>
        </p:blipFill>
        <p:spPr>
          <a:xfrm>
            <a:off x="6152828" y="1621664"/>
            <a:ext cx="794946" cy="2048831"/>
          </a:xfrm>
          <a:prstGeom prst="rect">
            <a:avLst/>
          </a:prstGeom>
        </p:spPr>
      </p:pic>
      <p:sp>
        <p:nvSpPr>
          <p:cNvPr id="7" name="矩形 6"/>
          <p:cNvSpPr/>
          <p:nvPr/>
        </p:nvSpPr>
        <p:spPr>
          <a:xfrm>
            <a:off x="6406218" y="6103512"/>
            <a:ext cx="5314275" cy="461665"/>
          </a:xfrm>
          <a:prstGeom prst="rect">
            <a:avLst/>
          </a:prstGeom>
        </p:spPr>
        <p:txBody>
          <a:bodyPr wrap="none">
            <a:spAutoFit/>
          </a:bodyPr>
          <a:lstStyle/>
          <a:p>
            <a:pPr algn="just">
              <a:lnSpc>
                <a:spcPct val="150000"/>
              </a:lnSpc>
              <a:buSzTx/>
            </a:pPr>
            <a:r>
              <a:rPr lang="zh-CN" altLang="en-US" sz="1600" b="1" dirty="0">
                <a:latin typeface="Microsoft YaHei Bold" panose="020B0503020204020204" charset="-122"/>
                <a:ea typeface="Microsoft YaHei Bold" panose="020B0503020204020204" charset="-122"/>
                <a:cs typeface="Microsoft YaHei Regular" panose="020B0503020204020204" charset="-122"/>
                <a:sym typeface="+mn-ea"/>
              </a:rPr>
              <a:t>防第三方破坏技术中，监控视频可利用天眼系统发挥作用</a:t>
            </a:r>
            <a:endParaRPr lang="zh-CN" altLang="en-US" sz="1600" dirty="0">
              <a:latin typeface="Microsoft YaHei Regular" panose="020B0503020204020204" charset="-122"/>
              <a:ea typeface="Microsoft YaHei Regular" panose="020B0503020204020204" charset="-122"/>
              <a:cs typeface="Microsoft YaHei Regular" panose="020B0503020204020204" charset="-122"/>
              <a:sym typeface="+mn-ea"/>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stretch>
            <a:fillRect/>
          </a:stretch>
        </p:blipFill>
        <p:spPr>
          <a:xfrm>
            <a:off x="2429866" y="2175653"/>
            <a:ext cx="1190625" cy="1419225"/>
          </a:xfrm>
          <a:prstGeom prst="rect">
            <a:avLst/>
          </a:prstGeom>
        </p:spPr>
      </p:pic>
      <p:sp>
        <p:nvSpPr>
          <p:cNvPr id="26" name="文本框 25"/>
          <p:cNvSpPr txBox="1"/>
          <p:nvPr/>
        </p:nvSpPr>
        <p:spPr>
          <a:xfrm>
            <a:off x="472557" y="1388916"/>
            <a:ext cx="5343782" cy="425758"/>
          </a:xfrm>
          <a:prstGeom prst="rect">
            <a:avLst/>
          </a:prstGeom>
          <a:noFill/>
        </p:spPr>
        <p:txBody>
          <a:bodyPr wrap="square">
            <a:spAutoFit/>
          </a:bodyPr>
          <a:lstStyle/>
          <a:p>
            <a:pPr algn="just">
              <a:lnSpc>
                <a:spcPts val="2600"/>
              </a:lnSpc>
            </a:pPr>
            <a:r>
              <a:rPr lang="zh-CN" altLang="en-US" b="1" dirty="0">
                <a:latin typeface="微软雅黑" panose="020B0503020204020204" pitchFamily="34" charset="-122"/>
                <a:ea typeface="微软雅黑" panose="020B0503020204020204" pitchFamily="34" charset="-122"/>
              </a:rPr>
              <a:t>城市燃气管网安全卫士</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埋地检测桩</a:t>
            </a:r>
          </a:p>
        </p:txBody>
      </p:sp>
      <p:sp>
        <p:nvSpPr>
          <p:cNvPr id="25" name="标题 2"/>
          <p:cNvSpPr txBox="1"/>
          <p:nvPr/>
        </p:nvSpPr>
        <p:spPr>
          <a:xfrm>
            <a:off x="396825" y="291294"/>
            <a:ext cx="11575588" cy="488062"/>
          </a:xfrm>
          <a:prstGeom prst="rect">
            <a:avLst/>
          </a:prstGeom>
        </p:spPr>
        <p:txBody>
          <a:bodyPr/>
          <a:lstStyle>
            <a:lvl1pPr algn="l" defTabSz="1088390" rtl="0" eaLnBrk="0" fontAlgn="base" hangingPunct="0">
              <a:spcBef>
                <a:spcPct val="0"/>
              </a:spcBef>
              <a:spcAft>
                <a:spcPct val="0"/>
              </a:spcAft>
              <a:defRPr sz="3665">
                <a:solidFill>
                  <a:schemeClr val="tx2"/>
                </a:solidFill>
                <a:latin typeface="+mj-lt"/>
                <a:ea typeface="+mj-ea"/>
                <a:cs typeface="+mj-cs"/>
              </a:defRPr>
            </a:lvl1pPr>
            <a:lvl2pPr algn="l" defTabSz="1088390" rtl="0" eaLnBrk="0" fontAlgn="base" hangingPunct="0">
              <a:spcBef>
                <a:spcPct val="0"/>
              </a:spcBef>
              <a:spcAft>
                <a:spcPct val="0"/>
              </a:spcAft>
              <a:defRPr sz="3665">
                <a:solidFill>
                  <a:schemeClr val="tx2"/>
                </a:solidFill>
                <a:latin typeface="Arial" panose="020B0604020202020204" pitchFamily="34" charset="0"/>
                <a:ea typeface="黑体" panose="02010609060101010101" pitchFamily="49" charset="-122"/>
              </a:defRPr>
            </a:lvl2pPr>
            <a:lvl3pPr algn="l" defTabSz="1088390" rtl="0" eaLnBrk="0" fontAlgn="base" hangingPunct="0">
              <a:spcBef>
                <a:spcPct val="0"/>
              </a:spcBef>
              <a:spcAft>
                <a:spcPct val="0"/>
              </a:spcAft>
              <a:defRPr sz="3665">
                <a:solidFill>
                  <a:schemeClr val="tx2"/>
                </a:solidFill>
                <a:latin typeface="Arial" panose="020B0604020202020204" pitchFamily="34" charset="0"/>
                <a:ea typeface="黑体" panose="02010609060101010101" pitchFamily="49" charset="-122"/>
              </a:defRPr>
            </a:lvl3pPr>
            <a:lvl4pPr algn="l" defTabSz="1088390" rtl="0" eaLnBrk="0" fontAlgn="base" hangingPunct="0">
              <a:spcBef>
                <a:spcPct val="0"/>
              </a:spcBef>
              <a:spcAft>
                <a:spcPct val="0"/>
              </a:spcAft>
              <a:defRPr sz="3665">
                <a:solidFill>
                  <a:schemeClr val="tx2"/>
                </a:solidFill>
                <a:latin typeface="Arial" panose="020B0604020202020204" pitchFamily="34" charset="0"/>
                <a:ea typeface="黑体" panose="02010609060101010101" pitchFamily="49" charset="-122"/>
              </a:defRPr>
            </a:lvl4pPr>
            <a:lvl5pPr algn="l" defTabSz="1088390" rtl="0" eaLnBrk="0" fontAlgn="base" hangingPunct="0">
              <a:spcBef>
                <a:spcPct val="0"/>
              </a:spcBef>
              <a:spcAft>
                <a:spcPct val="0"/>
              </a:spcAft>
              <a:defRPr sz="3665">
                <a:solidFill>
                  <a:schemeClr val="tx2"/>
                </a:solidFill>
                <a:latin typeface="Arial" panose="020B0604020202020204" pitchFamily="34" charset="0"/>
                <a:ea typeface="黑体" panose="02010609060101010101" pitchFamily="49" charset="-122"/>
              </a:defRPr>
            </a:lvl5pPr>
            <a:lvl6pPr marL="381000" algn="l" rtl="0" fontAlgn="base">
              <a:spcBef>
                <a:spcPct val="0"/>
              </a:spcBef>
              <a:spcAft>
                <a:spcPct val="0"/>
              </a:spcAft>
              <a:defRPr sz="2335">
                <a:solidFill>
                  <a:schemeClr val="tx2"/>
                </a:solidFill>
                <a:latin typeface="Arial" panose="020B0604020202020204" pitchFamily="34" charset="0"/>
                <a:ea typeface="黑体" panose="02010609060101010101" pitchFamily="49" charset="-122"/>
              </a:defRPr>
            </a:lvl6pPr>
            <a:lvl7pPr marL="762000" algn="l" rtl="0" fontAlgn="base">
              <a:spcBef>
                <a:spcPct val="0"/>
              </a:spcBef>
              <a:spcAft>
                <a:spcPct val="0"/>
              </a:spcAft>
              <a:defRPr sz="2335">
                <a:solidFill>
                  <a:schemeClr val="tx2"/>
                </a:solidFill>
                <a:latin typeface="Arial" panose="020B0604020202020204" pitchFamily="34" charset="0"/>
                <a:ea typeface="黑体" panose="02010609060101010101" pitchFamily="49" charset="-122"/>
              </a:defRPr>
            </a:lvl7pPr>
            <a:lvl8pPr marL="1143000" algn="l" rtl="0" fontAlgn="base">
              <a:spcBef>
                <a:spcPct val="0"/>
              </a:spcBef>
              <a:spcAft>
                <a:spcPct val="0"/>
              </a:spcAft>
              <a:defRPr sz="2335">
                <a:solidFill>
                  <a:schemeClr val="tx2"/>
                </a:solidFill>
                <a:latin typeface="Arial" panose="020B0604020202020204" pitchFamily="34" charset="0"/>
                <a:ea typeface="黑体" panose="02010609060101010101" pitchFamily="49" charset="-122"/>
              </a:defRPr>
            </a:lvl8pPr>
            <a:lvl9pPr marL="1524000" algn="l" rtl="0" fontAlgn="base">
              <a:spcBef>
                <a:spcPct val="0"/>
              </a:spcBef>
              <a:spcAft>
                <a:spcPct val="0"/>
              </a:spcAft>
              <a:defRPr sz="2335">
                <a:solidFill>
                  <a:schemeClr val="tx2"/>
                </a:solidFill>
                <a:latin typeface="Arial" panose="020B0604020202020204" pitchFamily="34" charset="0"/>
                <a:ea typeface="黑体" panose="02010609060101010101" pitchFamily="49" charset="-122"/>
              </a:defRPr>
            </a:lvl9pPr>
          </a:lstStyle>
          <a:p>
            <a:pPr defTabSz="914400" eaLnBrk="1" hangingPunct="1"/>
            <a:r>
              <a:rPr lang="zh-CN" altLang="en-US" sz="2400" b="1" dirty="0" smtClean="0">
                <a:solidFill>
                  <a:srgbClr val="0070C0"/>
                </a:solidFill>
                <a:latin typeface="微软雅黑" panose="020B0503020204020204" pitchFamily="34" charset="-122"/>
                <a:ea typeface="微软雅黑" panose="020B0503020204020204" pitchFamily="34" charset="-122"/>
                <a:sym typeface="+mn-ea"/>
              </a:rPr>
              <a:t>三、燃气事故零死亡目标与实施方案</a:t>
            </a:r>
            <a:endParaRPr lang="zh-CN" altLang="en-US" sz="2400" b="1" dirty="0">
              <a:solidFill>
                <a:srgbClr val="0070C0"/>
              </a:solidFill>
              <a:latin typeface="微软雅黑" panose="020B0503020204020204" pitchFamily="34" charset="-122"/>
              <a:ea typeface="微软雅黑" panose="020B0503020204020204" pitchFamily="34" charset="-122"/>
              <a:cs typeface="+mn-cs"/>
            </a:endParaRPr>
          </a:p>
        </p:txBody>
      </p:sp>
      <p:sp>
        <p:nvSpPr>
          <p:cNvPr id="24" name="矩形 23"/>
          <p:cNvSpPr/>
          <p:nvPr/>
        </p:nvSpPr>
        <p:spPr>
          <a:xfrm>
            <a:off x="445169" y="875725"/>
            <a:ext cx="5095690" cy="400110"/>
          </a:xfrm>
          <a:prstGeom prst="rect">
            <a:avLst/>
          </a:prstGeom>
        </p:spPr>
        <p:txBody>
          <a:bodyPr wrap="none">
            <a:spAutoFit/>
          </a:bodyPr>
          <a:lstStyle/>
          <a:p>
            <a:r>
              <a:rPr lang="zh-CN" altLang="en-US" sz="2000" b="1" dirty="0">
                <a:latin typeface="微软雅黑" panose="020B0503020204020204" pitchFamily="34" charset="-122"/>
                <a:ea typeface="微软雅黑" panose="020B0503020204020204" pitchFamily="34" charset="-122"/>
                <a:sym typeface="+mn-ea"/>
              </a:rPr>
              <a:t>管网安全</a:t>
            </a:r>
            <a:r>
              <a:rPr lang="en-US" altLang="zh-CN" sz="2000" b="1" dirty="0">
                <a:latin typeface="微软雅黑" panose="020B0503020204020204" pitchFamily="34" charset="-122"/>
                <a:ea typeface="微软雅黑" panose="020B0503020204020204" pitchFamily="34" charset="-122"/>
                <a:sym typeface="+mn-ea"/>
              </a:rPr>
              <a:t>——</a:t>
            </a:r>
            <a:r>
              <a:rPr lang="zh-CN" altLang="en-US" sz="2000" b="1" dirty="0">
                <a:latin typeface="微软雅黑" panose="020B0503020204020204" pitchFamily="34" charset="-122"/>
                <a:ea typeface="微软雅黑" panose="020B0503020204020204" pitchFamily="34" charset="-122"/>
                <a:sym typeface="+mn-ea"/>
              </a:rPr>
              <a:t>泄漏检测和防第三方破坏技术</a:t>
            </a:r>
          </a:p>
        </p:txBody>
      </p:sp>
      <p:pic>
        <p:nvPicPr>
          <p:cNvPr id="31" name="图片 30"/>
          <p:cNvPicPr>
            <a:picLocks noChangeAspect="1"/>
          </p:cNvPicPr>
          <p:nvPr/>
        </p:nvPicPr>
        <p:blipFill>
          <a:blip r:embed="rId4" cstate="print"/>
          <a:stretch>
            <a:fillRect/>
          </a:stretch>
        </p:blipFill>
        <p:spPr>
          <a:xfrm>
            <a:off x="5109876" y="2060150"/>
            <a:ext cx="2017055" cy="3673442"/>
          </a:xfrm>
          <a:prstGeom prst="rect">
            <a:avLst/>
          </a:prstGeom>
        </p:spPr>
      </p:pic>
      <p:pic>
        <p:nvPicPr>
          <p:cNvPr id="32" name="图片 31"/>
          <p:cNvPicPr>
            <a:picLocks noChangeAspect="1"/>
          </p:cNvPicPr>
          <p:nvPr/>
        </p:nvPicPr>
        <p:blipFill>
          <a:blip r:embed="rId5" cstate="print"/>
          <a:stretch>
            <a:fillRect/>
          </a:stretch>
        </p:blipFill>
        <p:spPr>
          <a:xfrm>
            <a:off x="7238400" y="2060150"/>
            <a:ext cx="1983194" cy="3688183"/>
          </a:xfrm>
          <a:prstGeom prst="rect">
            <a:avLst/>
          </a:prstGeom>
        </p:spPr>
      </p:pic>
      <p:pic>
        <p:nvPicPr>
          <p:cNvPr id="34" name="图片 33"/>
          <p:cNvPicPr>
            <a:picLocks noChangeAspect="1"/>
          </p:cNvPicPr>
          <p:nvPr/>
        </p:nvPicPr>
        <p:blipFill>
          <a:blip r:embed="rId6" cstate="print"/>
          <a:stretch>
            <a:fillRect/>
          </a:stretch>
        </p:blipFill>
        <p:spPr>
          <a:xfrm>
            <a:off x="9333062" y="2060147"/>
            <a:ext cx="2017053" cy="3667368"/>
          </a:xfrm>
          <a:prstGeom prst="rect">
            <a:avLst/>
          </a:prstGeom>
        </p:spPr>
      </p:pic>
      <p:grpSp>
        <p:nvGrpSpPr>
          <p:cNvPr id="35" name="组合 34"/>
          <p:cNvGrpSpPr/>
          <p:nvPr/>
        </p:nvGrpSpPr>
        <p:grpSpPr>
          <a:xfrm>
            <a:off x="899422" y="1885395"/>
            <a:ext cx="2645057" cy="2964337"/>
            <a:chOff x="8354038" y="2583279"/>
            <a:chExt cx="1803072" cy="2312718"/>
          </a:xfrm>
        </p:grpSpPr>
        <p:grpSp>
          <p:nvGrpSpPr>
            <p:cNvPr id="37" name="组合 36"/>
            <p:cNvGrpSpPr/>
            <p:nvPr/>
          </p:nvGrpSpPr>
          <p:grpSpPr>
            <a:xfrm>
              <a:off x="8354038" y="2583279"/>
              <a:ext cx="1803072" cy="2312718"/>
              <a:chOff x="4499934" y="5265032"/>
              <a:chExt cx="1321749" cy="1695348"/>
            </a:xfrm>
          </p:grpSpPr>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9934" y="5265032"/>
                <a:ext cx="445773" cy="1695348"/>
              </a:xfrm>
              <a:prstGeom prst="rect">
                <a:avLst/>
              </a:prstGeom>
            </p:spPr>
          </p:pic>
          <p:pic>
            <p:nvPicPr>
              <p:cNvPr id="42"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0868" y="6028437"/>
                <a:ext cx="490815" cy="276305"/>
              </a:xfrm>
              <a:prstGeom prst="rect">
                <a:avLst/>
              </a:prstGeom>
              <a:noFill/>
              <a:extLst>
                <a:ext uri="{909E8E84-426E-40DD-AFC4-6F175D3DCCD1}">
                  <a14:hiddenFill xmlns:a14="http://schemas.microsoft.com/office/drawing/2010/main">
                    <a:solidFill>
                      <a:srgbClr val="FFFFFF"/>
                    </a:solidFill>
                  </a14:hiddenFill>
                </a:ext>
              </a:extLst>
            </p:spPr>
          </p:pic>
          <p:pic>
            <p:nvPicPr>
              <p:cNvPr id="44" name="图片 43"/>
              <p:cNvPicPr>
                <a:picLocks noChangeAspect="1"/>
              </p:cNvPicPr>
              <p:nvPr/>
            </p:nvPicPr>
            <p:blipFill rotWithShape="1">
              <a:blip r:embed="rId9" cstate="print">
                <a:extLst>
                  <a:ext uri="{28A0092B-C50C-407E-A947-70E740481C1C}">
                    <a14:useLocalDpi xmlns:a14="http://schemas.microsoft.com/office/drawing/2010/main" val="0"/>
                  </a:ext>
                </a:extLst>
              </a:blip>
              <a:srcRect l="2631" t="13786" r="81513" b="16587"/>
              <a:stretch>
                <a:fillRect/>
              </a:stretch>
            </p:blipFill>
            <p:spPr>
              <a:xfrm>
                <a:off x="4887082" y="5391637"/>
                <a:ext cx="421707" cy="1458725"/>
              </a:xfrm>
              <a:prstGeom prst="rect">
                <a:avLst/>
              </a:prstGeom>
            </p:spPr>
          </p:pic>
        </p:grpSp>
        <p:pic>
          <p:nvPicPr>
            <p:cNvPr id="38" name="图片 37"/>
            <p:cNvPicPr>
              <a:picLocks noChangeAspect="1"/>
            </p:cNvPicPr>
            <p:nvPr/>
          </p:nvPicPr>
          <p:blipFill>
            <a:blip r:embed="rId10" cstate="print">
              <a:extLst>
                <a:ext uri="{28A0092B-C50C-407E-A947-70E740481C1C}">
                  <a14:useLocalDpi xmlns:a14="http://schemas.microsoft.com/office/drawing/2010/main" val="0"/>
                </a:ext>
              </a:extLst>
            </a:blip>
            <a:srcRect l="28965" r="28965"/>
            <a:stretch>
              <a:fillRect/>
            </a:stretch>
          </p:blipFill>
          <p:spPr>
            <a:xfrm>
              <a:off x="9516380" y="3990658"/>
              <a:ext cx="514769" cy="766209"/>
            </a:xfrm>
            <a:prstGeom prst="rect">
              <a:avLst/>
            </a:prstGeom>
          </p:spPr>
        </p:pic>
      </p:grpSp>
      <p:sp>
        <p:nvSpPr>
          <p:cNvPr id="2" name="矩形 1"/>
          <p:cNvSpPr/>
          <p:nvPr/>
        </p:nvSpPr>
        <p:spPr>
          <a:xfrm>
            <a:off x="1068601" y="4630196"/>
            <a:ext cx="2998200" cy="1384995"/>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振动预警反馈系统</a:t>
            </a:r>
            <a:endParaRPr lang="en-US" altLang="zh-CN" sz="1400" dirty="0">
              <a:latin typeface="微软雅黑" panose="020B0503020204020204" pitchFamily="34" charset="-122"/>
              <a:ea typeface="微软雅黑" panose="020B0503020204020204" pitchFamily="34" charset="-122"/>
            </a:endParaRPr>
          </a:p>
          <a:p>
            <a:pPr marL="285750" indent="-285750" algn="just">
              <a:lnSpc>
                <a:spcPct val="15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AI</a:t>
            </a:r>
            <a:r>
              <a:rPr lang="zh-CN" altLang="en-US" sz="1400" dirty="0">
                <a:latin typeface="微软雅黑" panose="020B0503020204020204" pitchFamily="34" charset="-122"/>
                <a:ea typeface="微软雅黑" panose="020B0503020204020204" pitchFamily="34" charset="-122"/>
              </a:rPr>
              <a:t>智能图像识别</a:t>
            </a:r>
          </a:p>
          <a:p>
            <a:pPr marL="285750" indent="-285750" algn="just">
              <a:lnSpc>
                <a:spcPct val="1500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浓度梯度报警</a:t>
            </a:r>
          </a:p>
          <a:p>
            <a:pPr marL="285750" indent="-285750" algn="just">
              <a:lnSpc>
                <a:spcPct val="1500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预警分级响应模型</a:t>
            </a:r>
            <a:endParaRPr lang="zh-CN" altLang="en-US" sz="1600" dirty="0">
              <a:latin typeface="微软雅黑" panose="020B0503020204020204" pitchFamily="34" charset="-122"/>
              <a:ea typeface="微软雅黑" panose="020B0503020204020204" pitchFamily="34" charset="-122"/>
            </a:endParaRPr>
          </a:p>
        </p:txBody>
      </p:sp>
      <p:sp>
        <p:nvSpPr>
          <p:cNvPr id="3" name="矩形 2"/>
          <p:cNvSpPr/>
          <p:nvPr/>
        </p:nvSpPr>
        <p:spPr>
          <a:xfrm>
            <a:off x="6297105" y="4490719"/>
            <a:ext cx="829826" cy="1078504"/>
          </a:xfrm>
          <a:prstGeom prst="rect">
            <a:avLst/>
          </a:prstGeom>
          <a:ln w="28575">
            <a:solidFill>
              <a:srgbClr val="C00000"/>
            </a:solidFill>
          </a:ln>
        </p:spPr>
        <p:txBody>
          <a:bodyPr wrap="square" rtlCol="0" anchor="ctr">
            <a:spAutoFit/>
          </a:bodyPr>
          <a:lstStyle/>
          <a:p>
            <a:pPr marL="285750" indent="-285750" algn="ctr">
              <a:lnSpc>
                <a:spcPct val="150000"/>
              </a:lnSpc>
              <a:buFont typeface="Wingdings" panose="05000000000000000000" pitchFamily="2" charset="2"/>
              <a:buChar char="Ø"/>
            </a:pPr>
            <a:endParaRPr lang="zh-CN" altLang="en-US" dirty="0">
              <a:solidFill>
                <a:srgbClr val="232B35"/>
              </a:solidFill>
              <a:latin typeface="微软雅黑" panose="020B0503020204020204" pitchFamily="34" charset="-122"/>
              <a:ea typeface="微软雅黑" panose="020B0503020204020204" pitchFamily="34" charset="-122"/>
            </a:endParaRPr>
          </a:p>
        </p:txBody>
      </p:sp>
      <p:sp>
        <p:nvSpPr>
          <p:cNvPr id="45" name="矩形 44"/>
          <p:cNvSpPr/>
          <p:nvPr/>
        </p:nvSpPr>
        <p:spPr>
          <a:xfrm>
            <a:off x="8372104" y="4630196"/>
            <a:ext cx="829826" cy="1078504"/>
          </a:xfrm>
          <a:prstGeom prst="rect">
            <a:avLst/>
          </a:prstGeom>
          <a:ln w="28575">
            <a:solidFill>
              <a:srgbClr val="C00000"/>
            </a:solidFill>
          </a:ln>
        </p:spPr>
        <p:txBody>
          <a:bodyPr wrap="square" rtlCol="0" anchor="ctr">
            <a:spAutoFit/>
          </a:bodyPr>
          <a:lstStyle/>
          <a:p>
            <a:pPr marL="285750" indent="-285750" algn="ctr">
              <a:lnSpc>
                <a:spcPct val="150000"/>
              </a:lnSpc>
              <a:buFont typeface="Wingdings" panose="05000000000000000000" pitchFamily="2" charset="2"/>
              <a:buChar char="Ø"/>
            </a:pPr>
            <a:endParaRPr lang="zh-CN" altLang="en-US" dirty="0">
              <a:solidFill>
                <a:srgbClr val="232B35"/>
              </a:solidFill>
              <a:latin typeface="微软雅黑" panose="020B0503020204020204" pitchFamily="34" charset="-122"/>
              <a:ea typeface="微软雅黑" panose="020B0503020204020204" pitchFamily="34" charset="-122"/>
            </a:endParaRPr>
          </a:p>
        </p:txBody>
      </p:sp>
      <p:sp>
        <p:nvSpPr>
          <p:cNvPr id="46" name="矩形 45"/>
          <p:cNvSpPr/>
          <p:nvPr/>
        </p:nvSpPr>
        <p:spPr>
          <a:xfrm>
            <a:off x="10097679" y="4460513"/>
            <a:ext cx="829826" cy="1078504"/>
          </a:xfrm>
          <a:prstGeom prst="rect">
            <a:avLst/>
          </a:prstGeom>
          <a:ln w="28575">
            <a:solidFill>
              <a:srgbClr val="C00000"/>
            </a:solidFill>
          </a:ln>
        </p:spPr>
        <p:txBody>
          <a:bodyPr wrap="square" rtlCol="0" anchor="ctr">
            <a:spAutoFit/>
          </a:bodyPr>
          <a:lstStyle/>
          <a:p>
            <a:pPr marL="285750" indent="-285750" algn="ctr">
              <a:lnSpc>
                <a:spcPct val="150000"/>
              </a:lnSpc>
              <a:buFont typeface="Wingdings" panose="05000000000000000000" pitchFamily="2" charset="2"/>
              <a:buChar char="Ø"/>
            </a:pPr>
            <a:endParaRPr lang="zh-CN" altLang="en-US" dirty="0">
              <a:solidFill>
                <a:srgbClr val="232B35"/>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6712018" y="5878471"/>
            <a:ext cx="2818614" cy="307777"/>
          </a:xfrm>
          <a:prstGeom prst="rect">
            <a:avLst/>
          </a:prstGeom>
          <a:noFill/>
        </p:spPr>
        <p:txBody>
          <a:bodyPr wrap="square" rtlCol="0">
            <a:spAutoFit/>
          </a:bodyPr>
          <a:lstStyle/>
          <a:p>
            <a:r>
              <a:rPr lang="zh-CN" altLang="en-US" sz="1400" b="1" dirty="0">
                <a:latin typeface="微软雅黑" panose="020B0503020204020204" pitchFamily="34" charset="-122"/>
                <a:ea typeface="微软雅黑" panose="020B0503020204020204" pitchFamily="34" charset="-122"/>
              </a:rPr>
              <a:t>第三方施工预警现场照片</a:t>
            </a:r>
          </a:p>
        </p:txBody>
      </p:sp>
      <p:cxnSp>
        <p:nvCxnSpPr>
          <p:cNvPr id="12" name="直接连接符 11"/>
          <p:cNvCxnSpPr/>
          <p:nvPr/>
        </p:nvCxnSpPr>
        <p:spPr>
          <a:xfrm flipH="1">
            <a:off x="4660415" y="1989056"/>
            <a:ext cx="5854" cy="388941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1719552"/>
            <a:ext cx="7751947" cy="3405901"/>
          </a:xfrm>
          <a:prstGeom prst="rect">
            <a:avLst/>
          </a:prstGeom>
          <a:solidFill>
            <a:schemeClr val="bg1">
              <a:lumMod val="95000"/>
            </a:schemeClr>
          </a:solidFill>
        </p:spPr>
        <p:txBody>
          <a:bodyPr wrap="square" rtlCol="0">
            <a:spAutoFit/>
          </a:bodyPr>
          <a:lstStyle/>
          <a:p>
            <a:endParaRPr lang="zh-CN" altLang="en-US" dirty="0"/>
          </a:p>
        </p:txBody>
      </p:sp>
      <p:sp>
        <p:nvSpPr>
          <p:cNvPr id="10" name="文本框 9"/>
          <p:cNvSpPr txBox="1"/>
          <p:nvPr/>
        </p:nvSpPr>
        <p:spPr>
          <a:xfrm>
            <a:off x="1374834" y="2935421"/>
            <a:ext cx="5264091" cy="1323439"/>
          </a:xfrm>
          <a:prstGeom prst="rect">
            <a:avLst/>
          </a:prstGeom>
          <a:noFill/>
        </p:spPr>
        <p:txBody>
          <a:bodyPr wrap="square" rtlCol="0">
            <a:spAutoFit/>
          </a:bodyPr>
          <a:lstStyle/>
          <a:p>
            <a:r>
              <a:rPr lang="zh-CN" altLang="en-US" sz="4000" b="1" dirty="0">
                <a:solidFill>
                  <a:srgbClr val="0070C0"/>
                </a:solidFill>
                <a:latin typeface="微软雅黑" panose="020B0503020204020204" pitchFamily="34" charset="-122"/>
                <a:ea typeface="微软雅黑" panose="020B0503020204020204" pitchFamily="34" charset="-122"/>
                <a:sym typeface="+mn-ea"/>
              </a:rPr>
              <a:t>安全理论在城镇燃气中的应用</a:t>
            </a:r>
          </a:p>
        </p:txBody>
      </p:sp>
      <p:sp>
        <p:nvSpPr>
          <p:cNvPr id="6" name="文本框 5"/>
          <p:cNvSpPr txBox="1"/>
          <p:nvPr/>
        </p:nvSpPr>
        <p:spPr>
          <a:xfrm>
            <a:off x="199333" y="2858477"/>
            <a:ext cx="1056756" cy="860425"/>
          </a:xfrm>
          <a:prstGeom prst="rect">
            <a:avLst/>
          </a:prstGeom>
          <a:noFill/>
        </p:spPr>
        <p:txBody>
          <a:bodyPr wrap="square" rtlCol="0">
            <a:spAutoFit/>
          </a:bodyPr>
          <a:lstStyle/>
          <a:p>
            <a:pPr algn="r"/>
            <a:r>
              <a:rPr lang="en-US" altLang="zh-CN" sz="5000" b="1" dirty="0">
                <a:solidFill>
                  <a:srgbClr val="0070C0"/>
                </a:solidFill>
                <a:latin typeface="Arial" panose="020B0604020202020204" pitchFamily="34" charset="0"/>
              </a:rPr>
              <a:t>01</a:t>
            </a:r>
          </a:p>
        </p:txBody>
      </p:sp>
      <p:pic>
        <p:nvPicPr>
          <p:cNvPr id="9" name="图片 8"/>
          <p:cNvPicPr>
            <a:picLocks noChangeAspect="1"/>
          </p:cNvPicPr>
          <p:nvPr/>
        </p:nvPicPr>
        <p:blipFill>
          <a:blip r:embed="rId3" cstate="print"/>
          <a:stretch>
            <a:fillRect/>
          </a:stretch>
        </p:blipFill>
        <p:spPr>
          <a:xfrm>
            <a:off x="6845968" y="1719552"/>
            <a:ext cx="5346032" cy="340590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441959" y="303837"/>
            <a:ext cx="8197105" cy="460375"/>
          </a:xfrm>
          <a:prstGeom prst="rect">
            <a:avLst/>
          </a:prstGeom>
          <a:noFill/>
        </p:spPr>
        <p:txBody>
          <a:bodyPr wrap="square" rtlCol="0">
            <a:spAutoFit/>
          </a:bodyPr>
          <a:lstStyle/>
          <a:p>
            <a:r>
              <a:rPr lang="zh-CN" altLang="en-US" sz="2400" b="1" dirty="0" smtClean="0">
                <a:solidFill>
                  <a:srgbClr val="0070C0"/>
                </a:solidFill>
                <a:latin typeface="微软雅黑" panose="020B0503020204020204" pitchFamily="34" charset="-122"/>
                <a:ea typeface="微软雅黑" panose="020B0503020204020204" pitchFamily="34" charset="-122"/>
                <a:sym typeface="+mn-ea"/>
              </a:rPr>
              <a:t>三、燃气事故零死亡目标与实施方案</a:t>
            </a:r>
            <a:endParaRPr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sp>
        <p:nvSpPr>
          <p:cNvPr id="4" name="矩形 3"/>
          <p:cNvSpPr/>
          <p:nvPr/>
        </p:nvSpPr>
        <p:spPr>
          <a:xfrm>
            <a:off x="549653" y="1374969"/>
            <a:ext cx="10619659" cy="1384995"/>
          </a:xfrm>
          <a:prstGeom prst="rect">
            <a:avLst/>
          </a:prstGeom>
        </p:spPr>
        <p:txBody>
          <a:bodyPr wrap="square">
            <a:spAutoFit/>
          </a:bodyPr>
          <a:lstStyle/>
          <a:p>
            <a:pPr indent="457200">
              <a:lnSpc>
                <a:spcPct val="150000"/>
              </a:lnSpc>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sym typeface="+mn-ea"/>
              </a:rPr>
              <a:t>燃气用户端安全</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mn-ea"/>
              </a:rPr>
              <a:t>以提升燃气本质安全为核心，即使在用户误操作或设备发生故障的情况下，也不会造成人员伤亡（包括人为故意）</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342900" indent="-342900">
              <a:lnSpc>
                <a:spcPct val="150000"/>
              </a:lnSpc>
              <a:buFont typeface="Wingdings" panose="05000000000000000000" pitchFamily="2" charset="2"/>
              <a:buChar char="ü"/>
            </a:pPr>
            <a:r>
              <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mn-ea"/>
              </a:rPr>
              <a:t>天然气用户端</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pic>
        <p:nvPicPr>
          <p:cNvPr id="9"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20845" y="3928059"/>
            <a:ext cx="1654921" cy="710247"/>
          </a:xfrm>
          <a:prstGeom prst="rect">
            <a:avLst/>
          </a:prstGeom>
          <a:noFill/>
          <a:ln w="9525">
            <a:noFill/>
            <a:miter lim="800000"/>
            <a:headEnd/>
            <a:tailEnd/>
          </a:ln>
        </p:spPr>
      </p:pic>
      <p:pic>
        <p:nvPicPr>
          <p:cNvPr id="10"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556736" y="2845969"/>
            <a:ext cx="1654921" cy="710247"/>
          </a:xfrm>
          <a:prstGeom prst="rect">
            <a:avLst/>
          </a:prstGeom>
          <a:noFill/>
          <a:ln w="9525">
            <a:noFill/>
            <a:miter lim="800000"/>
            <a:headEnd/>
            <a:tailEnd/>
          </a:ln>
        </p:spPr>
      </p:pic>
      <p:pic>
        <p:nvPicPr>
          <p:cNvPr id="1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559776" y="3917211"/>
            <a:ext cx="1654921" cy="710247"/>
          </a:xfrm>
          <a:prstGeom prst="rect">
            <a:avLst/>
          </a:prstGeom>
          <a:noFill/>
          <a:ln w="9525">
            <a:noFill/>
            <a:miter lim="800000"/>
            <a:headEnd/>
            <a:tailEnd/>
          </a:ln>
        </p:spPr>
      </p:pic>
      <p:sp>
        <p:nvSpPr>
          <p:cNvPr id="12" name="文本框 21"/>
          <p:cNvSpPr txBox="1"/>
          <p:nvPr/>
        </p:nvSpPr>
        <p:spPr bwMode="auto">
          <a:xfrm>
            <a:off x="1690093" y="3824089"/>
            <a:ext cx="488981" cy="46166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151"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rPr>
              <a:t>02</a:t>
            </a:r>
            <a:endParaRPr kumimoji="0" lang="zh-CN" altLang="en-US" sz="2400" b="1" i="0" u="none" strike="noStrike" kern="1200" cap="none" spc="-151"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nvGrpSpPr>
          <p:cNvPr id="19" name="组合 50"/>
          <p:cNvGrpSpPr/>
          <p:nvPr/>
        </p:nvGrpSpPr>
        <p:grpSpPr bwMode="auto">
          <a:xfrm>
            <a:off x="6717539" y="3831845"/>
            <a:ext cx="1415772" cy="805762"/>
            <a:chOff x="1358911" y="1275036"/>
            <a:chExt cx="1428517" cy="697439"/>
          </a:xfrm>
          <a:noFill/>
        </p:grpSpPr>
        <p:sp>
          <p:nvSpPr>
            <p:cNvPr id="20" name="文本框 21"/>
            <p:cNvSpPr txBox="1"/>
            <p:nvPr/>
          </p:nvSpPr>
          <p:spPr bwMode="auto">
            <a:xfrm>
              <a:off x="1784040" y="1275036"/>
              <a:ext cx="493383" cy="39960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151"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rPr>
                <a:t>04</a:t>
              </a:r>
              <a:endParaRPr kumimoji="0" lang="zh-CN" altLang="en-US" sz="2400" b="1" i="0" u="none" strike="noStrike" kern="1200" cap="none" spc="-151"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文本框 12"/>
            <p:cNvSpPr txBox="1">
              <a:spLocks noChangeArrowheads="1"/>
            </p:cNvSpPr>
            <p:nvPr/>
          </p:nvSpPr>
          <p:spPr bwMode="auto">
            <a:xfrm>
              <a:off x="1358911" y="1572874"/>
              <a:ext cx="1428517" cy="399601"/>
            </a:xfrm>
            <a:prstGeom prst="rect">
              <a:avLst/>
            </a:prstGeom>
            <a:grpFill/>
            <a:ln w="9525">
              <a:noFill/>
              <a:miter lim="800000"/>
            </a:ln>
          </p:spPr>
          <p:txBody>
            <a:bodyPr wrap="none">
              <a:spAutoFit/>
            </a:bodyPr>
            <a:lstStyle/>
            <a:p>
              <a:pPr lvl="0" algn="ctr">
                <a:defRPr/>
              </a:pPr>
              <a:r>
                <a:rPr kumimoji="0" lang="zh-CN" altLang="en-US" sz="12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智能</a:t>
              </a:r>
              <a:r>
                <a:rPr lang="zh-CN" altLang="en-US" sz="1200" b="1" dirty="0">
                  <a:solidFill>
                    <a:srgbClr val="0070C0"/>
                  </a:solidFill>
                  <a:latin typeface="微软雅黑" panose="020B0503020204020204" pitchFamily="34" charset="-122"/>
                  <a:ea typeface="微软雅黑" panose="020B0503020204020204" pitchFamily="34" charset="-122"/>
                </a:rPr>
                <a:t>切断型</a:t>
              </a:r>
              <a:r>
                <a:rPr kumimoji="0" lang="zh-CN" altLang="en-US" sz="12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燃气表</a:t>
              </a:r>
              <a:br>
                <a:rPr kumimoji="0" lang="zh-CN" altLang="en-US" sz="12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br>
              <a:endParaRPr kumimoji="0" lang="zh-CN" altLang="en-US" sz="12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endParaRPr>
            </a:p>
          </p:txBody>
        </p:sp>
      </p:grpSp>
      <p:sp>
        <p:nvSpPr>
          <p:cNvPr id="22" name="文本框 12"/>
          <p:cNvSpPr txBox="1">
            <a:spLocks noChangeArrowheads="1"/>
          </p:cNvSpPr>
          <p:nvPr/>
        </p:nvSpPr>
        <p:spPr bwMode="auto">
          <a:xfrm>
            <a:off x="1240420" y="4182784"/>
            <a:ext cx="1415772" cy="276999"/>
          </a:xfrm>
          <a:prstGeom prst="rect">
            <a:avLst/>
          </a:prstGeom>
          <a:noFill/>
          <a:ln w="9525">
            <a:noFill/>
            <a:miter lim="800000"/>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燃气用具连接软管</a:t>
            </a:r>
          </a:p>
        </p:txBody>
      </p:sp>
      <p:grpSp>
        <p:nvGrpSpPr>
          <p:cNvPr id="23" name="组合 50"/>
          <p:cNvGrpSpPr/>
          <p:nvPr/>
        </p:nvGrpSpPr>
        <p:grpSpPr bwMode="auto">
          <a:xfrm>
            <a:off x="6936462" y="2739428"/>
            <a:ext cx="800219" cy="694396"/>
            <a:chOff x="1659719" y="992673"/>
            <a:chExt cx="807421" cy="601043"/>
          </a:xfrm>
          <a:noFill/>
        </p:grpSpPr>
        <p:sp>
          <p:nvSpPr>
            <p:cNvPr id="24" name="文本框 21"/>
            <p:cNvSpPr txBox="1"/>
            <p:nvPr/>
          </p:nvSpPr>
          <p:spPr bwMode="auto">
            <a:xfrm>
              <a:off x="1803726" y="992673"/>
              <a:ext cx="493382" cy="39960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151"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rPr>
                <a:t>03</a:t>
              </a:r>
              <a:endParaRPr kumimoji="0" lang="zh-CN" altLang="en-US" sz="2400" b="1" i="0" u="none" strike="noStrike" kern="1200" cap="none" spc="-151"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文本框 12"/>
            <p:cNvSpPr txBox="1">
              <a:spLocks noChangeArrowheads="1"/>
            </p:cNvSpPr>
            <p:nvPr/>
          </p:nvSpPr>
          <p:spPr bwMode="auto">
            <a:xfrm>
              <a:off x="1659719" y="1300677"/>
              <a:ext cx="807421" cy="293039"/>
            </a:xfrm>
            <a:prstGeom prst="rect">
              <a:avLst/>
            </a:prstGeom>
            <a:grpFill/>
            <a:ln w="9525">
              <a:noFill/>
              <a:miter lim="800000"/>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自闭阀</a:t>
              </a:r>
            </a:p>
          </p:txBody>
        </p:sp>
      </p:grpSp>
      <p:pic>
        <p:nvPicPr>
          <p:cNvPr id="2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29269" y="2847936"/>
            <a:ext cx="1654921" cy="710247"/>
          </a:xfrm>
          <a:prstGeom prst="rect">
            <a:avLst/>
          </a:prstGeom>
          <a:noFill/>
          <a:ln w="9525">
            <a:noFill/>
            <a:miter lim="800000"/>
            <a:headEnd/>
            <a:tailEnd/>
          </a:ln>
        </p:spPr>
      </p:pic>
      <p:grpSp>
        <p:nvGrpSpPr>
          <p:cNvPr id="27" name="组合 50"/>
          <p:cNvGrpSpPr/>
          <p:nvPr/>
        </p:nvGrpSpPr>
        <p:grpSpPr bwMode="auto">
          <a:xfrm>
            <a:off x="1454027" y="2752187"/>
            <a:ext cx="1005404" cy="706749"/>
            <a:chOff x="1559653" y="1681155"/>
            <a:chExt cx="1014455" cy="611736"/>
          </a:xfrm>
          <a:noFill/>
        </p:grpSpPr>
        <p:sp>
          <p:nvSpPr>
            <p:cNvPr id="28" name="文本框 21"/>
            <p:cNvSpPr txBox="1"/>
            <p:nvPr/>
          </p:nvSpPr>
          <p:spPr bwMode="auto">
            <a:xfrm>
              <a:off x="1822483" y="1681155"/>
              <a:ext cx="493383" cy="39960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151"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rPr>
                <a:t>01</a:t>
              </a:r>
              <a:endParaRPr kumimoji="0" lang="zh-CN" altLang="en-US" sz="2400" b="1" i="0" u="none" strike="noStrike" kern="1200" cap="none" spc="-151" normalizeH="0" baseline="0" noProof="0" dirty="0">
                <a:ln>
                  <a:noFill/>
                </a:ln>
                <a:solidFill>
                  <a:srgbClr val="0070C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文本框 12"/>
            <p:cNvSpPr txBox="1">
              <a:spLocks noChangeArrowheads="1"/>
            </p:cNvSpPr>
            <p:nvPr/>
          </p:nvSpPr>
          <p:spPr bwMode="auto">
            <a:xfrm>
              <a:off x="1559653" y="1999849"/>
              <a:ext cx="1014455" cy="293042"/>
            </a:xfrm>
            <a:prstGeom prst="rect">
              <a:avLst/>
            </a:prstGeom>
            <a:grpFill/>
            <a:ln w="9525">
              <a:noFill/>
              <a:miter lim="800000"/>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安全灶具</a:t>
              </a:r>
            </a:p>
          </p:txBody>
        </p:sp>
      </p:grpSp>
      <p:sp>
        <p:nvSpPr>
          <p:cNvPr id="31" name="矩形 30"/>
          <p:cNvSpPr/>
          <p:nvPr/>
        </p:nvSpPr>
        <p:spPr>
          <a:xfrm>
            <a:off x="8221948" y="4053188"/>
            <a:ext cx="3596556" cy="46166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流量、压力及使用异常报警与切断</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2" name="矩形 31"/>
          <p:cNvSpPr/>
          <p:nvPr/>
        </p:nvSpPr>
        <p:spPr>
          <a:xfrm>
            <a:off x="2841388" y="2983020"/>
            <a:ext cx="2236510" cy="461665"/>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熄火保护，推荐防干烧</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3" name="矩形 32"/>
          <p:cNvSpPr/>
          <p:nvPr/>
        </p:nvSpPr>
        <p:spPr>
          <a:xfrm>
            <a:off x="2903018" y="3928059"/>
            <a:ext cx="2546833" cy="83099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金属包覆软管、不锈钢波纹软管</a:t>
            </a:r>
            <a:endParaRPr kumimoji="0" lang="zh-CN" altLang="en-US" sz="16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8314208" y="2969602"/>
            <a:ext cx="3057247" cy="418191"/>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过流自闭、超压自闭、欠压自闭</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6" name="矩形 35"/>
          <p:cNvSpPr/>
          <p:nvPr/>
        </p:nvSpPr>
        <p:spPr>
          <a:xfrm>
            <a:off x="642487" y="4829624"/>
            <a:ext cx="11172525" cy="1754326"/>
          </a:xfrm>
          <a:prstGeom prst="rect">
            <a:avLst/>
          </a:prstGeom>
          <a:ln w="28575">
            <a:noFill/>
          </a:ln>
        </p:spPr>
        <p:txBody>
          <a:bodyPr wrap="square">
            <a:spAutoFit/>
          </a:bodyPr>
          <a:lstStyle/>
          <a:p>
            <a:pPr marL="285750" indent="-285750">
              <a:lnSpc>
                <a:spcPct val="150000"/>
              </a:lnSpc>
              <a:buFont typeface="Arial" panose="020B0604020202020204" pitchFamily="34" charset="0"/>
              <a:buChar char="•"/>
            </a:pPr>
            <a:r>
              <a:rPr lang="zh-CN" altLang="en-US"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sym typeface="+mn-ea"/>
              </a:rPr>
              <a:t>餐饮商户报警器必需与切断装置联动</a:t>
            </a:r>
            <a:endParaRPr lang="en-US" altLang="zh-CN"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285750" indent="-285750">
              <a:lnSpc>
                <a:spcPct val="150000"/>
              </a:lnSpc>
              <a:buFont typeface="Arial" panose="020B0604020202020204" pitchFamily="34" charset="0"/>
              <a:buChar char="•"/>
            </a:pPr>
            <a:r>
              <a:rPr lang="zh-CN" altLang="en-US"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自闭阀和智能燃气表部分安全功能虽然类似，但实际是功能互补的关系，能形成安全冗余系统，进一步保障安全（尤其是防范人为破坏）</a:t>
            </a:r>
            <a:endParaRPr lang="en-US" altLang="zh-CN"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285750" indent="-285750">
              <a:lnSpc>
                <a:spcPct val="150000"/>
              </a:lnSpc>
              <a:buFont typeface="Arial" panose="020B0604020202020204" pitchFamily="34" charset="0"/>
              <a:buChar char="•"/>
            </a:pPr>
            <a:r>
              <a:rPr lang="zh-CN" altLang="en-US"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根据各地情况分步实施，例如按照金属软管和自闭阀、安全灶具、智能切断型燃气表的顺序分步完成提升</a:t>
            </a:r>
            <a:endParaRPr lang="en-US" altLang="zh-CN"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35" name="矩形 34"/>
          <p:cNvSpPr/>
          <p:nvPr/>
        </p:nvSpPr>
        <p:spPr>
          <a:xfrm>
            <a:off x="445169" y="874113"/>
            <a:ext cx="4287520" cy="398780"/>
          </a:xfrm>
          <a:prstGeom prst="rect">
            <a:avLst/>
          </a:prstGeom>
        </p:spPr>
        <p:txBody>
          <a:bodyPr wrap="none">
            <a:spAutoFit/>
          </a:bodyPr>
          <a:lstStyle/>
          <a:p>
            <a:r>
              <a:rPr lang="zh-CN" altLang="en-US" sz="2000" b="1" dirty="0">
                <a:latin typeface="微软雅黑" panose="020B0503020204020204" pitchFamily="34" charset="-122"/>
                <a:ea typeface="微软雅黑" panose="020B0503020204020204" pitchFamily="34" charset="-122"/>
                <a:sym typeface="+mn-ea"/>
              </a:rPr>
              <a:t>用户端安全</a:t>
            </a:r>
            <a:r>
              <a:rPr lang="en-US" altLang="zh-CN" sz="2000" b="1" dirty="0">
                <a:latin typeface="微软雅黑" panose="020B0503020204020204" pitchFamily="34" charset="-122"/>
                <a:ea typeface="微软雅黑" panose="020B0503020204020204" pitchFamily="34" charset="-122"/>
                <a:sym typeface="+mn-ea"/>
              </a:rPr>
              <a:t>——</a:t>
            </a:r>
            <a:r>
              <a:rPr lang="zh-CN" altLang="en-US" sz="2000" b="1" dirty="0">
                <a:latin typeface="微软雅黑" panose="020B0503020204020204" pitchFamily="34" charset="-122"/>
                <a:ea typeface="微软雅黑" panose="020B0503020204020204" pitchFamily="34" charset="-122"/>
                <a:sym typeface="+mn-ea"/>
              </a:rPr>
              <a:t>本质安全理论的应用</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本框 33"/>
          <p:cNvSpPr txBox="1"/>
          <p:nvPr/>
        </p:nvSpPr>
        <p:spPr>
          <a:xfrm>
            <a:off x="441959" y="303837"/>
            <a:ext cx="8702041" cy="460375"/>
          </a:xfrm>
          <a:prstGeom prst="rect">
            <a:avLst/>
          </a:prstGeom>
          <a:noFill/>
        </p:spPr>
        <p:txBody>
          <a:bodyPr wrap="square" rtlCol="0">
            <a:spAutoFit/>
          </a:bodyPr>
          <a:lstStyle/>
          <a:p>
            <a:r>
              <a:rPr lang="zh-CN" altLang="en-US" sz="2400" b="1" dirty="0" smtClean="0">
                <a:solidFill>
                  <a:srgbClr val="0070C0"/>
                </a:solidFill>
                <a:latin typeface="微软雅黑" panose="020B0503020204020204" pitchFamily="34" charset="-122"/>
                <a:ea typeface="微软雅黑" panose="020B0503020204020204" pitchFamily="34" charset="-122"/>
                <a:sym typeface="+mn-ea"/>
              </a:rPr>
              <a:t>三、燃气事故零死亡目标与实施方案</a:t>
            </a:r>
            <a:endParaRPr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nvPicPr>
        <p:blipFill rotWithShape="1">
          <a:blip r:embed="rId3" cstate="print"/>
          <a:srcRect t="2888" r="1010" b="8808"/>
          <a:stretch>
            <a:fillRect/>
          </a:stretch>
        </p:blipFill>
        <p:spPr>
          <a:xfrm>
            <a:off x="7005614" y="3678382"/>
            <a:ext cx="3520376" cy="2726037"/>
          </a:xfrm>
          <a:prstGeom prst="rect">
            <a:avLst/>
          </a:prstGeom>
        </p:spPr>
      </p:pic>
      <p:sp>
        <p:nvSpPr>
          <p:cNvPr id="4" name="矩形 3"/>
          <p:cNvSpPr/>
          <p:nvPr/>
        </p:nvSpPr>
        <p:spPr>
          <a:xfrm>
            <a:off x="917863" y="1377488"/>
            <a:ext cx="10616045" cy="2031325"/>
          </a:xfrm>
          <a:prstGeom prst="rect">
            <a:avLst/>
          </a:prstGeom>
        </p:spPr>
        <p:txBody>
          <a:bodyPr wrap="square">
            <a:spAutoFit/>
          </a:bodyPr>
          <a:lstStyle/>
          <a:p>
            <a:pPr>
              <a:lnSpc>
                <a:spcPct val="150000"/>
              </a:lnSpc>
            </a:pPr>
            <a:r>
              <a:rPr lang="zh-CN" altLang="en-US" b="1" dirty="0">
                <a:latin typeface="微软雅黑" panose="020B0503020204020204" pitchFamily="34" charset="-122"/>
                <a:ea typeface="微软雅黑" panose="020B0503020204020204" pitchFamily="34" charset="-122"/>
              </a:rPr>
              <a:t>灶具防干烧装置</a:t>
            </a:r>
            <a:endParaRPr lang="en-US" altLang="zh-CN" b="1" dirty="0">
              <a:latin typeface="微软雅黑" panose="020B0503020204020204" pitchFamily="34" charset="-122"/>
              <a:ea typeface="微软雅黑" panose="020B0503020204020204" pitchFamily="34" charset="-122"/>
            </a:endParaRPr>
          </a:p>
          <a:p>
            <a:pPr>
              <a:lnSpc>
                <a:spcPct val="150000"/>
              </a:lnSpc>
            </a:pPr>
            <a:r>
              <a:rPr lang="zh-CN" altLang="en-US" sz="1600" dirty="0">
                <a:solidFill>
                  <a:srgbClr val="121212"/>
                </a:solidFill>
                <a:latin typeface="微软雅黑" panose="020B0503020204020204" pitchFamily="34" charset="-122"/>
                <a:ea typeface="微软雅黑" panose="020B0503020204020204" pitchFamily="34" charset="-122"/>
              </a:rPr>
              <a:t>中间圆柱就是</a:t>
            </a:r>
            <a:r>
              <a:rPr lang="en-US" altLang="zh-CN" sz="1600" dirty="0">
                <a:solidFill>
                  <a:srgbClr val="121212"/>
                </a:solidFill>
                <a:latin typeface="微软雅黑" panose="020B0503020204020204" pitchFamily="34" charset="-122"/>
                <a:ea typeface="微软雅黑" panose="020B0503020204020204" pitchFamily="34" charset="-122"/>
              </a:rPr>
              <a:t>NTC</a:t>
            </a:r>
            <a:r>
              <a:rPr lang="zh-CN" altLang="en-US" sz="1600" dirty="0">
                <a:solidFill>
                  <a:srgbClr val="121212"/>
                </a:solidFill>
                <a:latin typeface="微软雅黑" panose="020B0503020204020204" pitchFamily="34" charset="-122"/>
                <a:ea typeface="微软雅黑" panose="020B0503020204020204" pitchFamily="34" charset="-122"/>
              </a:rPr>
              <a:t>热敏电阻温感探头，能够非常精确、连续地探测到火苗或者锅底的温度</a:t>
            </a:r>
          </a:p>
          <a:p>
            <a:pPr>
              <a:lnSpc>
                <a:spcPct val="150000"/>
              </a:lnSpc>
            </a:pPr>
            <a:r>
              <a:rPr lang="zh-CN" altLang="en-US" b="1" dirty="0">
                <a:solidFill>
                  <a:srgbClr val="121212"/>
                </a:solidFill>
                <a:latin typeface="微软雅黑" panose="020B0503020204020204" pitchFamily="34" charset="-122"/>
                <a:ea typeface="微软雅黑" panose="020B0503020204020204" pitchFamily="34" charset="-122"/>
              </a:rPr>
              <a:t>工作原理</a:t>
            </a:r>
            <a:endParaRPr lang="en-US" altLang="zh-CN" b="1" dirty="0">
              <a:solidFill>
                <a:srgbClr val="121212"/>
              </a:solidFill>
              <a:latin typeface="微软雅黑" panose="020B0503020204020204" pitchFamily="34" charset="-122"/>
              <a:ea typeface="微软雅黑" panose="020B0503020204020204" pitchFamily="34" charset="-122"/>
            </a:endParaRPr>
          </a:p>
          <a:p>
            <a:pPr>
              <a:lnSpc>
                <a:spcPct val="150000"/>
              </a:lnSpc>
            </a:pPr>
            <a:r>
              <a:rPr lang="zh-CN" altLang="en-US" sz="1600" dirty="0">
                <a:solidFill>
                  <a:srgbClr val="121212"/>
                </a:solidFill>
                <a:latin typeface="微软雅黑" panose="020B0503020204020204" pitchFamily="34" charset="-122"/>
                <a:ea typeface="微软雅黑" panose="020B0503020204020204" pitchFamily="34" charset="-122"/>
              </a:rPr>
              <a:t>放入锅具后，探头接触锅具底部，传感器开始监测锅具底部温度，当温度达到火焰温度（灶具火焰温度是基本恒定的）后，持续一段时间则判定干烧，自动关闭灶具供气</a:t>
            </a:r>
            <a:endParaRPr lang="en-US" altLang="zh-CN" dirty="0">
              <a:solidFill>
                <a:srgbClr val="121212"/>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8081481" y="6382703"/>
            <a:ext cx="3224237" cy="307777"/>
          </a:xfrm>
          <a:prstGeom prst="rect">
            <a:avLst/>
          </a:prstGeom>
          <a:noFill/>
        </p:spPr>
        <p:txBody>
          <a:bodyPr wrap="square" rtlCol="0">
            <a:spAutoFit/>
          </a:bodyPr>
          <a:lstStyle/>
          <a:p>
            <a:r>
              <a:rPr lang="zh-CN" altLang="en-US" sz="1400" b="1" dirty="0"/>
              <a:t>防干烧装置照片</a:t>
            </a:r>
          </a:p>
        </p:txBody>
      </p:sp>
      <p:pic>
        <p:nvPicPr>
          <p:cNvPr id="7" name="图片 6"/>
          <p:cNvPicPr>
            <a:picLocks noChangeAspect="1"/>
          </p:cNvPicPr>
          <p:nvPr/>
        </p:nvPicPr>
        <p:blipFill rotWithShape="1">
          <a:blip r:embed="rId4" cstate="print"/>
          <a:srcRect l="23233" t="3833" b="11776"/>
          <a:stretch>
            <a:fillRect/>
          </a:stretch>
        </p:blipFill>
        <p:spPr>
          <a:xfrm>
            <a:off x="1624443" y="3693591"/>
            <a:ext cx="4747327" cy="2689112"/>
          </a:xfrm>
          <a:prstGeom prst="rect">
            <a:avLst/>
          </a:prstGeom>
        </p:spPr>
      </p:pic>
      <p:sp>
        <p:nvSpPr>
          <p:cNvPr id="35" name="文本框 34"/>
          <p:cNvSpPr txBox="1"/>
          <p:nvPr/>
        </p:nvSpPr>
        <p:spPr>
          <a:xfrm>
            <a:off x="3001649" y="6404419"/>
            <a:ext cx="3224237" cy="307777"/>
          </a:xfrm>
          <a:prstGeom prst="rect">
            <a:avLst/>
          </a:prstGeom>
          <a:noFill/>
        </p:spPr>
        <p:txBody>
          <a:bodyPr wrap="square" rtlCol="0">
            <a:spAutoFit/>
          </a:bodyPr>
          <a:lstStyle/>
          <a:p>
            <a:r>
              <a:rPr lang="zh-CN" altLang="en-US" sz="1400" b="1" dirty="0"/>
              <a:t>防干烧灶具照片</a:t>
            </a:r>
          </a:p>
        </p:txBody>
      </p:sp>
      <p:sp>
        <p:nvSpPr>
          <p:cNvPr id="8" name="矩形 7"/>
          <p:cNvSpPr/>
          <p:nvPr/>
        </p:nvSpPr>
        <p:spPr>
          <a:xfrm>
            <a:off x="445169" y="874113"/>
            <a:ext cx="1467068" cy="400110"/>
          </a:xfrm>
          <a:prstGeom prst="rect">
            <a:avLst/>
          </a:prstGeom>
        </p:spPr>
        <p:txBody>
          <a:bodyPr wrap="none">
            <a:spAutoFit/>
          </a:bodyPr>
          <a:lstStyle/>
          <a:p>
            <a:r>
              <a:rPr lang="zh-CN" altLang="en-US" sz="2000" b="1" dirty="0">
                <a:latin typeface="微软雅黑" panose="020B0503020204020204" pitchFamily="34" charset="-122"/>
                <a:ea typeface="微软雅黑" panose="020B0503020204020204" pitchFamily="34" charset="-122"/>
                <a:sym typeface="+mn-ea"/>
              </a:rPr>
              <a:t>用户端安全</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本框 33"/>
          <p:cNvSpPr txBox="1"/>
          <p:nvPr/>
        </p:nvSpPr>
        <p:spPr>
          <a:xfrm>
            <a:off x="441959" y="303837"/>
            <a:ext cx="8702041" cy="460375"/>
          </a:xfrm>
          <a:prstGeom prst="rect">
            <a:avLst/>
          </a:prstGeom>
          <a:noFill/>
        </p:spPr>
        <p:txBody>
          <a:bodyPr wrap="square" rtlCol="0">
            <a:spAutoFit/>
          </a:bodyPr>
          <a:lstStyle/>
          <a:p>
            <a:r>
              <a:rPr lang="zh-CN" altLang="en-US" sz="2400" b="1" dirty="0" smtClean="0">
                <a:solidFill>
                  <a:srgbClr val="0070C0"/>
                </a:solidFill>
                <a:latin typeface="微软雅黑" panose="020B0503020204020204" pitchFamily="34" charset="-122"/>
                <a:ea typeface="微软雅黑" panose="020B0503020204020204" pitchFamily="34" charset="-122"/>
                <a:sym typeface="+mn-ea"/>
              </a:rPr>
              <a:t>三、燃气事故零死亡目标与实施方案</a:t>
            </a:r>
            <a:endParaRPr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sp>
        <p:nvSpPr>
          <p:cNvPr id="4" name="矩形 3"/>
          <p:cNvSpPr/>
          <p:nvPr/>
        </p:nvSpPr>
        <p:spPr>
          <a:xfrm>
            <a:off x="498763" y="1253663"/>
            <a:ext cx="11190474" cy="2680349"/>
          </a:xfrm>
          <a:prstGeom prst="rect">
            <a:avLst/>
          </a:prstGeom>
        </p:spPr>
        <p:txBody>
          <a:bodyPr wrap="square">
            <a:spAutoFit/>
          </a:bodyPr>
          <a:lstStyle/>
          <a:p>
            <a:pPr>
              <a:lnSpc>
                <a:spcPct val="150000"/>
              </a:lnSpc>
              <a:buFont typeface="Wingdings" panose="05000000000000000000" pitchFamily="2" charset="2"/>
              <a:buChar char="ü"/>
            </a:pPr>
            <a:r>
              <a:rPr lang="zh-CN" altLang="en-US" b="1" dirty="0">
                <a:latin typeface="微软雅黑" panose="020B0503020204020204" pitchFamily="34" charset="-122"/>
                <a:ea typeface="微软雅黑" panose="020B0503020204020204" pitchFamily="34" charset="-122"/>
                <a:cs typeface="Times New Roman" panose="02020603050405020304" pitchFamily="18" charset="0"/>
                <a:sym typeface="+mn-ea"/>
              </a:rPr>
              <a:t>液化石油气用户端</a:t>
            </a:r>
            <a:endParaRPr lang="en-US" altLang="zh-CN" b="1" dirty="0">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342900" indent="-342900">
              <a:lnSpc>
                <a:spcPct val="150000"/>
              </a:lnSpc>
              <a:buFont typeface="Arial" panose="020B0604020202020204" pitchFamily="34" charset="0"/>
              <a:buChar char="•"/>
            </a:pPr>
            <a:r>
              <a:rPr lang="zh-CN" altLang="en-US" sz="16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sym typeface="+mn-ea"/>
              </a:rPr>
              <a:t>本质安全产品：推广使用新国标液化石油气瓶阀和瓶装液化石油气调压器（带自闭的液化石油气瓶阀和切断安全功能的瓶装液化石油气调压器）等</a:t>
            </a:r>
            <a:endParaRPr lang="en-US" altLang="zh-CN" sz="1600" b="1" dirty="0">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342900" indent="-342900">
              <a:lnSpc>
                <a:spcPct val="150000"/>
              </a:lnSpc>
              <a:buFont typeface="Arial" panose="020B0604020202020204" pitchFamily="34" charset="0"/>
              <a:buChar char="•"/>
            </a:pPr>
            <a:r>
              <a:rPr lang="zh-CN" altLang="en-US" sz="1600" b="1" dirty="0">
                <a:latin typeface="微软雅黑" panose="020B0503020204020204" pitchFamily="34" charset="-122"/>
                <a:ea typeface="微软雅黑" panose="020B0503020204020204" pitchFamily="34" charset="-122"/>
                <a:cs typeface="Times New Roman" panose="02020603050405020304" pitchFamily="18" charset="0"/>
                <a:sym typeface="+mn-ea"/>
              </a:rPr>
              <a:t>居民用户端推广使用金属包覆软管，餐饮用户端推广使用气瓶组（间）、气化器、硬管连接，并配备报警器及切断阀</a:t>
            </a:r>
            <a:endParaRPr lang="en-US" altLang="zh-CN" sz="1600" b="1" dirty="0">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342900" indent="-342900">
              <a:lnSpc>
                <a:spcPct val="150000"/>
              </a:lnSpc>
              <a:buFont typeface="Arial" panose="020B0604020202020204" pitchFamily="34" charset="0"/>
              <a:buChar char="•"/>
            </a:pPr>
            <a:r>
              <a:rPr lang="zh-CN" altLang="en-US" sz="1600" b="1" dirty="0">
                <a:latin typeface="微软雅黑" panose="020B0503020204020204" pitchFamily="34" charset="-122"/>
                <a:ea typeface="微软雅黑" panose="020B0503020204020204" pitchFamily="34" charset="-122"/>
                <a:cs typeface="Times New Roman" panose="02020603050405020304" pitchFamily="18" charset="0"/>
                <a:sym typeface="+mn-ea"/>
              </a:rPr>
              <a:t>加强数字化管理系统建设：钢瓶数字化管理系统，实现了钢瓶充装、运输、销售、配送、使用、检验、报废环节的全流程数字化管理；实施送气换瓶到户、实名制销售。推动解决配送问题，消除最后“一公里”</a:t>
            </a:r>
            <a:r>
              <a:rPr lang="en-US" altLang="zh-CN" sz="1600" b="1" dirty="0">
                <a:latin typeface="微软雅黑" panose="020B0503020204020204" pitchFamily="34" charset="-122"/>
                <a:ea typeface="微软雅黑" panose="020B0503020204020204" pitchFamily="34" charset="-122"/>
                <a:cs typeface="Times New Roman" panose="02020603050405020304" pitchFamily="18" charset="0"/>
                <a:sym typeface="+mn-ea"/>
              </a:rPr>
              <a:t> </a:t>
            </a:r>
            <a:r>
              <a:rPr lang="zh-CN" altLang="en-US" sz="1600" b="1" dirty="0">
                <a:latin typeface="微软雅黑" panose="020B0503020204020204" pitchFamily="34" charset="-122"/>
                <a:ea typeface="微软雅黑" panose="020B0503020204020204" pitchFamily="34" charset="-122"/>
                <a:cs typeface="Times New Roman" panose="02020603050405020304" pitchFamily="18" charset="0"/>
                <a:sym typeface="+mn-ea"/>
              </a:rPr>
              <a:t>瓶颈问题；</a:t>
            </a:r>
            <a:r>
              <a:rPr lang="zh-CN" altLang="en-US" sz="16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sym typeface="+mn-ea"/>
              </a:rPr>
              <a:t>探索对液化石油气全域、全时、大数据管理</a:t>
            </a:r>
            <a:endParaRPr lang="zh-CN" altLang="en-US" sz="1600" b="1" dirty="0">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pic>
        <p:nvPicPr>
          <p:cNvPr id="2" name="图片 1"/>
          <p:cNvPicPr>
            <a:picLocks noChangeAspect="1"/>
          </p:cNvPicPr>
          <p:nvPr/>
        </p:nvPicPr>
        <p:blipFill>
          <a:blip r:embed="rId3" cstate="print"/>
          <a:stretch>
            <a:fillRect/>
          </a:stretch>
        </p:blipFill>
        <p:spPr>
          <a:xfrm>
            <a:off x="1066265" y="3900127"/>
            <a:ext cx="2345701" cy="2454442"/>
          </a:xfrm>
          <a:prstGeom prst="rect">
            <a:avLst/>
          </a:prstGeom>
          <a:ln>
            <a:noFill/>
          </a:ln>
          <a:effectLst>
            <a:softEdge rad="112500"/>
          </a:effectLst>
        </p:spPr>
      </p:pic>
      <p:pic>
        <p:nvPicPr>
          <p:cNvPr id="3" name="图片 2"/>
          <p:cNvPicPr>
            <a:picLocks noChangeAspect="1"/>
          </p:cNvPicPr>
          <p:nvPr/>
        </p:nvPicPr>
        <p:blipFill>
          <a:blip r:embed="rId4" cstate="print"/>
          <a:stretch>
            <a:fillRect/>
          </a:stretch>
        </p:blipFill>
        <p:spPr>
          <a:xfrm>
            <a:off x="4250174" y="4044372"/>
            <a:ext cx="3446812" cy="2263578"/>
          </a:xfrm>
          <a:prstGeom prst="rect">
            <a:avLst/>
          </a:prstGeom>
          <a:ln>
            <a:noFill/>
          </a:ln>
          <a:effectLst>
            <a:softEdge rad="112500"/>
          </a:effectLst>
        </p:spPr>
      </p:pic>
      <p:sp>
        <p:nvSpPr>
          <p:cNvPr id="6" name="矩形 5"/>
          <p:cNvSpPr/>
          <p:nvPr/>
        </p:nvSpPr>
        <p:spPr>
          <a:xfrm>
            <a:off x="445169" y="874113"/>
            <a:ext cx="1467068" cy="400110"/>
          </a:xfrm>
          <a:prstGeom prst="rect">
            <a:avLst/>
          </a:prstGeom>
        </p:spPr>
        <p:txBody>
          <a:bodyPr wrap="none">
            <a:spAutoFit/>
          </a:bodyPr>
          <a:lstStyle/>
          <a:p>
            <a:r>
              <a:rPr lang="zh-CN" altLang="en-US" sz="2000" b="1" dirty="0">
                <a:latin typeface="微软雅黑" panose="020B0503020204020204" pitchFamily="34" charset="-122"/>
                <a:ea typeface="微软雅黑" panose="020B0503020204020204" pitchFamily="34" charset="-122"/>
                <a:sym typeface="+mn-ea"/>
              </a:rPr>
              <a:t>用户端安全</a:t>
            </a:r>
          </a:p>
        </p:txBody>
      </p:sp>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54531" b="2869"/>
          <a:stretch>
            <a:fillRect/>
          </a:stretch>
        </p:blipFill>
        <p:spPr>
          <a:xfrm>
            <a:off x="8295588" y="3878104"/>
            <a:ext cx="2017335" cy="2476465"/>
          </a:xfrm>
          <a:prstGeom prst="rect">
            <a:avLst/>
          </a:prstGeom>
        </p:spPr>
      </p:pic>
      <p:sp>
        <p:nvSpPr>
          <p:cNvPr id="8" name="矩形 7"/>
          <p:cNvSpPr/>
          <p:nvPr/>
        </p:nvSpPr>
        <p:spPr>
          <a:xfrm>
            <a:off x="1406792" y="6355085"/>
            <a:ext cx="9339416" cy="307777"/>
          </a:xfrm>
          <a:prstGeom prst="rect">
            <a:avLst/>
          </a:prstGeom>
        </p:spPr>
        <p:txBody>
          <a:bodyPr wrap="none">
            <a:spAutoFit/>
          </a:bodyPr>
          <a:lstStyle/>
          <a:p>
            <a:r>
              <a:rPr lang="zh-CN" altLang="en-US" sz="1400" b="1" dirty="0">
                <a:latin typeface="微软雅黑" panose="020B0503020204020204" pitchFamily="34" charset="-122"/>
                <a:ea typeface="微软雅黑" panose="020B0503020204020204" pitchFamily="34" charset="-122"/>
                <a:sym typeface="+mn-ea"/>
              </a:rPr>
              <a:t>过流切断瓶阀                                                 调压器（切断安全功能）                                              气瓶智能底座</a:t>
            </a:r>
          </a:p>
        </p:txBody>
      </p:sp>
      <p:sp>
        <p:nvSpPr>
          <p:cNvPr id="7" name="矩形 6"/>
          <p:cNvSpPr/>
          <p:nvPr/>
        </p:nvSpPr>
        <p:spPr>
          <a:xfrm>
            <a:off x="10312923" y="4223700"/>
            <a:ext cx="1434125" cy="1546577"/>
          </a:xfrm>
          <a:prstGeom prst="rect">
            <a:avLst/>
          </a:prstGeom>
        </p:spPr>
        <p:txBody>
          <a:bodyPr wrap="square">
            <a:spAutoFit/>
          </a:bodyPr>
          <a:lstStyle/>
          <a:p>
            <a:r>
              <a:rPr lang="zh-CN" altLang="en-US" sz="1050" dirty="0">
                <a:latin typeface="微软雅黑" panose="020B0503020204020204" pitchFamily="34" charset="-122"/>
                <a:ea typeface="微软雅黑" panose="020B0503020204020204" pitchFamily="34" charset="-122"/>
              </a:rPr>
              <a:t>智能底座通过</a:t>
            </a:r>
            <a:r>
              <a:rPr lang="zh-CN" altLang="en-US" sz="1050" u="sng" dirty="0">
                <a:latin typeface="微软雅黑" panose="020B0503020204020204" pitchFamily="34" charset="-122"/>
                <a:ea typeface="微软雅黑" panose="020B0503020204020204" pitchFamily="34" charset="-122"/>
              </a:rPr>
              <a:t>称重传感器</a:t>
            </a:r>
            <a:r>
              <a:rPr lang="zh-CN" altLang="en-US" sz="1050" dirty="0">
                <a:latin typeface="微软雅黑" panose="020B0503020204020204" pitchFamily="34" charset="-122"/>
                <a:ea typeface="微软雅黑" panose="020B0503020204020204" pitchFamily="34" charset="-122"/>
              </a:rPr>
              <a:t>来获取煤气罐的重量值，通过</a:t>
            </a:r>
            <a:r>
              <a:rPr lang="en-US" altLang="zh-CN" sz="1050" dirty="0">
                <a:latin typeface="微软雅黑" panose="020B0503020204020204" pitchFamily="34" charset="-122"/>
                <a:ea typeface="微软雅黑" panose="020B0503020204020204" pitchFamily="34" charset="-122"/>
              </a:rPr>
              <a:t>WIFI</a:t>
            </a:r>
            <a:r>
              <a:rPr lang="zh-CN" altLang="en-US" sz="1050" dirty="0">
                <a:latin typeface="微软雅黑" panose="020B0503020204020204" pitchFamily="34" charset="-122"/>
                <a:ea typeface="微软雅黑" panose="020B0503020204020204" pitchFamily="34" charset="-122"/>
              </a:rPr>
              <a:t>、蓝牙等通讯方式与用户的手机上</a:t>
            </a:r>
            <a:r>
              <a:rPr lang="en-US" altLang="zh-CN" sz="1050" dirty="0">
                <a:latin typeface="微软雅黑" panose="020B0503020204020204" pitchFamily="34" charset="-122"/>
                <a:ea typeface="微软雅黑" panose="020B0503020204020204" pitchFamily="34" charset="-122"/>
              </a:rPr>
              <a:t>APP</a:t>
            </a:r>
            <a:r>
              <a:rPr lang="zh-CN" altLang="en-US" sz="1050" dirty="0">
                <a:latin typeface="微软雅黑" panose="020B0503020204020204" pitchFamily="34" charset="-122"/>
                <a:ea typeface="微软雅黑" panose="020B0503020204020204" pitchFamily="34" charset="-122"/>
              </a:rPr>
              <a:t>客户端互联互通，方便用户对煤气罐的重量，余量和是否漏气的辨别。</a:t>
            </a:r>
            <a:endParaRPr lang="zh-CN" altLang="en-US" sz="105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1"/>
          <p:cNvSpPr txBox="1"/>
          <p:nvPr/>
        </p:nvSpPr>
        <p:spPr>
          <a:xfrm>
            <a:off x="502919" y="293958"/>
            <a:ext cx="9228222" cy="460375"/>
          </a:xfrm>
          <a:prstGeom prst="rect">
            <a:avLst/>
          </a:prstGeom>
          <a:noFill/>
        </p:spPr>
        <p:txBody>
          <a:bodyPr wrap="square" rtlCol="0">
            <a:spAutoFit/>
          </a:bodyPr>
          <a:lstStyle/>
          <a:p>
            <a:r>
              <a:rPr lang="zh-CN" altLang="en-US" sz="2400" b="1" dirty="0" smtClean="0">
                <a:solidFill>
                  <a:srgbClr val="0070C0"/>
                </a:solidFill>
                <a:latin typeface="微软雅黑" panose="020B0503020204020204" pitchFamily="34" charset="-122"/>
                <a:ea typeface="微软雅黑" panose="020B0503020204020204" pitchFamily="34" charset="-122"/>
                <a:sym typeface="+mn-ea"/>
              </a:rPr>
              <a:t>三、燃气事故零死亡目标与实施方案</a:t>
            </a:r>
            <a:endParaRPr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sp>
        <p:nvSpPr>
          <p:cNvPr id="8" name="矩形 7"/>
          <p:cNvSpPr/>
          <p:nvPr/>
        </p:nvSpPr>
        <p:spPr>
          <a:xfrm>
            <a:off x="584507" y="1248811"/>
            <a:ext cx="10617926" cy="5309146"/>
          </a:xfrm>
          <a:prstGeom prst="rect">
            <a:avLst/>
          </a:prstGeom>
        </p:spPr>
        <p:txBody>
          <a:bodyPr wrap="square">
            <a:spAutoFit/>
          </a:bodyPr>
          <a:lstStyle/>
          <a:p>
            <a:pPr>
              <a:lnSpc>
                <a:spcPct val="150000"/>
              </a:lnSpc>
              <a:spcAft>
                <a:spcPts val="0"/>
              </a:spcAft>
            </a:pPr>
            <a:r>
              <a:rPr lang="zh-CN" altLang="en-US" b="1" kern="100" dirty="0">
                <a:latin typeface="微软雅黑" panose="020B0503020204020204" pitchFamily="34" charset="-122"/>
                <a:ea typeface="微软雅黑" panose="020B0503020204020204" pitchFamily="34" charset="-122"/>
                <a:cs typeface="Times New Roman" panose="02020603050405020304" pitchFamily="18" charset="0"/>
              </a:rPr>
              <a:t>制定科学的实施计划</a:t>
            </a:r>
            <a:endParaRPr lang="en-US" altLang="zh-CN" b="1" kern="1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nSpc>
                <a:spcPct val="150000"/>
              </a:lnSpc>
              <a:spcAft>
                <a:spcPts val="0"/>
              </a:spcAft>
              <a:buFont typeface="Wingdings" panose="05000000000000000000" pitchFamily="2" charset="2"/>
              <a:buChar char="ü"/>
            </a:pPr>
            <a:r>
              <a:rPr lang="zh-CN" altLang="en-US" sz="16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推动</a:t>
            </a:r>
            <a:r>
              <a:rPr lang="zh-CN" altLang="zh-CN" sz="16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安全</a:t>
            </a:r>
            <a:r>
              <a:rPr lang="zh-CN" altLang="en-US" sz="16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技术</a:t>
            </a:r>
            <a:r>
              <a:rPr lang="zh-CN" altLang="zh-CN" sz="16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措施</a:t>
            </a:r>
            <a:r>
              <a:rPr lang="zh-CN" altLang="en-US" sz="16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的落实：</a:t>
            </a:r>
            <a:r>
              <a:rPr lang="zh-CN" altLang="en-US" sz="16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从高风险区域到低风险区域</a:t>
            </a:r>
            <a:r>
              <a:rPr lang="zh-CN" altLang="zh-CN" sz="16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从局部到全局，实现区域城市燃气事故“零死亡”，实现全国死亡事故趋零</a:t>
            </a:r>
            <a:endParaRPr lang="en-US" altLang="zh-CN" sz="16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nSpc>
                <a:spcPct val="150000"/>
              </a:lnSpc>
              <a:buFont typeface="Wingdings" panose="05000000000000000000" pitchFamily="2" charset="2"/>
              <a:buChar char="ü"/>
            </a:pPr>
            <a:r>
              <a:rPr lang="zh-CN" altLang="en-US" sz="16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各地根据情况，因地制宜地制定安全措施实施步骤：</a:t>
            </a:r>
            <a:endParaRPr lang="en-US" altLang="zh-CN" sz="16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nSpc>
                <a:spcPct val="150000"/>
              </a:lnSpc>
              <a:buFont typeface="Arial" panose="020B0604020202020204" pitchFamily="34" charset="0"/>
              <a:buChar char="•"/>
            </a:pPr>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管网优先在重要管网、门站、场站等重要输配节点或区域安装监测监控预警系统，然后逐步在全部管网推广应用</a:t>
            </a:r>
            <a:endParaRPr lang="en-US"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nSpc>
                <a:spcPct val="150000"/>
              </a:lnSpc>
              <a:buFont typeface="Arial" panose="020B0604020202020204" pitchFamily="34" charset="0"/>
              <a:buChar char="•"/>
            </a:pPr>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居民用户端使用熄火保护灶具、更换金属软管（金属包覆软管、不锈钢波纹软管等）、安装自闭阀，然后推广切断式智能燃气表和防干烧灶具（防范人为破坏的重要技术措施）；优先安装老旧房屋、出租房屋、孤寡老人房屋等建筑厨房内</a:t>
            </a:r>
            <a:endParaRPr lang="en-US"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nSpc>
                <a:spcPct val="150000"/>
              </a:lnSpc>
              <a:buFont typeface="Arial" panose="020B0604020202020204" pitchFamily="34" charset="0"/>
              <a:buChar char="•"/>
            </a:pPr>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餐饮用户端须安装报警器并联动（燃气）切断装置</a:t>
            </a:r>
          </a:p>
          <a:p>
            <a:pPr>
              <a:lnSpc>
                <a:spcPct val="150000"/>
              </a:lnSpc>
            </a:pPr>
            <a:r>
              <a:rPr lang="zh-CN" altLang="en-US" b="1" kern="100" dirty="0">
                <a:latin typeface="微软雅黑" panose="020B0503020204020204" pitchFamily="34" charset="-122"/>
                <a:ea typeface="微软雅黑" panose="020B0503020204020204" pitchFamily="34" charset="-122"/>
                <a:cs typeface="Times New Roman" panose="02020603050405020304" pitchFamily="18" charset="0"/>
              </a:rPr>
              <a:t>制定合理的考核指标</a:t>
            </a:r>
            <a:endParaRPr lang="en-US" altLang="zh-CN" b="1" kern="1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nSpc>
                <a:spcPct val="150000"/>
              </a:lnSpc>
              <a:buFont typeface="Wingdings" panose="05000000000000000000" pitchFamily="2" charset="2"/>
              <a:buChar char="ü"/>
            </a:pP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执行情况：明确各阶段实施目标与执行情况，总结遇到的问题，提出解决方法，并对下一阶段实施计划做出必要的调整</a:t>
            </a:r>
            <a:endParaRPr lang="en-US"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nSpc>
                <a:spcPct val="150000"/>
              </a:lnSpc>
              <a:buFont typeface="Wingdings" panose="05000000000000000000" pitchFamily="2" charset="2"/>
              <a:buChar char="ü"/>
            </a:pP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事故、事件情况：对安全措施应用前后燃气事故、报修、抢修事件发生的数量和损失情况进行对比，总结实施效果，及时反馈新问题</a:t>
            </a:r>
            <a:endPar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endParaRPr>
          </a:p>
          <a:p>
            <a:pPr indent="575945">
              <a:lnSpc>
                <a:spcPct val="150000"/>
              </a:lnSpc>
              <a:spcAft>
                <a:spcPts val="0"/>
              </a:spcAft>
            </a:pPr>
            <a:endParaRPr lang="zh-CN" altLang="zh-CN" sz="20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矩形 4"/>
          <p:cNvSpPr/>
          <p:nvPr/>
        </p:nvSpPr>
        <p:spPr>
          <a:xfrm>
            <a:off x="541421" y="825986"/>
            <a:ext cx="1723549" cy="400110"/>
          </a:xfrm>
          <a:prstGeom prst="rect">
            <a:avLst/>
          </a:prstGeom>
        </p:spPr>
        <p:txBody>
          <a:bodyPr wrap="none">
            <a:spAutoFit/>
          </a:bodyPr>
          <a:lstStyle/>
          <a:p>
            <a:r>
              <a:rPr lang="zh-CN" altLang="en-US" sz="2000" b="1" dirty="0">
                <a:latin typeface="微软雅黑" panose="020B0503020204020204" pitchFamily="34" charset="-122"/>
                <a:ea typeface="微软雅黑" panose="020B0503020204020204" pitchFamily="34" charset="-122"/>
                <a:sym typeface="+mn-ea"/>
              </a:rPr>
              <a:t>实施路径总结</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1719552"/>
            <a:ext cx="7751947" cy="3405901"/>
          </a:xfrm>
          <a:prstGeom prst="rect">
            <a:avLst/>
          </a:prstGeom>
          <a:solidFill>
            <a:schemeClr val="bg1">
              <a:lumMod val="95000"/>
            </a:schemeClr>
          </a:solidFill>
        </p:spPr>
        <p:txBody>
          <a:bodyPr wrap="square" rtlCol="0">
            <a:spAutoFit/>
          </a:bodyPr>
          <a:lstStyle/>
          <a:p>
            <a:endParaRPr lang="zh-CN" altLang="en-US" dirty="0"/>
          </a:p>
        </p:txBody>
      </p:sp>
      <p:sp>
        <p:nvSpPr>
          <p:cNvPr id="10" name="文本框 9"/>
          <p:cNvSpPr txBox="1"/>
          <p:nvPr/>
        </p:nvSpPr>
        <p:spPr>
          <a:xfrm>
            <a:off x="1374834" y="2535371"/>
            <a:ext cx="5264091" cy="2091690"/>
          </a:xfrm>
          <a:prstGeom prst="rect">
            <a:avLst/>
          </a:prstGeom>
          <a:noFill/>
        </p:spPr>
        <p:txBody>
          <a:bodyPr wrap="square" rtlCol="0">
            <a:spAutoFit/>
          </a:bodyPr>
          <a:lstStyle/>
          <a:p>
            <a:r>
              <a:rPr lang="zh-CN" altLang="en-US" sz="4000" b="1" dirty="0">
                <a:solidFill>
                  <a:srgbClr val="0070C0"/>
                </a:solidFill>
                <a:latin typeface="微软雅黑" panose="020B0503020204020204" pitchFamily="34" charset="-122"/>
                <a:ea typeface="微软雅黑" panose="020B0503020204020204" pitchFamily="34" charset="-122"/>
                <a:sym typeface="+mn-ea"/>
              </a:rPr>
              <a:t>燃气事故案例解析</a:t>
            </a:r>
          </a:p>
          <a:p>
            <a:pPr marL="171450" indent="-171450" algn="l" fontAlgn="auto">
              <a:lnSpc>
                <a:spcPct val="150000"/>
              </a:lnSpc>
              <a:buClrTx/>
              <a:buSzTx/>
              <a:buFont typeface="Wingdings" panose="05000000000000000000" pitchFamily="2" charset="2"/>
              <a:buChar char="u"/>
            </a:pPr>
            <a:r>
              <a:rPr lang="en-US" altLang="zh-CN" sz="1200" dirty="0">
                <a:solidFill>
                  <a:schemeClr val="accent1"/>
                </a:solidFill>
                <a:latin typeface="微软雅黑" panose="020B0503020204020204" pitchFamily="34" charset="-122"/>
                <a:ea typeface="微软雅黑" panose="020B0503020204020204" pitchFamily="34" charset="-122"/>
                <a:sym typeface="+mn-ea"/>
              </a:rPr>
              <a:t>7·4</a:t>
            </a:r>
            <a:r>
              <a:rPr lang="zh-CN" altLang="en-US" sz="1200" dirty="0">
                <a:solidFill>
                  <a:schemeClr val="accent1"/>
                </a:solidFill>
                <a:latin typeface="微软雅黑" panose="020B0503020204020204" pitchFamily="34" charset="-122"/>
                <a:ea typeface="微软雅黑" panose="020B0503020204020204" pitchFamily="34" charset="-122"/>
                <a:sym typeface="+mn-ea"/>
              </a:rPr>
              <a:t>松原医院燃气爆炸事</a:t>
            </a:r>
            <a:r>
              <a:rPr lang="zh-CN" altLang="en-US" sz="1200" dirty="0" smtClean="0">
                <a:solidFill>
                  <a:schemeClr val="accent1"/>
                </a:solidFill>
                <a:latin typeface="微软雅黑" panose="020B0503020204020204" pitchFamily="34" charset="-122"/>
                <a:ea typeface="微软雅黑" panose="020B0503020204020204" pitchFamily="34" charset="-122"/>
                <a:sym typeface="+mn-ea"/>
              </a:rPr>
              <a:t>故</a:t>
            </a:r>
            <a:endParaRPr lang="en-US" altLang="zh-CN" sz="1200" b="1" dirty="0">
              <a:solidFill>
                <a:schemeClr val="bg1"/>
              </a:solidFill>
              <a:latin typeface="微软雅黑" panose="020B0503020204020204" pitchFamily="34" charset="-122"/>
              <a:ea typeface="微软雅黑" panose="020B0503020204020204" pitchFamily="34" charset="-122"/>
              <a:sym typeface="+mn-ea"/>
            </a:endParaRPr>
          </a:p>
          <a:p>
            <a:pPr marL="171450" indent="-171450" algn="l" fontAlgn="auto">
              <a:lnSpc>
                <a:spcPct val="150000"/>
              </a:lnSpc>
              <a:buClrTx/>
              <a:buSzTx/>
              <a:buFont typeface="Wingdings" panose="05000000000000000000" pitchFamily="2" charset="2"/>
              <a:buChar char="u"/>
            </a:pPr>
            <a:r>
              <a:rPr lang="en-US" altLang="zh-CN" sz="1200" dirty="0">
                <a:solidFill>
                  <a:schemeClr val="accent1"/>
                </a:solidFill>
                <a:latin typeface="微软雅黑" panose="020B0503020204020204" pitchFamily="34" charset="-122"/>
                <a:ea typeface="微软雅黑" panose="020B0503020204020204" pitchFamily="34" charset="-122"/>
                <a:sym typeface="+mn-ea"/>
              </a:rPr>
              <a:t>1·30</a:t>
            </a:r>
            <a:r>
              <a:rPr lang="en-US" altLang="zh-CN" sz="1200" dirty="0" smtClean="0">
                <a:solidFill>
                  <a:schemeClr val="accent1"/>
                </a:solidFill>
                <a:latin typeface="微软雅黑" panose="020B0503020204020204" pitchFamily="34" charset="-122"/>
                <a:ea typeface="微软雅黑" panose="020B0503020204020204" pitchFamily="34" charset="-122"/>
                <a:sym typeface="+mn-ea"/>
              </a:rPr>
              <a:t>长春燃气户内爆燃事故</a:t>
            </a:r>
          </a:p>
          <a:p>
            <a:pPr marL="171450" indent="-171450">
              <a:lnSpc>
                <a:spcPct val="150000"/>
              </a:lnSpc>
              <a:buFont typeface="Wingdings" panose="05000000000000000000" pitchFamily="2" charset="2"/>
              <a:buChar char="u"/>
            </a:pPr>
            <a:endParaRPr lang="en-US" altLang="zh-CN" sz="3600" b="1" dirty="0">
              <a:solidFill>
                <a:schemeClr val="bg1"/>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199333" y="2467952"/>
            <a:ext cx="1056756" cy="860425"/>
          </a:xfrm>
          <a:prstGeom prst="rect">
            <a:avLst/>
          </a:prstGeom>
          <a:noFill/>
        </p:spPr>
        <p:txBody>
          <a:bodyPr wrap="square" rtlCol="0">
            <a:spAutoFit/>
          </a:bodyPr>
          <a:lstStyle/>
          <a:p>
            <a:pPr algn="r"/>
            <a:r>
              <a:rPr lang="en-US" altLang="zh-CN" sz="5000" b="1" dirty="0" smtClean="0">
                <a:solidFill>
                  <a:srgbClr val="0070C0"/>
                </a:solidFill>
                <a:latin typeface="Arial" panose="020B0604020202020204" pitchFamily="34" charset="0"/>
              </a:rPr>
              <a:t>04</a:t>
            </a:r>
            <a:endParaRPr lang="en-US" altLang="zh-CN" sz="5000" b="1" dirty="0">
              <a:solidFill>
                <a:srgbClr val="0070C0"/>
              </a:solidFill>
              <a:latin typeface="Arial" panose="020B0604020202020204" pitchFamily="34" charset="0"/>
            </a:endParaRPr>
          </a:p>
        </p:txBody>
      </p:sp>
      <p:pic>
        <p:nvPicPr>
          <p:cNvPr id="9" name="图片 8"/>
          <p:cNvPicPr>
            <a:picLocks noChangeAspect="1"/>
          </p:cNvPicPr>
          <p:nvPr/>
        </p:nvPicPr>
        <p:blipFill>
          <a:blip r:embed="rId3" cstate="print"/>
          <a:stretch>
            <a:fillRect/>
          </a:stretch>
        </p:blipFill>
        <p:spPr>
          <a:xfrm>
            <a:off x="6845968" y="1719552"/>
            <a:ext cx="5346032" cy="340590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1"/>
          <p:cNvSpPr txBox="1"/>
          <p:nvPr/>
        </p:nvSpPr>
        <p:spPr>
          <a:xfrm>
            <a:off x="502919" y="293958"/>
            <a:ext cx="9228222" cy="460375"/>
          </a:xfrm>
          <a:prstGeom prst="rect">
            <a:avLst/>
          </a:prstGeom>
          <a:noFill/>
        </p:spPr>
        <p:txBody>
          <a:bodyPr wrap="square" rtlCol="0">
            <a:spAutoFit/>
          </a:bodyPr>
          <a:lstStyle/>
          <a:p>
            <a:r>
              <a:rPr lang="zh-CN" altLang="en-US" sz="2400" b="1" dirty="0" smtClean="0">
                <a:solidFill>
                  <a:srgbClr val="0070C0"/>
                </a:solidFill>
                <a:latin typeface="微软雅黑" panose="020B0503020204020204" pitchFamily="34" charset="-122"/>
                <a:ea typeface="微软雅黑" panose="020B0503020204020204" pitchFamily="34" charset="-122"/>
                <a:sym typeface="+mn-ea"/>
              </a:rPr>
              <a:t>四、燃气事故案例解析</a:t>
            </a:r>
            <a:endParaRPr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sp>
        <p:nvSpPr>
          <p:cNvPr id="16" name="文本框 15"/>
          <p:cNvSpPr txBox="1"/>
          <p:nvPr/>
        </p:nvSpPr>
        <p:spPr>
          <a:xfrm>
            <a:off x="568324" y="883920"/>
            <a:ext cx="7196455" cy="369332"/>
          </a:xfrm>
          <a:prstGeom prst="rect">
            <a:avLst/>
          </a:prstGeom>
          <a:noFill/>
        </p:spPr>
        <p:txBody>
          <a:bodyPr wrap="square" rtlCol="0">
            <a:spAutoFit/>
          </a:bodyPr>
          <a:lstStyle/>
          <a:p>
            <a:r>
              <a:rPr lang="en-US" altLang="zh-CN"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7·4</a:t>
            </a:r>
            <a:r>
              <a:rPr lang="zh-CN" altLang="en-US"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松</a:t>
            </a:r>
            <a:r>
              <a:rPr lang="zh-CN" altLang="en-US" b="1" dirty="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原医院爆炸事故</a:t>
            </a:r>
          </a:p>
        </p:txBody>
      </p:sp>
      <p:sp>
        <p:nvSpPr>
          <p:cNvPr id="10" name="矩形 23"/>
          <p:cNvSpPr>
            <a:spLocks noChangeArrowheads="1"/>
          </p:cNvSpPr>
          <p:nvPr/>
        </p:nvSpPr>
        <p:spPr bwMode="auto">
          <a:xfrm>
            <a:off x="6322694" y="1467683"/>
            <a:ext cx="5360019" cy="2215991"/>
          </a:xfrm>
          <a:prstGeom prst="rect">
            <a:avLst/>
          </a:prstGeom>
          <a:noFill/>
          <a:ln>
            <a:noFill/>
          </a:ln>
        </p:spPr>
        <p:txBody>
          <a:bodyPr wrap="square">
            <a:spAutoFit/>
          </a:bodyPr>
          <a:lstStyle/>
          <a:p>
            <a:pPr algn="l">
              <a:lnSpc>
                <a:spcPct val="150000"/>
              </a:lnSpc>
            </a:pPr>
            <a:r>
              <a:rPr lang="zh-CN" altLang="en-US" sz="2000"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事故简介</a:t>
            </a:r>
            <a:endParaRPr lang="en-US" altLang="zh-CN" sz="2000"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a:lnSpc>
                <a:spcPct val="150000"/>
              </a:lnSpc>
            </a:pP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mn-ea"/>
              </a:rPr>
              <a:t>2017</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mn-ea"/>
              </a:rPr>
              <a:t>年</a:t>
            </a: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mn-ea"/>
              </a:rPr>
              <a:t>7</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mn-ea"/>
              </a:rPr>
              <a:t>月</a:t>
            </a: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mn-ea"/>
              </a:rPr>
              <a:t>4</a:t>
            </a:r>
            <a:r>
              <a:rPr lang="zh-CN" altLang="en-US" dirty="0" smtClean="0">
                <a:latin typeface="Times New Roman" panose="02020603050405020304" pitchFamily="18" charset="0"/>
                <a:ea typeface="微软雅黑" panose="020B0503020204020204" pitchFamily="34" charset="-122"/>
                <a:cs typeface="Times New Roman" panose="02020603050405020304" pitchFamily="18" charset="0"/>
                <a:sym typeface="+mn-ea"/>
              </a:rPr>
              <a:t>日</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sym typeface="+mn-ea"/>
              </a:rPr>
              <a:t>14</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mn-ea"/>
              </a:rPr>
              <a:t>时</a:t>
            </a: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mn-ea"/>
              </a:rPr>
              <a:t>51</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mn-ea"/>
              </a:rPr>
              <a:t>分</a:t>
            </a: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mn-ea"/>
              </a:rPr>
              <a:t>26</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mn-ea"/>
              </a:rPr>
              <a:t>秒</a:t>
            </a:r>
            <a:r>
              <a:rPr lang="zh-CN" altLang="en-US" dirty="0" smtClean="0">
                <a:latin typeface="Times New Roman" panose="02020603050405020304" pitchFamily="18" charset="0"/>
                <a:ea typeface="微软雅黑" panose="020B0503020204020204" pitchFamily="34" charset="-122"/>
                <a:cs typeface="Times New Roman" panose="02020603050405020304" pitchFamily="18" charset="0"/>
                <a:sym typeface="+mn-ea"/>
              </a:rPr>
              <a:t>，松原市医</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mn-ea"/>
              </a:rPr>
              <a:t>院总务科平房内的燃气遇随机不明点火源发生爆炸</a:t>
            </a:r>
            <a:r>
              <a:rPr lang="zh-CN" altLang="en-US" dirty="0" smtClean="0">
                <a:latin typeface="Times New Roman" panose="02020603050405020304" pitchFamily="18" charset="0"/>
                <a:ea typeface="微软雅黑" panose="020B0503020204020204" pitchFamily="34" charset="-122"/>
                <a:cs typeface="Times New Roman" panose="02020603050405020304" pitchFamily="18" charset="0"/>
                <a:sym typeface="+mn-ea"/>
              </a:rPr>
              <a:t>，市</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mn-ea"/>
              </a:rPr>
              <a:t>医院总务科平房区和市医院综合楼及周围部分房屋倒塌、起火燃烧及设备设施毁损，造成人员伤亡。</a:t>
            </a:r>
            <a:endParaRPr lang="zh-CN" altLang="en-US" sz="2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3" name="矩形 22"/>
          <p:cNvSpPr/>
          <p:nvPr/>
        </p:nvSpPr>
        <p:spPr>
          <a:xfrm>
            <a:off x="6469380" y="3745230"/>
            <a:ext cx="1295400" cy="1295400"/>
          </a:xfrm>
          <a:prstGeom prst="rect">
            <a:avLst/>
          </a:prstGeom>
          <a:noFill/>
          <a:ln w="25400">
            <a:solidFill>
              <a:srgbClr val="C33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rPr>
              <a:t>事故损失</a:t>
            </a:r>
            <a:endParaRPr lang="zh-CN" altLang="en-US" b="1" dirty="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矩形 23"/>
          <p:cNvSpPr>
            <a:spLocks noChangeArrowheads="1"/>
          </p:cNvSpPr>
          <p:nvPr/>
        </p:nvSpPr>
        <p:spPr bwMode="auto">
          <a:xfrm>
            <a:off x="8004175" y="3745230"/>
            <a:ext cx="3260090" cy="1200329"/>
          </a:xfrm>
          <a:prstGeom prst="rect">
            <a:avLst/>
          </a:prstGeom>
          <a:noFill/>
          <a:ln>
            <a:noFill/>
          </a:ln>
        </p:spPr>
        <p:txBody>
          <a:bodyPr wrap="square">
            <a:spAutoFit/>
          </a:bodyPr>
          <a:lstStyle/>
          <a:p>
            <a:pPr>
              <a:lnSpc>
                <a:spcPct val="150000"/>
              </a:lnSpc>
              <a:buFont typeface="Arial" panose="020B0604020202020204" pitchFamily="34" charset="0"/>
            </a:pPr>
            <a:r>
              <a:rPr lang="zh-CN" altLang="en-US"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7</a:t>
            </a:r>
            <a:r>
              <a:rPr lang="zh-CN" altLang="en-US"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人死</a:t>
            </a:r>
            <a:r>
              <a:rPr lang="zh-CN" altLang="en-US" sz="16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亡</a:t>
            </a:r>
            <a:endParaRPr lang="en-US" altLang="zh-CN" sz="16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a:lnSpc>
                <a:spcPct val="150000"/>
              </a:lnSpc>
              <a:buFont typeface="Arial" panose="020B0604020202020204" pitchFamily="34" charset="0"/>
            </a:pPr>
            <a:r>
              <a:rPr lang="en-US" altLang="zh-CN" sz="16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85</a:t>
            </a:r>
            <a:r>
              <a:rPr lang="zh-CN" altLang="en-US"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人受</a:t>
            </a:r>
            <a:r>
              <a:rPr lang="zh-CN" altLang="en-US" sz="16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伤</a:t>
            </a:r>
            <a:endParaRPr lang="en-US" altLang="zh-CN" sz="16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a:lnSpc>
                <a:spcPct val="150000"/>
              </a:lnSpc>
              <a:buFont typeface="Arial" panose="020B0604020202020204" pitchFamily="34" charset="0"/>
            </a:pPr>
            <a:r>
              <a:rPr lang="zh-CN" altLang="en-US" sz="16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直</a:t>
            </a:r>
            <a:r>
              <a:rPr lang="zh-CN" altLang="en-US"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接经济损失</a:t>
            </a:r>
            <a:r>
              <a:rPr lang="en-US" altLang="zh-CN"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4419</a:t>
            </a:r>
            <a:r>
              <a:rPr lang="zh-CN" altLang="en-US"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万元</a:t>
            </a:r>
            <a:r>
              <a:rPr lang="zh-CN" altLang="en-US" sz="16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zh-CN" altLang="en-US"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4" name="AutoShape 6" descr="2013年6月19日 山西朔州小南国的试营业的饭店发生火灾 3人死，149人伤"/>
          <p:cNvSpPr>
            <a:spLocks noChangeAspect="1" noChangeArrowheads="1"/>
          </p:cNvSpPr>
          <p:nvPr/>
        </p:nvSpPr>
        <p:spPr bwMode="auto">
          <a:xfrm>
            <a:off x="381000" y="2192833"/>
            <a:ext cx="4248150" cy="27336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7172" name="Picture 4" descr="http://5b0988e595225.cdn.sohucs.com/images/20180130/f6ae2ef910994ed092da29b88a9650dd.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05" t="594" r="26609" b="-594"/>
          <a:stretch>
            <a:fillRect/>
          </a:stretch>
        </p:blipFill>
        <p:spPr bwMode="auto">
          <a:xfrm>
            <a:off x="213360" y="1611637"/>
            <a:ext cx="5643237" cy="3896068"/>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p:cNvSpPr txBox="1"/>
          <p:nvPr/>
        </p:nvSpPr>
        <p:spPr>
          <a:xfrm>
            <a:off x="6322694" y="5356876"/>
            <a:ext cx="5360019" cy="1338828"/>
          </a:xfrm>
          <a:prstGeom prst="rect">
            <a:avLst/>
          </a:prstGeom>
          <a:noFill/>
          <a:ln w="38100">
            <a:solidFill>
              <a:srgbClr val="C33736"/>
            </a:solidFill>
          </a:ln>
        </p:spPr>
        <p:txBody>
          <a:bodyPr wrap="square" rtlCol="0">
            <a:spAutoFit/>
          </a:bodyPr>
          <a:lstStyle/>
          <a:p>
            <a:pPr>
              <a:lnSpc>
                <a:spcPct val="150000"/>
              </a:lnSpc>
            </a:pPr>
            <a:r>
              <a:rPr lang="zh-CN" altLang="en-US" b="1" dirty="0">
                <a:solidFill>
                  <a:srgbClr val="0070C0"/>
                </a:solidFill>
                <a:latin typeface="微软雅黑" panose="020B0503020204020204" pitchFamily="34" charset="-122"/>
                <a:ea typeface="微软雅黑" panose="020B0503020204020204" pitchFamily="34" charset="-122"/>
              </a:rPr>
              <a:t>由于</a:t>
            </a:r>
            <a:r>
              <a:rPr lang="zh-CN" altLang="en-US" b="1" dirty="0" smtClean="0">
                <a:solidFill>
                  <a:srgbClr val="0070C0"/>
                </a:solidFill>
                <a:latin typeface="微软雅黑" panose="020B0503020204020204" pitchFamily="34" charset="-122"/>
                <a:ea typeface="微软雅黑" panose="020B0503020204020204" pitchFamily="34" charset="-122"/>
              </a:rPr>
              <a:t>燃气</a:t>
            </a:r>
            <a:r>
              <a:rPr lang="zh-CN" altLang="zh-CN" b="1" dirty="0" smtClean="0">
                <a:solidFill>
                  <a:srgbClr val="0070C0"/>
                </a:solidFill>
                <a:latin typeface="微软雅黑" panose="020B0503020204020204" pitchFamily="34" charset="-122"/>
                <a:ea typeface="微软雅黑" panose="020B0503020204020204" pitchFamily="34" charset="-122"/>
              </a:rPr>
              <a:t>公</a:t>
            </a:r>
            <a:r>
              <a:rPr lang="zh-CN" altLang="zh-CN" b="1" dirty="0">
                <a:solidFill>
                  <a:srgbClr val="0070C0"/>
                </a:solidFill>
                <a:latin typeface="微软雅黑" panose="020B0503020204020204" pitchFamily="34" charset="-122"/>
                <a:ea typeface="微软雅黑" panose="020B0503020204020204" pitchFamily="34" charset="-122"/>
              </a:rPr>
              <a:t>司在燃气泄漏后应急处置严重不力，以致发生燃气爆炸造成人员伤亡和财产损失扩</a:t>
            </a:r>
            <a:r>
              <a:rPr lang="zh-CN" altLang="zh-CN" b="1" dirty="0" smtClean="0">
                <a:solidFill>
                  <a:srgbClr val="0070C0"/>
                </a:solidFill>
                <a:latin typeface="微软雅黑" panose="020B0503020204020204" pitchFamily="34" charset="-122"/>
                <a:ea typeface="微软雅黑" panose="020B0503020204020204" pitchFamily="34" charset="-122"/>
              </a:rPr>
              <a:t>大</a:t>
            </a:r>
            <a:r>
              <a:rPr lang="zh-CN" altLang="en-US" b="1" dirty="0" smtClean="0">
                <a:solidFill>
                  <a:srgbClr val="0070C0"/>
                </a:solidFill>
                <a:latin typeface="微软雅黑" panose="020B0503020204020204" pitchFamily="34" charset="-122"/>
                <a:ea typeface="微软雅黑" panose="020B0503020204020204" pitchFamily="34" charset="-122"/>
              </a:rPr>
              <a:t>，被认定</a:t>
            </a:r>
            <a:r>
              <a:rPr lang="zh-CN" altLang="zh-CN" b="1" dirty="0">
                <a:solidFill>
                  <a:srgbClr val="0070C0"/>
                </a:solidFill>
                <a:latin typeface="微软雅黑" panose="020B0503020204020204" pitchFamily="34" charset="-122"/>
                <a:ea typeface="微软雅黑" panose="020B0503020204020204" pitchFamily="34" charset="-122"/>
              </a:rPr>
              <a:t>负事故的主要责</a:t>
            </a:r>
            <a:r>
              <a:rPr lang="zh-CN" altLang="zh-CN" b="1" dirty="0" smtClean="0">
                <a:solidFill>
                  <a:srgbClr val="0070C0"/>
                </a:solidFill>
                <a:latin typeface="微软雅黑" panose="020B0503020204020204" pitchFamily="34" charset="-122"/>
                <a:ea typeface="微软雅黑" panose="020B0503020204020204" pitchFamily="34" charset="-122"/>
              </a:rPr>
              <a:t>任</a:t>
            </a:r>
            <a:r>
              <a:rPr lang="zh-CN" altLang="en-US" b="1" dirty="0" smtClean="0">
                <a:solidFill>
                  <a:srgbClr val="0070C0"/>
                </a:solidFill>
                <a:latin typeface="微软雅黑" panose="020B0503020204020204" pitchFamily="34" charset="-122"/>
                <a:ea typeface="微软雅黑" panose="020B0503020204020204" pitchFamily="34" charset="-122"/>
              </a:rPr>
              <a:t>，</a:t>
            </a:r>
            <a:r>
              <a:rPr lang="zh-CN" altLang="en-US" b="1" dirty="0">
                <a:solidFill>
                  <a:srgbClr val="0070C0"/>
                </a:solidFill>
                <a:latin typeface="微软雅黑" panose="020B0503020204020204" pitchFamily="34" charset="-122"/>
                <a:ea typeface="微软雅黑" panose="020B0503020204020204" pitchFamily="34" charset="-122"/>
              </a:rPr>
              <a:t>相关</a:t>
            </a:r>
            <a:r>
              <a:rPr lang="zh-CN" altLang="en-US" b="1" dirty="0" smtClean="0">
                <a:solidFill>
                  <a:srgbClr val="0070C0"/>
                </a:solidFill>
                <a:latin typeface="微软雅黑" panose="020B0503020204020204" pitchFamily="34" charset="-122"/>
                <a:ea typeface="微软雅黑" panose="020B0503020204020204" pitchFamily="34" charset="-122"/>
              </a:rPr>
              <a:t>施工单位负次要责任</a:t>
            </a:r>
            <a:endParaRPr lang="zh-CN" altLang="en-US"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502919" y="293958"/>
            <a:ext cx="7172872" cy="368300"/>
          </a:xfrm>
          <a:prstGeom prst="rect">
            <a:avLst/>
          </a:prstGeom>
          <a:noFill/>
        </p:spPr>
        <p:txBody>
          <a:bodyPr wrap="square" rtlCol="0">
            <a:spAutoFit/>
          </a:bodyPr>
          <a:lstStyle/>
          <a:p>
            <a:r>
              <a:rPr lang="en-US" altLang="zh-CN"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7 · 4 </a:t>
            </a:r>
            <a:r>
              <a:rPr lang="zh-CN" altLang="en-US"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松原市人民医院爆</a:t>
            </a:r>
            <a:r>
              <a:rPr lang="zh-CN" altLang="en-US" b="1" dirty="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炸事</a:t>
            </a:r>
            <a:r>
              <a:rPr lang="zh-CN" altLang="en-US"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故时间线</a:t>
            </a:r>
          </a:p>
        </p:txBody>
      </p:sp>
      <p:sp>
        <p:nvSpPr>
          <p:cNvPr id="48" name="矩形 47"/>
          <p:cNvSpPr/>
          <p:nvPr/>
        </p:nvSpPr>
        <p:spPr>
          <a:xfrm>
            <a:off x="15633" y="3603369"/>
            <a:ext cx="12192000" cy="6096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grpSp>
        <p:nvGrpSpPr>
          <p:cNvPr id="56" name="组 7"/>
          <p:cNvGrpSpPr/>
          <p:nvPr/>
        </p:nvGrpSpPr>
        <p:grpSpPr>
          <a:xfrm>
            <a:off x="9435726" y="3520003"/>
            <a:ext cx="2568108" cy="2523043"/>
            <a:chOff x="3474303" y="3492533"/>
            <a:chExt cx="2680775" cy="2478684"/>
          </a:xfrm>
          <a:solidFill>
            <a:srgbClr val="002060"/>
          </a:solidFill>
        </p:grpSpPr>
        <p:sp>
          <p:nvSpPr>
            <p:cNvPr id="57" name="椭圆 56"/>
            <p:cNvSpPr/>
            <p:nvPr/>
          </p:nvSpPr>
          <p:spPr>
            <a:xfrm>
              <a:off x="3869698" y="3492533"/>
              <a:ext cx="221673" cy="2216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solidFill>
                  <a:schemeClr val="bg1"/>
                </a:solidFill>
                <a:latin typeface="Times New Roman" panose="02020603050405020304" pitchFamily="18" charset="0"/>
                <a:cs typeface="Times New Roman" panose="02020603050405020304" pitchFamily="18" charset="0"/>
              </a:endParaRPr>
            </a:p>
          </p:txBody>
        </p:sp>
        <p:sp>
          <p:nvSpPr>
            <p:cNvPr id="58" name="任意形状 40"/>
            <p:cNvSpPr/>
            <p:nvPr/>
          </p:nvSpPr>
          <p:spPr>
            <a:xfrm>
              <a:off x="3474303" y="4188516"/>
              <a:ext cx="2680775" cy="1782701"/>
            </a:xfrm>
            <a:custGeom>
              <a:avLst/>
              <a:gdLst>
                <a:gd name="connsiteX0" fmla="*/ 0 w 1953435"/>
                <a:gd name="connsiteY0" fmla="*/ 1361359 h 1361359"/>
                <a:gd name="connsiteX1" fmla="*/ 1953435 w 1953435"/>
                <a:gd name="connsiteY1" fmla="*/ 1361359 h 1361359"/>
                <a:gd name="connsiteX2" fmla="*/ 1953435 w 1953435"/>
                <a:gd name="connsiteY2" fmla="*/ 145918 h 1361359"/>
                <a:gd name="connsiteX3" fmla="*/ 472409 w 1953435"/>
                <a:gd name="connsiteY3" fmla="*/ 145918 h 1361359"/>
                <a:gd name="connsiteX4" fmla="*/ 376106 w 1953435"/>
                <a:gd name="connsiteY4" fmla="*/ 0 h 1361359"/>
                <a:gd name="connsiteX5" fmla="*/ 279802 w 1953435"/>
                <a:gd name="connsiteY5" fmla="*/ 145918 h 1361359"/>
                <a:gd name="connsiteX6" fmla="*/ 0 w 1953435"/>
                <a:gd name="connsiteY6" fmla="*/ 145918 h 136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435" h="1361359">
                  <a:moveTo>
                    <a:pt x="0" y="1361359"/>
                  </a:moveTo>
                  <a:lnTo>
                    <a:pt x="1953435" y="1361359"/>
                  </a:lnTo>
                  <a:lnTo>
                    <a:pt x="1953435" y="145918"/>
                  </a:lnTo>
                  <a:lnTo>
                    <a:pt x="472409" y="145918"/>
                  </a:lnTo>
                  <a:lnTo>
                    <a:pt x="376106" y="0"/>
                  </a:lnTo>
                  <a:lnTo>
                    <a:pt x="279802" y="145918"/>
                  </a:lnTo>
                  <a:lnTo>
                    <a:pt x="0" y="1459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solidFill>
                  <a:schemeClr val="bg1"/>
                </a:solidFill>
                <a:latin typeface="Times New Roman" panose="02020603050405020304" pitchFamily="18" charset="0"/>
                <a:cs typeface="Times New Roman" panose="02020603050405020304" pitchFamily="18" charset="0"/>
              </a:endParaRPr>
            </a:p>
          </p:txBody>
        </p:sp>
        <p:sp>
          <p:nvSpPr>
            <p:cNvPr id="59" name="文本框 8"/>
            <p:cNvSpPr txBox="1"/>
            <p:nvPr/>
          </p:nvSpPr>
          <p:spPr>
            <a:xfrm>
              <a:off x="3570189" y="4862573"/>
              <a:ext cx="2408275" cy="625043"/>
            </a:xfrm>
            <a:prstGeom prst="rect">
              <a:avLst/>
            </a:prstGeom>
            <a:grp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00">
                <a:lnSpc>
                  <a:spcPct val="130000"/>
                </a:lnSpc>
              </a:pPr>
              <a:r>
                <a:rPr lang="zh-CN" altLang="en-US" sz="1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松原市政府应急办接到群众报警，</a:t>
              </a:r>
              <a:r>
                <a:rPr lang="en-US" altLang="zh-CN" sz="1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20</a:t>
              </a:r>
              <a:r>
                <a:rPr lang="zh-CN" altLang="en-US" sz="1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分钟后到达</a:t>
              </a:r>
              <a:r>
                <a:rPr lang="zh-CN" altLang="en-US" sz="1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现场</a:t>
              </a:r>
              <a:endParaRPr lang="zh-CN" altLang="en-US" sz="1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0" name="矩形 59"/>
            <p:cNvSpPr/>
            <p:nvPr/>
          </p:nvSpPr>
          <p:spPr>
            <a:xfrm>
              <a:off x="3570188" y="4500923"/>
              <a:ext cx="1210588" cy="400110"/>
            </a:xfrm>
            <a:prstGeom prst="rect">
              <a:avLst/>
            </a:prstGeom>
            <a:grpFill/>
          </p:spPr>
          <p:txBody>
            <a:bodyPr wrap="none">
              <a:spAutoFit/>
            </a:bodyPr>
            <a:lstStyle/>
            <a:p>
              <a:r>
                <a:rPr lang="en-US" altLang="zh-CN" sz="20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15</a:t>
              </a:r>
              <a:r>
                <a:rPr lang="zh-CN" altLang="en-US" sz="20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时</a:t>
              </a:r>
              <a:r>
                <a:rPr lang="en-US" altLang="zh-CN" sz="20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01</a:t>
              </a:r>
              <a:r>
                <a:rPr lang="zh-CN" altLang="en-US" sz="20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分</a:t>
              </a:r>
              <a:endParaRPr lang="zh-CN" altLang="en-US" sz="1865"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61" name="直线连接符 74"/>
            <p:cNvCxnSpPr>
              <a:stCxn id="57" idx="4"/>
              <a:endCxn id="58" idx="4"/>
            </p:cNvCxnSpPr>
            <p:nvPr/>
          </p:nvCxnSpPr>
          <p:spPr>
            <a:xfrm>
              <a:off x="3980535" y="3714206"/>
              <a:ext cx="9913" cy="474310"/>
            </a:xfrm>
            <a:prstGeom prst="line">
              <a:avLst/>
            </a:prstGeom>
            <a:grpFill/>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grpSp>
        <p:nvGrpSpPr>
          <p:cNvPr id="69" name="组 9"/>
          <p:cNvGrpSpPr/>
          <p:nvPr/>
        </p:nvGrpSpPr>
        <p:grpSpPr>
          <a:xfrm>
            <a:off x="3991030" y="3503776"/>
            <a:ext cx="2607121" cy="3087682"/>
            <a:chOff x="8603883" y="3492533"/>
            <a:chExt cx="2639061" cy="3310735"/>
          </a:xfrm>
          <a:solidFill>
            <a:schemeClr val="accent1">
              <a:lumMod val="50000"/>
            </a:schemeClr>
          </a:solidFill>
        </p:grpSpPr>
        <p:sp>
          <p:nvSpPr>
            <p:cNvPr id="70" name="椭圆 69"/>
            <p:cNvSpPr/>
            <p:nvPr/>
          </p:nvSpPr>
          <p:spPr>
            <a:xfrm>
              <a:off x="8989210" y="3492533"/>
              <a:ext cx="221673" cy="2216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solidFill>
                  <a:schemeClr val="bg1"/>
                </a:solidFill>
                <a:latin typeface="Times New Roman" panose="02020603050405020304" pitchFamily="18" charset="0"/>
                <a:cs typeface="Times New Roman" panose="02020603050405020304" pitchFamily="18" charset="0"/>
              </a:endParaRPr>
            </a:p>
          </p:txBody>
        </p:sp>
        <p:sp>
          <p:nvSpPr>
            <p:cNvPr id="71" name="任意形状 44"/>
            <p:cNvSpPr/>
            <p:nvPr/>
          </p:nvSpPr>
          <p:spPr>
            <a:xfrm>
              <a:off x="8603883" y="4110502"/>
              <a:ext cx="2639061" cy="2692766"/>
            </a:xfrm>
            <a:custGeom>
              <a:avLst/>
              <a:gdLst>
                <a:gd name="connsiteX0" fmla="*/ 0 w 1953435"/>
                <a:gd name="connsiteY0" fmla="*/ 1361359 h 1361359"/>
                <a:gd name="connsiteX1" fmla="*/ 1953435 w 1953435"/>
                <a:gd name="connsiteY1" fmla="*/ 1361359 h 1361359"/>
                <a:gd name="connsiteX2" fmla="*/ 1953435 w 1953435"/>
                <a:gd name="connsiteY2" fmla="*/ 145918 h 1361359"/>
                <a:gd name="connsiteX3" fmla="*/ 472409 w 1953435"/>
                <a:gd name="connsiteY3" fmla="*/ 145918 h 1361359"/>
                <a:gd name="connsiteX4" fmla="*/ 376106 w 1953435"/>
                <a:gd name="connsiteY4" fmla="*/ 0 h 1361359"/>
                <a:gd name="connsiteX5" fmla="*/ 279802 w 1953435"/>
                <a:gd name="connsiteY5" fmla="*/ 145918 h 1361359"/>
                <a:gd name="connsiteX6" fmla="*/ 0 w 1953435"/>
                <a:gd name="connsiteY6" fmla="*/ 145918 h 136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435" h="1361359">
                  <a:moveTo>
                    <a:pt x="0" y="1361359"/>
                  </a:moveTo>
                  <a:lnTo>
                    <a:pt x="1953435" y="1361359"/>
                  </a:lnTo>
                  <a:lnTo>
                    <a:pt x="1953435" y="145918"/>
                  </a:lnTo>
                  <a:lnTo>
                    <a:pt x="472409" y="145918"/>
                  </a:lnTo>
                  <a:lnTo>
                    <a:pt x="376106" y="0"/>
                  </a:lnTo>
                  <a:lnTo>
                    <a:pt x="279802" y="145918"/>
                  </a:lnTo>
                  <a:lnTo>
                    <a:pt x="0" y="145918"/>
                  </a:lnTo>
                  <a:close/>
                </a:path>
              </a:pathLst>
            </a:cu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sz="3200">
                <a:solidFill>
                  <a:schemeClr val="bg1"/>
                </a:solidFill>
                <a:latin typeface="Times New Roman" panose="02020603050405020304" pitchFamily="18" charset="0"/>
                <a:cs typeface="Times New Roman" panose="02020603050405020304" pitchFamily="18" charset="0"/>
              </a:endParaRPr>
            </a:p>
          </p:txBody>
        </p:sp>
        <p:sp>
          <p:nvSpPr>
            <p:cNvPr id="72" name="文本框 8"/>
            <p:cNvSpPr txBox="1"/>
            <p:nvPr/>
          </p:nvSpPr>
          <p:spPr>
            <a:xfrm>
              <a:off x="8709555" y="4862575"/>
              <a:ext cx="2533389" cy="1643451"/>
            </a:xfrm>
            <a:prstGeom prst="rect">
              <a:avLst/>
            </a:prstGeom>
            <a:grp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00">
                <a:lnSpc>
                  <a:spcPct val="130000"/>
                </a:lnSpc>
              </a:pPr>
              <a:r>
                <a:rPr lang="zh-CN" altLang="en-US" sz="12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燃气公司抢</a:t>
              </a:r>
              <a:r>
                <a:rPr lang="zh-CN" altLang="en-US" sz="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维修人员、抢维修主管及巡线主管先后到达现场，对泄漏点两侧的路口进行警戒，</a:t>
              </a:r>
              <a:r>
                <a:rPr lang="zh-CN" altLang="en-US" sz="12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疏散人员，在缺乏应急设备的情况下，只能关闭附近阀门，但因</a:t>
              </a:r>
              <a:r>
                <a:rPr lang="zh-CN" altLang="en-US" sz="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阀门</a:t>
              </a:r>
              <a:r>
                <a:rPr lang="zh-CN" altLang="en-US" sz="12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损坏</a:t>
              </a:r>
              <a:r>
                <a:rPr lang="zh-CN" altLang="en-US" sz="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未完</a:t>
              </a:r>
              <a:r>
                <a:rPr lang="zh-CN" altLang="en-US" sz="12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全关闭</a:t>
              </a:r>
              <a:endParaRPr lang="zh-CN" altLang="en-US" sz="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3" name="矩形 72"/>
            <p:cNvSpPr/>
            <p:nvPr/>
          </p:nvSpPr>
          <p:spPr>
            <a:xfrm>
              <a:off x="8709555" y="4500923"/>
              <a:ext cx="1210588" cy="400110"/>
            </a:xfrm>
            <a:prstGeom prst="rect">
              <a:avLst/>
            </a:prstGeom>
            <a:grpFill/>
          </p:spPr>
          <p:txBody>
            <a:bodyPr wrap="none">
              <a:spAutoFit/>
            </a:bodyPr>
            <a:lstStyle/>
            <a:p>
              <a:r>
                <a:rPr lang="en-US" altLang="zh-CN"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14</a:t>
              </a:r>
              <a:r>
                <a:rPr lang="zh-CN" altLang="en-US"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时</a:t>
              </a:r>
              <a:r>
                <a:rPr lang="en-US" altLang="zh-CN"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10</a:t>
              </a:r>
              <a:r>
                <a:rPr lang="zh-CN" altLang="en-US"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分</a:t>
              </a:r>
              <a:endParaRPr lang="zh-CN" altLang="en-US" sz="1865"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74" name="直线连接符 76"/>
            <p:cNvCxnSpPr>
              <a:stCxn id="71" idx="4"/>
              <a:endCxn id="70" idx="4"/>
            </p:cNvCxnSpPr>
            <p:nvPr/>
          </p:nvCxnSpPr>
          <p:spPr>
            <a:xfrm flipH="1" flipV="1">
              <a:off x="9100046" y="3714206"/>
              <a:ext cx="11950" cy="396297"/>
            </a:xfrm>
            <a:prstGeom prst="line">
              <a:avLst/>
            </a:prstGeom>
            <a:grpFill/>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组 5"/>
          <p:cNvGrpSpPr/>
          <p:nvPr/>
        </p:nvGrpSpPr>
        <p:grpSpPr>
          <a:xfrm>
            <a:off x="475675" y="1057071"/>
            <a:ext cx="2245154" cy="2676290"/>
            <a:chOff x="6033171" y="1335286"/>
            <a:chExt cx="2671460" cy="2378919"/>
          </a:xfrm>
        </p:grpSpPr>
        <p:sp>
          <p:nvSpPr>
            <p:cNvPr id="87" name="椭圆 86"/>
            <p:cNvSpPr/>
            <p:nvPr/>
          </p:nvSpPr>
          <p:spPr>
            <a:xfrm>
              <a:off x="6429454" y="3510130"/>
              <a:ext cx="238852" cy="2040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solidFill>
                  <a:schemeClr val="bg1"/>
                </a:solidFill>
                <a:latin typeface="Times New Roman" panose="02020603050405020304" pitchFamily="18" charset="0"/>
                <a:cs typeface="Times New Roman" panose="02020603050405020304" pitchFamily="18" charset="0"/>
              </a:endParaRPr>
            </a:p>
          </p:txBody>
        </p:sp>
        <p:grpSp>
          <p:nvGrpSpPr>
            <p:cNvPr id="88" name="组 4"/>
            <p:cNvGrpSpPr/>
            <p:nvPr/>
          </p:nvGrpSpPr>
          <p:grpSpPr>
            <a:xfrm>
              <a:off x="6033171" y="1335286"/>
              <a:ext cx="2671460" cy="1815145"/>
              <a:chOff x="6033171" y="1335286"/>
              <a:chExt cx="2671460" cy="1815145"/>
            </a:xfrm>
          </p:grpSpPr>
          <p:sp>
            <p:nvSpPr>
              <p:cNvPr id="90" name="任意形状 39"/>
              <p:cNvSpPr/>
              <p:nvPr/>
            </p:nvSpPr>
            <p:spPr>
              <a:xfrm flipV="1">
                <a:off x="6033171" y="1335286"/>
                <a:ext cx="2604580" cy="1815145"/>
              </a:xfrm>
              <a:custGeom>
                <a:avLst/>
                <a:gdLst>
                  <a:gd name="connsiteX0" fmla="*/ 0 w 1953435"/>
                  <a:gd name="connsiteY0" fmla="*/ 1361359 h 1361359"/>
                  <a:gd name="connsiteX1" fmla="*/ 1953435 w 1953435"/>
                  <a:gd name="connsiteY1" fmla="*/ 1361359 h 1361359"/>
                  <a:gd name="connsiteX2" fmla="*/ 1953435 w 1953435"/>
                  <a:gd name="connsiteY2" fmla="*/ 145918 h 1361359"/>
                  <a:gd name="connsiteX3" fmla="*/ 472409 w 1953435"/>
                  <a:gd name="connsiteY3" fmla="*/ 145918 h 1361359"/>
                  <a:gd name="connsiteX4" fmla="*/ 376106 w 1953435"/>
                  <a:gd name="connsiteY4" fmla="*/ 0 h 1361359"/>
                  <a:gd name="connsiteX5" fmla="*/ 279802 w 1953435"/>
                  <a:gd name="connsiteY5" fmla="*/ 145918 h 1361359"/>
                  <a:gd name="connsiteX6" fmla="*/ 0 w 1953435"/>
                  <a:gd name="connsiteY6" fmla="*/ 145918 h 136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435" h="1361359">
                    <a:moveTo>
                      <a:pt x="0" y="1361359"/>
                    </a:moveTo>
                    <a:lnTo>
                      <a:pt x="1953435" y="1361359"/>
                    </a:lnTo>
                    <a:lnTo>
                      <a:pt x="1953435" y="145918"/>
                    </a:lnTo>
                    <a:lnTo>
                      <a:pt x="472409" y="145918"/>
                    </a:lnTo>
                    <a:lnTo>
                      <a:pt x="376106" y="0"/>
                    </a:lnTo>
                    <a:lnTo>
                      <a:pt x="279802" y="145918"/>
                    </a:lnTo>
                    <a:lnTo>
                      <a:pt x="0" y="14591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solidFill>
                    <a:schemeClr val="bg1"/>
                  </a:solidFill>
                  <a:latin typeface="Times New Roman" panose="02020603050405020304" pitchFamily="18" charset="0"/>
                  <a:cs typeface="Times New Roman" panose="02020603050405020304" pitchFamily="18" charset="0"/>
                </a:endParaRPr>
              </a:p>
            </p:txBody>
          </p:sp>
          <p:sp>
            <p:nvSpPr>
              <p:cNvPr id="91" name="文本框 8"/>
              <p:cNvSpPr txBox="1"/>
              <p:nvPr/>
            </p:nvSpPr>
            <p:spPr>
              <a:xfrm>
                <a:off x="6100050" y="1829147"/>
                <a:ext cx="2604581" cy="5799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00">
                  <a:lnSpc>
                    <a:spcPct val="130000"/>
                  </a:lnSpc>
                </a:pPr>
                <a:r>
                  <a:rPr lang="zh-CN" altLang="en-US" sz="1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燃气公司门</a:t>
                </a:r>
                <a:r>
                  <a:rPr lang="zh-CN" altLang="en-US" sz="1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站监控记录显示出站流量</a:t>
                </a:r>
                <a:r>
                  <a:rPr lang="zh-CN" altLang="en-US" sz="1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骤增</a:t>
                </a:r>
                <a:endParaRPr lang="zh-CN" altLang="en-US" sz="1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2" name="矩形 91"/>
              <p:cNvSpPr/>
              <p:nvPr/>
            </p:nvSpPr>
            <p:spPr>
              <a:xfrm>
                <a:off x="6100051" y="1467497"/>
                <a:ext cx="1980029" cy="339045"/>
              </a:xfrm>
              <a:prstGeom prst="rect">
                <a:avLst/>
              </a:prstGeom>
            </p:spPr>
            <p:txBody>
              <a:bodyPr wrap="none">
                <a:spAutoFit/>
              </a:bodyPr>
              <a:lstStyle/>
              <a:p>
                <a:r>
                  <a:rPr lang="en-US" altLang="zh-CN"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7</a:t>
                </a:r>
                <a:r>
                  <a:rPr lang="zh-CN" altLang="en-US"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月</a:t>
                </a:r>
                <a:r>
                  <a:rPr lang="en-US" altLang="zh-CN"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4</a:t>
                </a:r>
                <a:r>
                  <a:rPr lang="zh-CN" altLang="en-US"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日</a:t>
                </a:r>
                <a:r>
                  <a:rPr lang="en-US" altLang="zh-CN"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13</a:t>
                </a:r>
                <a:r>
                  <a:rPr lang="zh-CN" altLang="en-US"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时</a:t>
                </a:r>
                <a:r>
                  <a:rPr lang="en-US" altLang="zh-CN"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23</a:t>
                </a:r>
                <a:r>
                  <a:rPr lang="zh-CN" altLang="en-US"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分</a:t>
                </a:r>
                <a:endParaRPr lang="zh-CN" altLang="en-US" sz="1865"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89" name="直线连接符 75"/>
            <p:cNvCxnSpPr>
              <a:stCxn id="90" idx="4"/>
              <a:endCxn id="87" idx="0"/>
            </p:cNvCxnSpPr>
            <p:nvPr/>
          </p:nvCxnSpPr>
          <p:spPr>
            <a:xfrm>
              <a:off x="6534646" y="3150431"/>
              <a:ext cx="14234" cy="359699"/>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组 5"/>
          <p:cNvGrpSpPr/>
          <p:nvPr/>
        </p:nvGrpSpPr>
        <p:grpSpPr>
          <a:xfrm>
            <a:off x="5293754" y="810475"/>
            <a:ext cx="2552526" cy="2897477"/>
            <a:chOff x="6033171" y="1096730"/>
            <a:chExt cx="2630363" cy="2617475"/>
          </a:xfrm>
          <a:solidFill>
            <a:schemeClr val="accent4">
              <a:lumMod val="75000"/>
            </a:schemeClr>
          </a:solidFill>
        </p:grpSpPr>
        <p:sp>
          <p:nvSpPr>
            <p:cNvPr id="94" name="椭圆 93"/>
            <p:cNvSpPr/>
            <p:nvPr/>
          </p:nvSpPr>
          <p:spPr>
            <a:xfrm>
              <a:off x="6429455" y="3529460"/>
              <a:ext cx="209878" cy="1847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solidFill>
                  <a:schemeClr val="bg1"/>
                </a:solidFill>
                <a:latin typeface="Times New Roman" panose="02020603050405020304" pitchFamily="18" charset="0"/>
                <a:cs typeface="Times New Roman" panose="02020603050405020304" pitchFamily="18" charset="0"/>
              </a:endParaRPr>
            </a:p>
          </p:txBody>
        </p:sp>
        <p:grpSp>
          <p:nvGrpSpPr>
            <p:cNvPr id="95" name="组 4"/>
            <p:cNvGrpSpPr/>
            <p:nvPr/>
          </p:nvGrpSpPr>
          <p:grpSpPr>
            <a:xfrm>
              <a:off x="6033171" y="1096730"/>
              <a:ext cx="2630363" cy="2238820"/>
              <a:chOff x="6033171" y="1096730"/>
              <a:chExt cx="2630363" cy="2238820"/>
            </a:xfrm>
            <a:grpFill/>
          </p:grpSpPr>
          <p:sp>
            <p:nvSpPr>
              <p:cNvPr id="97" name="任意形状 39"/>
              <p:cNvSpPr/>
              <p:nvPr/>
            </p:nvSpPr>
            <p:spPr>
              <a:xfrm flipV="1">
                <a:off x="6033171" y="1096730"/>
                <a:ext cx="2630363" cy="2238820"/>
              </a:xfrm>
              <a:custGeom>
                <a:avLst/>
                <a:gdLst>
                  <a:gd name="connsiteX0" fmla="*/ 0 w 1953435"/>
                  <a:gd name="connsiteY0" fmla="*/ 1361359 h 1361359"/>
                  <a:gd name="connsiteX1" fmla="*/ 1953435 w 1953435"/>
                  <a:gd name="connsiteY1" fmla="*/ 1361359 h 1361359"/>
                  <a:gd name="connsiteX2" fmla="*/ 1953435 w 1953435"/>
                  <a:gd name="connsiteY2" fmla="*/ 145918 h 1361359"/>
                  <a:gd name="connsiteX3" fmla="*/ 472409 w 1953435"/>
                  <a:gd name="connsiteY3" fmla="*/ 145918 h 1361359"/>
                  <a:gd name="connsiteX4" fmla="*/ 376106 w 1953435"/>
                  <a:gd name="connsiteY4" fmla="*/ 0 h 1361359"/>
                  <a:gd name="connsiteX5" fmla="*/ 279802 w 1953435"/>
                  <a:gd name="connsiteY5" fmla="*/ 145918 h 1361359"/>
                  <a:gd name="connsiteX6" fmla="*/ 0 w 1953435"/>
                  <a:gd name="connsiteY6" fmla="*/ 145918 h 136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435" h="1361359">
                    <a:moveTo>
                      <a:pt x="0" y="1361359"/>
                    </a:moveTo>
                    <a:lnTo>
                      <a:pt x="1953435" y="1361359"/>
                    </a:lnTo>
                    <a:lnTo>
                      <a:pt x="1953435" y="145918"/>
                    </a:lnTo>
                    <a:lnTo>
                      <a:pt x="472409" y="145918"/>
                    </a:lnTo>
                    <a:lnTo>
                      <a:pt x="376106" y="0"/>
                    </a:lnTo>
                    <a:lnTo>
                      <a:pt x="279802" y="145918"/>
                    </a:lnTo>
                    <a:lnTo>
                      <a:pt x="0" y="145918"/>
                    </a:lnTo>
                    <a:close/>
                  </a:path>
                </a:pathLst>
              </a:cu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sz="3200">
                  <a:solidFill>
                    <a:schemeClr val="bg1"/>
                  </a:solidFill>
                  <a:latin typeface="Times New Roman" panose="02020603050405020304" pitchFamily="18" charset="0"/>
                  <a:cs typeface="Times New Roman" panose="02020603050405020304" pitchFamily="18" charset="0"/>
                </a:endParaRPr>
              </a:p>
            </p:txBody>
          </p:sp>
          <p:sp>
            <p:nvSpPr>
              <p:cNvPr id="98" name="文本框 8"/>
              <p:cNvSpPr txBox="1"/>
              <p:nvPr/>
            </p:nvSpPr>
            <p:spPr>
              <a:xfrm>
                <a:off x="6100051" y="1500777"/>
                <a:ext cx="2563483" cy="1601476"/>
              </a:xfrm>
              <a:prstGeom prst="rect">
                <a:avLst/>
              </a:prstGeom>
              <a:grp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00">
                  <a:lnSpc>
                    <a:spcPct val="130000"/>
                  </a:lnSpc>
                </a:pPr>
                <a:r>
                  <a:rPr lang="zh-CN" altLang="en-US" sz="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抢维修主管决定在泄漏点东侧约</a:t>
                </a:r>
                <a:r>
                  <a:rPr lang="en-US" altLang="zh-CN" sz="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90m</a:t>
                </a:r>
                <a:r>
                  <a:rPr lang="zh-CN" altLang="en-US" sz="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处挖坑</a:t>
                </a:r>
                <a:r>
                  <a:rPr lang="zh-CN" altLang="en-US" sz="12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，拟用</a:t>
                </a:r>
                <a:r>
                  <a:rPr lang="zh-CN" altLang="en-US" sz="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止气钳实施止气作业</a:t>
                </a:r>
                <a:r>
                  <a:rPr lang="zh-CN" altLang="en-US" sz="12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；燃气公司总</a:t>
                </a:r>
                <a:r>
                  <a:rPr lang="zh-CN" altLang="en-US" sz="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经理到达事故现场</a:t>
                </a:r>
                <a:r>
                  <a:rPr lang="zh-CN" altLang="en-US" sz="12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，发现泄漏量减少，以为事故不会扩大，于是阻</a:t>
                </a:r>
                <a:r>
                  <a:rPr lang="zh-CN" altLang="en-US" sz="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止消防救援人员参与处置，并将消防救援人员劝离后离开</a:t>
                </a:r>
                <a:r>
                  <a:rPr lang="zh-CN" altLang="en-US" sz="12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现场</a:t>
                </a:r>
                <a:endParaRPr lang="zh-CN" altLang="en-US" sz="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9" name="矩形 98"/>
              <p:cNvSpPr/>
              <p:nvPr/>
            </p:nvSpPr>
            <p:spPr>
              <a:xfrm>
                <a:off x="6086772" y="1195247"/>
                <a:ext cx="1210588" cy="305530"/>
              </a:xfrm>
              <a:prstGeom prst="rect">
                <a:avLst/>
              </a:prstGeom>
              <a:grpFill/>
            </p:spPr>
            <p:txBody>
              <a:bodyPr wrap="none">
                <a:spAutoFit/>
              </a:bodyPr>
              <a:lstStyle/>
              <a:p>
                <a:r>
                  <a:rPr lang="en-US" altLang="zh-CN"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14</a:t>
                </a:r>
                <a:r>
                  <a:rPr lang="zh-CN" altLang="en-US"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时</a:t>
                </a:r>
                <a:r>
                  <a:rPr lang="en-US" altLang="zh-CN"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20</a:t>
                </a:r>
                <a:r>
                  <a:rPr lang="zh-CN" altLang="en-US"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分</a:t>
                </a:r>
                <a:endParaRPr lang="zh-CN" altLang="en-US" sz="1865"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96" name="直线连接符 75"/>
            <p:cNvCxnSpPr>
              <a:stCxn id="97" idx="4"/>
              <a:endCxn id="94" idx="0"/>
            </p:cNvCxnSpPr>
            <p:nvPr/>
          </p:nvCxnSpPr>
          <p:spPr>
            <a:xfrm flipH="1">
              <a:off x="6534395" y="3335549"/>
              <a:ext cx="5215" cy="193911"/>
            </a:xfrm>
            <a:prstGeom prst="line">
              <a:avLst/>
            </a:prstGeom>
            <a:grpFill/>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grpSp>
        <p:nvGrpSpPr>
          <p:cNvPr id="40" name="组 9"/>
          <p:cNvGrpSpPr/>
          <p:nvPr/>
        </p:nvGrpSpPr>
        <p:grpSpPr>
          <a:xfrm>
            <a:off x="6786797" y="3533280"/>
            <a:ext cx="2604580" cy="2538342"/>
            <a:chOff x="8603883" y="3492533"/>
            <a:chExt cx="2604580" cy="2538342"/>
          </a:xfrm>
        </p:grpSpPr>
        <p:sp>
          <p:nvSpPr>
            <p:cNvPr id="41" name="椭圆 40"/>
            <p:cNvSpPr/>
            <p:nvPr/>
          </p:nvSpPr>
          <p:spPr>
            <a:xfrm>
              <a:off x="8989210" y="3492533"/>
              <a:ext cx="221673" cy="22167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solidFill>
                  <a:schemeClr val="bg1"/>
                </a:solidFill>
                <a:latin typeface="Times New Roman" panose="02020603050405020304" pitchFamily="18" charset="0"/>
                <a:cs typeface="Times New Roman" panose="02020603050405020304" pitchFamily="18" charset="0"/>
              </a:endParaRPr>
            </a:p>
          </p:txBody>
        </p:sp>
        <p:sp>
          <p:nvSpPr>
            <p:cNvPr id="42" name="任意形状 44"/>
            <p:cNvSpPr/>
            <p:nvPr/>
          </p:nvSpPr>
          <p:spPr>
            <a:xfrm>
              <a:off x="8603883" y="4110503"/>
              <a:ext cx="2604580" cy="1920372"/>
            </a:xfrm>
            <a:custGeom>
              <a:avLst/>
              <a:gdLst>
                <a:gd name="connsiteX0" fmla="*/ 0 w 1953435"/>
                <a:gd name="connsiteY0" fmla="*/ 1361359 h 1361359"/>
                <a:gd name="connsiteX1" fmla="*/ 1953435 w 1953435"/>
                <a:gd name="connsiteY1" fmla="*/ 1361359 h 1361359"/>
                <a:gd name="connsiteX2" fmla="*/ 1953435 w 1953435"/>
                <a:gd name="connsiteY2" fmla="*/ 145918 h 1361359"/>
                <a:gd name="connsiteX3" fmla="*/ 472409 w 1953435"/>
                <a:gd name="connsiteY3" fmla="*/ 145918 h 1361359"/>
                <a:gd name="connsiteX4" fmla="*/ 376106 w 1953435"/>
                <a:gd name="connsiteY4" fmla="*/ 0 h 1361359"/>
                <a:gd name="connsiteX5" fmla="*/ 279802 w 1953435"/>
                <a:gd name="connsiteY5" fmla="*/ 145918 h 1361359"/>
                <a:gd name="connsiteX6" fmla="*/ 0 w 1953435"/>
                <a:gd name="connsiteY6" fmla="*/ 145918 h 136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435" h="1361359">
                  <a:moveTo>
                    <a:pt x="0" y="1361359"/>
                  </a:moveTo>
                  <a:lnTo>
                    <a:pt x="1953435" y="1361359"/>
                  </a:lnTo>
                  <a:lnTo>
                    <a:pt x="1953435" y="145918"/>
                  </a:lnTo>
                  <a:lnTo>
                    <a:pt x="472409" y="145918"/>
                  </a:lnTo>
                  <a:lnTo>
                    <a:pt x="376106" y="0"/>
                  </a:lnTo>
                  <a:lnTo>
                    <a:pt x="279802" y="145918"/>
                  </a:lnTo>
                  <a:lnTo>
                    <a:pt x="0" y="14591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solidFill>
                  <a:schemeClr val="bg1"/>
                </a:solidFill>
                <a:latin typeface="Times New Roman" panose="02020603050405020304" pitchFamily="18" charset="0"/>
                <a:cs typeface="Times New Roman" panose="02020603050405020304" pitchFamily="18" charset="0"/>
              </a:endParaRPr>
            </a:p>
          </p:txBody>
        </p:sp>
        <p:sp>
          <p:nvSpPr>
            <p:cNvPr id="43" name="文本框 8"/>
            <p:cNvSpPr txBox="1"/>
            <p:nvPr/>
          </p:nvSpPr>
          <p:spPr>
            <a:xfrm>
              <a:off x="8709555" y="4862573"/>
              <a:ext cx="2408275" cy="6524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00">
                <a:lnSpc>
                  <a:spcPct val="130000"/>
                </a:lnSpc>
              </a:pPr>
              <a:r>
                <a:rPr lang="zh-CN" altLang="en-US" sz="1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关闭中国石油繁荣加油站附近阀门</a:t>
              </a:r>
              <a:endParaRPr lang="zh-CN" altLang="en-US" sz="1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4" name="矩形 43"/>
            <p:cNvSpPr/>
            <p:nvPr/>
          </p:nvSpPr>
          <p:spPr>
            <a:xfrm>
              <a:off x="8709555" y="4500923"/>
              <a:ext cx="1210588" cy="400110"/>
            </a:xfrm>
            <a:prstGeom prst="rect">
              <a:avLst/>
            </a:prstGeom>
          </p:spPr>
          <p:txBody>
            <a:bodyPr wrap="none">
              <a:spAutoFit/>
            </a:bodyPr>
            <a:lstStyle/>
            <a:p>
              <a:r>
                <a:rPr lang="en-US" altLang="zh-CN"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14</a:t>
              </a:r>
              <a:r>
                <a:rPr lang="zh-CN" altLang="en-US" sz="20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时</a:t>
              </a:r>
              <a:r>
                <a:rPr lang="en-US" altLang="zh-CN" sz="20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31</a:t>
              </a:r>
              <a:r>
                <a:rPr lang="zh-CN" altLang="en-US" sz="20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分</a:t>
              </a:r>
              <a:endParaRPr lang="zh-CN" altLang="en-US" sz="1865"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45" name="直线连接符 76"/>
            <p:cNvCxnSpPr>
              <a:stCxn id="42" idx="4"/>
              <a:endCxn id="41" idx="4"/>
            </p:cNvCxnSpPr>
            <p:nvPr/>
          </p:nvCxnSpPr>
          <p:spPr>
            <a:xfrm flipH="1" flipV="1">
              <a:off x="9100047" y="3714206"/>
              <a:ext cx="5311" cy="396297"/>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组 5"/>
          <p:cNvGrpSpPr/>
          <p:nvPr/>
        </p:nvGrpSpPr>
        <p:grpSpPr>
          <a:xfrm>
            <a:off x="8042783" y="1015550"/>
            <a:ext cx="1907690" cy="2684351"/>
            <a:chOff x="6033171" y="1335285"/>
            <a:chExt cx="2558667" cy="2929890"/>
          </a:xfrm>
          <a:solidFill>
            <a:srgbClr val="0070C0"/>
          </a:solidFill>
        </p:grpSpPr>
        <p:sp>
          <p:nvSpPr>
            <p:cNvPr id="50" name="椭圆 49"/>
            <p:cNvSpPr/>
            <p:nvPr/>
          </p:nvSpPr>
          <p:spPr>
            <a:xfrm>
              <a:off x="6402486" y="4043502"/>
              <a:ext cx="221673" cy="2216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solidFill>
                  <a:schemeClr val="bg1"/>
                </a:solidFill>
                <a:latin typeface="Times New Roman" panose="02020603050405020304" pitchFamily="18" charset="0"/>
                <a:cs typeface="Times New Roman" panose="02020603050405020304" pitchFamily="18" charset="0"/>
              </a:endParaRPr>
            </a:p>
          </p:txBody>
        </p:sp>
        <p:grpSp>
          <p:nvGrpSpPr>
            <p:cNvPr id="51" name="组 4"/>
            <p:cNvGrpSpPr/>
            <p:nvPr/>
          </p:nvGrpSpPr>
          <p:grpSpPr>
            <a:xfrm>
              <a:off x="6033171" y="1335285"/>
              <a:ext cx="2558667" cy="2416816"/>
              <a:chOff x="6033171" y="1335285"/>
              <a:chExt cx="2558667" cy="2416816"/>
            </a:xfrm>
            <a:grpFill/>
          </p:grpSpPr>
          <p:sp>
            <p:nvSpPr>
              <p:cNvPr id="53" name="任意形状 39"/>
              <p:cNvSpPr/>
              <p:nvPr/>
            </p:nvSpPr>
            <p:spPr>
              <a:xfrm flipV="1">
                <a:off x="6033171" y="1335285"/>
                <a:ext cx="2558667" cy="2416816"/>
              </a:xfrm>
              <a:custGeom>
                <a:avLst/>
                <a:gdLst>
                  <a:gd name="connsiteX0" fmla="*/ 0 w 1953435"/>
                  <a:gd name="connsiteY0" fmla="*/ 1361359 h 1361359"/>
                  <a:gd name="connsiteX1" fmla="*/ 1953435 w 1953435"/>
                  <a:gd name="connsiteY1" fmla="*/ 1361359 h 1361359"/>
                  <a:gd name="connsiteX2" fmla="*/ 1953435 w 1953435"/>
                  <a:gd name="connsiteY2" fmla="*/ 145918 h 1361359"/>
                  <a:gd name="connsiteX3" fmla="*/ 472409 w 1953435"/>
                  <a:gd name="connsiteY3" fmla="*/ 145918 h 1361359"/>
                  <a:gd name="connsiteX4" fmla="*/ 376106 w 1953435"/>
                  <a:gd name="connsiteY4" fmla="*/ 0 h 1361359"/>
                  <a:gd name="connsiteX5" fmla="*/ 279802 w 1953435"/>
                  <a:gd name="connsiteY5" fmla="*/ 145918 h 1361359"/>
                  <a:gd name="connsiteX6" fmla="*/ 0 w 1953435"/>
                  <a:gd name="connsiteY6" fmla="*/ 145918 h 136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435" h="1361359">
                    <a:moveTo>
                      <a:pt x="0" y="1361359"/>
                    </a:moveTo>
                    <a:lnTo>
                      <a:pt x="1953435" y="1361359"/>
                    </a:lnTo>
                    <a:lnTo>
                      <a:pt x="1953435" y="145918"/>
                    </a:lnTo>
                    <a:lnTo>
                      <a:pt x="472409" y="145918"/>
                    </a:lnTo>
                    <a:lnTo>
                      <a:pt x="376106" y="0"/>
                    </a:lnTo>
                    <a:lnTo>
                      <a:pt x="279802" y="145918"/>
                    </a:lnTo>
                    <a:lnTo>
                      <a:pt x="0" y="145918"/>
                    </a:lnTo>
                    <a:close/>
                  </a:path>
                </a:pathLst>
              </a:cu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sz="3200">
                  <a:solidFill>
                    <a:schemeClr val="bg1"/>
                  </a:solidFill>
                  <a:latin typeface="Times New Roman" panose="02020603050405020304" pitchFamily="18" charset="0"/>
                  <a:cs typeface="Times New Roman" panose="02020603050405020304" pitchFamily="18" charset="0"/>
                </a:endParaRPr>
              </a:p>
            </p:txBody>
          </p:sp>
          <p:sp>
            <p:nvSpPr>
              <p:cNvPr id="54" name="文本框 8"/>
              <p:cNvSpPr txBox="1"/>
              <p:nvPr/>
            </p:nvSpPr>
            <p:spPr>
              <a:xfrm>
                <a:off x="6100051" y="1829147"/>
                <a:ext cx="2408275" cy="1629255"/>
              </a:xfrm>
              <a:prstGeom prst="rect">
                <a:avLst/>
              </a:prstGeom>
              <a:grp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00">
                  <a:lnSpc>
                    <a:spcPct val="130000"/>
                  </a:lnSpc>
                </a:pPr>
                <a:r>
                  <a:rPr lang="zh-CN" altLang="en-US" sz="1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发生燃气爆炸。此时遇燃气泄漏点有关的</a:t>
                </a:r>
                <a:r>
                  <a:rPr lang="en-US" altLang="zh-CN" sz="1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4</a:t>
                </a:r>
                <a:r>
                  <a:rPr lang="zh-CN" altLang="en-US" sz="1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处阀门仅关闭</a:t>
                </a:r>
                <a:r>
                  <a:rPr lang="en-US" altLang="zh-CN" sz="1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1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处</a:t>
                </a:r>
                <a:r>
                  <a:rPr lang="zh-CN" altLang="en-US" sz="1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1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p>
                <a:pPr defTabSz="609600">
                  <a:lnSpc>
                    <a:spcPct val="130000"/>
                  </a:lnSpc>
                </a:pPr>
                <a:r>
                  <a:rPr lang="en-US" altLang="zh-CN" sz="1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119</a:t>
                </a:r>
                <a:r>
                  <a:rPr lang="zh-CN" altLang="en-US" sz="1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指挥中心再次接到群众报警</a:t>
                </a:r>
                <a:endParaRPr lang="zh-CN" altLang="en-US" sz="1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5" name="矩形 54"/>
              <p:cNvSpPr/>
              <p:nvPr/>
            </p:nvSpPr>
            <p:spPr>
              <a:xfrm>
                <a:off x="6100051" y="1467497"/>
                <a:ext cx="1210588" cy="400110"/>
              </a:xfrm>
              <a:prstGeom prst="rect">
                <a:avLst/>
              </a:prstGeom>
              <a:grpFill/>
            </p:spPr>
            <p:txBody>
              <a:bodyPr wrap="none">
                <a:spAutoFit/>
              </a:bodyPr>
              <a:lstStyle/>
              <a:p>
                <a:r>
                  <a:rPr lang="en-US" altLang="zh-CN"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14</a:t>
                </a:r>
                <a:r>
                  <a:rPr lang="zh-CN" altLang="en-US"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时</a:t>
                </a:r>
                <a:r>
                  <a:rPr lang="en-US" altLang="zh-CN"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51</a:t>
                </a:r>
                <a:r>
                  <a:rPr lang="zh-CN" altLang="en-US"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分</a:t>
                </a:r>
                <a:endParaRPr lang="zh-CN" altLang="en-US" sz="1865"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52" name="直线连接符 75"/>
            <p:cNvCxnSpPr>
              <a:stCxn id="53" idx="4"/>
              <a:endCxn id="50" idx="0"/>
            </p:cNvCxnSpPr>
            <p:nvPr/>
          </p:nvCxnSpPr>
          <p:spPr>
            <a:xfrm flipH="1">
              <a:off x="6513324" y="3752101"/>
              <a:ext cx="12482" cy="291401"/>
            </a:xfrm>
            <a:prstGeom prst="line">
              <a:avLst/>
            </a:prstGeom>
            <a:grpFill/>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grpSp>
        <p:nvGrpSpPr>
          <p:cNvPr id="46" name="组 9"/>
          <p:cNvGrpSpPr/>
          <p:nvPr/>
        </p:nvGrpSpPr>
        <p:grpSpPr>
          <a:xfrm>
            <a:off x="2286000" y="3543300"/>
            <a:ext cx="1591790" cy="3032760"/>
            <a:chOff x="8603883" y="3477237"/>
            <a:chExt cx="2604580" cy="3221018"/>
          </a:xfrm>
        </p:grpSpPr>
        <p:sp>
          <p:nvSpPr>
            <p:cNvPr id="47" name="椭圆 46"/>
            <p:cNvSpPr/>
            <p:nvPr/>
          </p:nvSpPr>
          <p:spPr>
            <a:xfrm>
              <a:off x="8964272" y="3477237"/>
              <a:ext cx="275494" cy="17222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solidFill>
                  <a:schemeClr val="bg1"/>
                </a:solidFill>
                <a:latin typeface="Times New Roman" panose="02020603050405020304" pitchFamily="18" charset="0"/>
                <a:cs typeface="Times New Roman" panose="02020603050405020304" pitchFamily="18" charset="0"/>
              </a:endParaRPr>
            </a:p>
          </p:txBody>
        </p:sp>
        <p:sp>
          <p:nvSpPr>
            <p:cNvPr id="62" name="任意形状 44"/>
            <p:cNvSpPr/>
            <p:nvPr/>
          </p:nvSpPr>
          <p:spPr>
            <a:xfrm>
              <a:off x="8603883" y="4110501"/>
              <a:ext cx="2604580" cy="2587754"/>
            </a:xfrm>
            <a:custGeom>
              <a:avLst/>
              <a:gdLst>
                <a:gd name="connsiteX0" fmla="*/ 0 w 1953435"/>
                <a:gd name="connsiteY0" fmla="*/ 1361359 h 1361359"/>
                <a:gd name="connsiteX1" fmla="*/ 1953435 w 1953435"/>
                <a:gd name="connsiteY1" fmla="*/ 1361359 h 1361359"/>
                <a:gd name="connsiteX2" fmla="*/ 1953435 w 1953435"/>
                <a:gd name="connsiteY2" fmla="*/ 145918 h 1361359"/>
                <a:gd name="connsiteX3" fmla="*/ 472409 w 1953435"/>
                <a:gd name="connsiteY3" fmla="*/ 145918 h 1361359"/>
                <a:gd name="connsiteX4" fmla="*/ 376106 w 1953435"/>
                <a:gd name="connsiteY4" fmla="*/ 0 h 1361359"/>
                <a:gd name="connsiteX5" fmla="*/ 279802 w 1953435"/>
                <a:gd name="connsiteY5" fmla="*/ 145918 h 1361359"/>
                <a:gd name="connsiteX6" fmla="*/ 0 w 1953435"/>
                <a:gd name="connsiteY6" fmla="*/ 145918 h 136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435" h="1361359">
                  <a:moveTo>
                    <a:pt x="0" y="1361359"/>
                  </a:moveTo>
                  <a:lnTo>
                    <a:pt x="1953435" y="1361359"/>
                  </a:lnTo>
                  <a:lnTo>
                    <a:pt x="1953435" y="145918"/>
                  </a:lnTo>
                  <a:lnTo>
                    <a:pt x="472409" y="145918"/>
                  </a:lnTo>
                  <a:lnTo>
                    <a:pt x="376106" y="0"/>
                  </a:lnTo>
                  <a:lnTo>
                    <a:pt x="279802" y="145918"/>
                  </a:lnTo>
                  <a:lnTo>
                    <a:pt x="0" y="145918"/>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sz="3200">
                <a:solidFill>
                  <a:schemeClr val="bg1"/>
                </a:solidFill>
                <a:latin typeface="Times New Roman" panose="02020603050405020304" pitchFamily="18" charset="0"/>
                <a:cs typeface="Times New Roman" panose="02020603050405020304" pitchFamily="18" charset="0"/>
              </a:endParaRPr>
            </a:p>
          </p:txBody>
        </p:sp>
        <p:sp>
          <p:nvSpPr>
            <p:cNvPr id="63" name="文本框 8"/>
            <p:cNvSpPr txBox="1"/>
            <p:nvPr/>
          </p:nvSpPr>
          <p:spPr>
            <a:xfrm>
              <a:off x="8709555" y="4862573"/>
              <a:ext cx="2408275" cy="107900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00">
                <a:lnSpc>
                  <a:spcPct val="130000"/>
                </a:lnSpc>
              </a:pPr>
              <a:r>
                <a:rPr lang="zh-CN" altLang="en-US" sz="1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宏远公司向燃气公司报告施工破坏燃气管线。燃气公司巡线员在</a:t>
              </a:r>
              <a:r>
                <a:rPr lang="en-US" altLang="zh-CN" sz="1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10</a:t>
              </a:r>
              <a:r>
                <a:rPr lang="zh-CN" altLang="en-US" sz="1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分钟后到达现场</a:t>
              </a:r>
              <a:endParaRPr lang="zh-CN" altLang="en-US" sz="1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4" name="矩形 63"/>
            <p:cNvSpPr/>
            <p:nvPr/>
          </p:nvSpPr>
          <p:spPr>
            <a:xfrm>
              <a:off x="8709555" y="4500923"/>
              <a:ext cx="1210588" cy="400110"/>
            </a:xfrm>
            <a:prstGeom prst="rect">
              <a:avLst/>
            </a:prstGeom>
          </p:spPr>
          <p:txBody>
            <a:bodyPr wrap="none">
              <a:spAutoFit/>
            </a:bodyPr>
            <a:lstStyle/>
            <a:p>
              <a:r>
                <a:rPr lang="en-US" altLang="zh-CN" sz="20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13</a:t>
              </a:r>
              <a:r>
                <a:rPr lang="zh-CN" altLang="en-US" sz="20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时</a:t>
              </a:r>
              <a:r>
                <a:rPr lang="en-US" altLang="zh-CN" sz="20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37</a:t>
              </a:r>
              <a:r>
                <a:rPr lang="zh-CN" altLang="en-US" sz="20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分</a:t>
              </a:r>
              <a:endParaRPr lang="zh-CN" altLang="en-US" sz="1865"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65" name="直线连接符 76"/>
            <p:cNvCxnSpPr>
              <a:stCxn id="62" idx="4"/>
              <a:endCxn id="47" idx="4"/>
            </p:cNvCxnSpPr>
            <p:nvPr/>
          </p:nvCxnSpPr>
          <p:spPr>
            <a:xfrm flipH="1" flipV="1">
              <a:off x="9102019" y="3649462"/>
              <a:ext cx="3338" cy="461039"/>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grpSp>
        <p:nvGrpSpPr>
          <p:cNvPr id="66" name="组 5"/>
          <p:cNvGrpSpPr/>
          <p:nvPr/>
        </p:nvGrpSpPr>
        <p:grpSpPr>
          <a:xfrm>
            <a:off x="2729949" y="1028354"/>
            <a:ext cx="2387151" cy="2676290"/>
            <a:chOff x="6033171" y="1335286"/>
            <a:chExt cx="2604580" cy="2378919"/>
          </a:xfrm>
        </p:grpSpPr>
        <p:sp>
          <p:nvSpPr>
            <p:cNvPr id="67" name="椭圆 66"/>
            <p:cNvSpPr/>
            <p:nvPr/>
          </p:nvSpPr>
          <p:spPr>
            <a:xfrm>
              <a:off x="6429455" y="3529460"/>
              <a:ext cx="209878" cy="1847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solidFill>
                  <a:schemeClr val="bg1"/>
                </a:solidFill>
                <a:latin typeface="Times New Roman" panose="02020603050405020304" pitchFamily="18" charset="0"/>
                <a:cs typeface="Times New Roman" panose="02020603050405020304" pitchFamily="18" charset="0"/>
              </a:endParaRPr>
            </a:p>
          </p:txBody>
        </p:sp>
        <p:grpSp>
          <p:nvGrpSpPr>
            <p:cNvPr id="68" name="组 4"/>
            <p:cNvGrpSpPr/>
            <p:nvPr/>
          </p:nvGrpSpPr>
          <p:grpSpPr>
            <a:xfrm>
              <a:off x="6033171" y="1335286"/>
              <a:ext cx="2604580" cy="1980681"/>
              <a:chOff x="6033171" y="1335286"/>
              <a:chExt cx="2604580" cy="1980681"/>
            </a:xfrm>
          </p:grpSpPr>
          <p:sp>
            <p:nvSpPr>
              <p:cNvPr id="76" name="任意形状 39"/>
              <p:cNvSpPr/>
              <p:nvPr/>
            </p:nvSpPr>
            <p:spPr>
              <a:xfrm flipV="1">
                <a:off x="6033171" y="1335286"/>
                <a:ext cx="2604580" cy="1980681"/>
              </a:xfrm>
              <a:custGeom>
                <a:avLst/>
                <a:gdLst>
                  <a:gd name="connsiteX0" fmla="*/ 0 w 1953435"/>
                  <a:gd name="connsiteY0" fmla="*/ 1361359 h 1361359"/>
                  <a:gd name="connsiteX1" fmla="*/ 1953435 w 1953435"/>
                  <a:gd name="connsiteY1" fmla="*/ 1361359 h 1361359"/>
                  <a:gd name="connsiteX2" fmla="*/ 1953435 w 1953435"/>
                  <a:gd name="connsiteY2" fmla="*/ 145918 h 1361359"/>
                  <a:gd name="connsiteX3" fmla="*/ 472409 w 1953435"/>
                  <a:gd name="connsiteY3" fmla="*/ 145918 h 1361359"/>
                  <a:gd name="connsiteX4" fmla="*/ 376106 w 1953435"/>
                  <a:gd name="connsiteY4" fmla="*/ 0 h 1361359"/>
                  <a:gd name="connsiteX5" fmla="*/ 279802 w 1953435"/>
                  <a:gd name="connsiteY5" fmla="*/ 145918 h 1361359"/>
                  <a:gd name="connsiteX6" fmla="*/ 0 w 1953435"/>
                  <a:gd name="connsiteY6" fmla="*/ 145918 h 136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435" h="1361359">
                    <a:moveTo>
                      <a:pt x="0" y="1361359"/>
                    </a:moveTo>
                    <a:lnTo>
                      <a:pt x="1953435" y="1361359"/>
                    </a:lnTo>
                    <a:lnTo>
                      <a:pt x="1953435" y="145918"/>
                    </a:lnTo>
                    <a:lnTo>
                      <a:pt x="472409" y="145918"/>
                    </a:lnTo>
                    <a:lnTo>
                      <a:pt x="376106" y="0"/>
                    </a:lnTo>
                    <a:lnTo>
                      <a:pt x="279802" y="145918"/>
                    </a:lnTo>
                    <a:lnTo>
                      <a:pt x="0" y="145918"/>
                    </a:lnTo>
                    <a:close/>
                  </a:path>
                </a:pathLst>
              </a:cu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sz="3200">
                  <a:solidFill>
                    <a:schemeClr val="bg1"/>
                  </a:solidFill>
                  <a:latin typeface="Times New Roman" panose="02020603050405020304" pitchFamily="18" charset="0"/>
                  <a:cs typeface="Times New Roman" panose="02020603050405020304" pitchFamily="18" charset="0"/>
                </a:endParaRPr>
              </a:p>
            </p:txBody>
          </p:sp>
          <p:sp>
            <p:nvSpPr>
              <p:cNvPr id="77" name="文本框 8"/>
              <p:cNvSpPr txBox="1"/>
              <p:nvPr/>
            </p:nvSpPr>
            <p:spPr>
              <a:xfrm>
                <a:off x="6100051" y="1829147"/>
                <a:ext cx="2408275" cy="82894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00">
                  <a:lnSpc>
                    <a:spcPct val="130000"/>
                  </a:lnSpc>
                </a:pPr>
                <a:r>
                  <a:rPr lang="en-US" altLang="zh-CN" sz="1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119</a:t>
                </a:r>
                <a:r>
                  <a:rPr lang="zh-CN" altLang="en-US" sz="1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指挥</a:t>
                </a:r>
                <a:r>
                  <a:rPr lang="zh-CN" altLang="en-US" sz="1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中心接到泄漏现场附近群众报警，立即派特勤中队赶往现场</a:t>
                </a:r>
                <a:endParaRPr lang="zh-CN" altLang="en-US" sz="1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8" name="矩形 77"/>
              <p:cNvSpPr/>
              <p:nvPr/>
            </p:nvSpPr>
            <p:spPr>
              <a:xfrm>
                <a:off x="6100051" y="1467497"/>
                <a:ext cx="1210588" cy="305530"/>
              </a:xfrm>
              <a:prstGeom prst="rect">
                <a:avLst/>
              </a:prstGeom>
            </p:spPr>
            <p:txBody>
              <a:bodyPr wrap="none">
                <a:spAutoFit/>
              </a:bodyPr>
              <a:lstStyle/>
              <a:p>
                <a:r>
                  <a:rPr lang="en-US" altLang="zh-CN"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14</a:t>
                </a:r>
                <a:r>
                  <a:rPr lang="zh-CN" altLang="en-US" sz="20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时</a:t>
                </a:r>
                <a:r>
                  <a:rPr lang="en-US" altLang="zh-CN" sz="20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07</a:t>
                </a:r>
                <a:r>
                  <a:rPr lang="zh-CN" altLang="en-US" sz="20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分</a:t>
                </a:r>
                <a:endParaRPr lang="zh-CN" altLang="en-US" sz="1865"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75" name="直线连接符 75"/>
            <p:cNvCxnSpPr>
              <a:stCxn id="76" idx="4"/>
              <a:endCxn id="67" idx="0"/>
            </p:cNvCxnSpPr>
            <p:nvPr/>
          </p:nvCxnSpPr>
          <p:spPr>
            <a:xfrm flipH="1">
              <a:off x="6534394" y="3315967"/>
              <a:ext cx="252" cy="213493"/>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grpSp>
        <p:nvGrpSpPr>
          <p:cNvPr id="79" name="组 5"/>
          <p:cNvGrpSpPr/>
          <p:nvPr/>
        </p:nvGrpSpPr>
        <p:grpSpPr>
          <a:xfrm>
            <a:off x="10118054" y="1205809"/>
            <a:ext cx="2054895" cy="2498965"/>
            <a:chOff x="6033170" y="814138"/>
            <a:chExt cx="2633968" cy="2900068"/>
          </a:xfrm>
          <a:solidFill>
            <a:srgbClr val="00B050"/>
          </a:solidFill>
        </p:grpSpPr>
        <p:sp>
          <p:nvSpPr>
            <p:cNvPr id="80" name="椭圆 79"/>
            <p:cNvSpPr/>
            <p:nvPr/>
          </p:nvSpPr>
          <p:spPr>
            <a:xfrm>
              <a:off x="6429454" y="3492533"/>
              <a:ext cx="221673" cy="2216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solidFill>
                  <a:schemeClr val="bg1"/>
                </a:solidFill>
                <a:latin typeface="Times New Roman" panose="02020603050405020304" pitchFamily="18" charset="0"/>
                <a:cs typeface="Times New Roman" panose="02020603050405020304" pitchFamily="18" charset="0"/>
              </a:endParaRPr>
            </a:p>
          </p:txBody>
        </p:sp>
        <p:grpSp>
          <p:nvGrpSpPr>
            <p:cNvPr id="81" name="组 4"/>
            <p:cNvGrpSpPr/>
            <p:nvPr/>
          </p:nvGrpSpPr>
          <p:grpSpPr>
            <a:xfrm>
              <a:off x="6033170" y="814138"/>
              <a:ext cx="2633968" cy="2336293"/>
              <a:chOff x="6033170" y="814138"/>
              <a:chExt cx="2633968" cy="2336293"/>
            </a:xfrm>
            <a:grpFill/>
          </p:grpSpPr>
          <p:sp>
            <p:nvSpPr>
              <p:cNvPr id="83" name="任意形状 39"/>
              <p:cNvSpPr/>
              <p:nvPr/>
            </p:nvSpPr>
            <p:spPr>
              <a:xfrm flipV="1">
                <a:off x="6033170" y="814138"/>
                <a:ext cx="2633968" cy="2336293"/>
              </a:xfrm>
              <a:custGeom>
                <a:avLst/>
                <a:gdLst>
                  <a:gd name="connsiteX0" fmla="*/ 0 w 1953435"/>
                  <a:gd name="connsiteY0" fmla="*/ 1361359 h 1361359"/>
                  <a:gd name="connsiteX1" fmla="*/ 1953435 w 1953435"/>
                  <a:gd name="connsiteY1" fmla="*/ 1361359 h 1361359"/>
                  <a:gd name="connsiteX2" fmla="*/ 1953435 w 1953435"/>
                  <a:gd name="connsiteY2" fmla="*/ 145918 h 1361359"/>
                  <a:gd name="connsiteX3" fmla="*/ 472409 w 1953435"/>
                  <a:gd name="connsiteY3" fmla="*/ 145918 h 1361359"/>
                  <a:gd name="connsiteX4" fmla="*/ 376106 w 1953435"/>
                  <a:gd name="connsiteY4" fmla="*/ 0 h 1361359"/>
                  <a:gd name="connsiteX5" fmla="*/ 279802 w 1953435"/>
                  <a:gd name="connsiteY5" fmla="*/ 145918 h 1361359"/>
                  <a:gd name="connsiteX6" fmla="*/ 0 w 1953435"/>
                  <a:gd name="connsiteY6" fmla="*/ 145918 h 136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435" h="1361359">
                    <a:moveTo>
                      <a:pt x="0" y="1361359"/>
                    </a:moveTo>
                    <a:lnTo>
                      <a:pt x="1953435" y="1361359"/>
                    </a:lnTo>
                    <a:lnTo>
                      <a:pt x="1953435" y="145918"/>
                    </a:lnTo>
                    <a:lnTo>
                      <a:pt x="472409" y="145918"/>
                    </a:lnTo>
                    <a:lnTo>
                      <a:pt x="376106" y="0"/>
                    </a:lnTo>
                    <a:lnTo>
                      <a:pt x="279802" y="145918"/>
                    </a:lnTo>
                    <a:lnTo>
                      <a:pt x="0" y="145918"/>
                    </a:lnTo>
                    <a:close/>
                  </a:path>
                </a:pathLst>
              </a:cu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sz="3200">
                  <a:solidFill>
                    <a:schemeClr val="bg1"/>
                  </a:solidFill>
                  <a:latin typeface="Times New Roman" panose="02020603050405020304" pitchFamily="18" charset="0"/>
                  <a:cs typeface="Times New Roman" panose="02020603050405020304" pitchFamily="18" charset="0"/>
                </a:endParaRPr>
              </a:p>
            </p:txBody>
          </p:sp>
          <p:sp>
            <p:nvSpPr>
              <p:cNvPr id="84" name="文本框 8"/>
              <p:cNvSpPr txBox="1"/>
              <p:nvPr/>
            </p:nvSpPr>
            <p:spPr>
              <a:xfrm>
                <a:off x="6100052" y="1437849"/>
                <a:ext cx="2396159" cy="1082246"/>
              </a:xfrm>
              <a:prstGeom prst="rect">
                <a:avLst/>
              </a:prstGeom>
              <a:grp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00">
                  <a:lnSpc>
                    <a:spcPct val="130000"/>
                  </a:lnSpc>
                </a:pPr>
                <a:r>
                  <a:rPr lang="zh-CN" altLang="en-US" sz="1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与泄漏燃气管道有关阀门全部关闭；</a:t>
                </a:r>
                <a:r>
                  <a:rPr lang="en-US" altLang="zh-CN" sz="1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8</a:t>
                </a:r>
                <a:r>
                  <a:rPr lang="zh-CN" altLang="en-US" sz="1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分钟后火势全部</a:t>
                </a:r>
                <a:r>
                  <a:rPr lang="zh-CN" altLang="en-US" sz="1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扑灭</a:t>
                </a:r>
                <a:endParaRPr lang="zh-CN" altLang="en-US" sz="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5" name="矩形 84"/>
              <p:cNvSpPr/>
              <p:nvPr/>
            </p:nvSpPr>
            <p:spPr>
              <a:xfrm>
                <a:off x="6100052" y="1030707"/>
                <a:ext cx="1889262" cy="464331"/>
              </a:xfrm>
              <a:prstGeom prst="rect">
                <a:avLst/>
              </a:prstGeom>
              <a:grpFill/>
            </p:spPr>
            <p:txBody>
              <a:bodyPr wrap="square">
                <a:spAutoFit/>
              </a:bodyPr>
              <a:lstStyle/>
              <a:p>
                <a:r>
                  <a:rPr lang="en-US" altLang="zh-CN" sz="20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16</a:t>
                </a:r>
                <a:r>
                  <a:rPr lang="zh-CN" altLang="en-US" sz="20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时</a:t>
                </a:r>
                <a:r>
                  <a:rPr lang="en-US" altLang="zh-CN" sz="20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02</a:t>
                </a:r>
                <a:r>
                  <a:rPr lang="zh-CN" altLang="en-US" sz="20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分</a:t>
                </a:r>
                <a:endParaRPr lang="zh-CN" altLang="en-US" sz="1865"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82" name="直线连接符 75"/>
            <p:cNvCxnSpPr>
              <a:stCxn id="83" idx="4"/>
              <a:endCxn id="80" idx="0"/>
            </p:cNvCxnSpPr>
            <p:nvPr/>
          </p:nvCxnSpPr>
          <p:spPr>
            <a:xfrm flipH="1">
              <a:off x="6540292" y="3150431"/>
              <a:ext cx="12" cy="342101"/>
            </a:xfrm>
            <a:prstGeom prst="line">
              <a:avLst/>
            </a:prstGeom>
            <a:grpFill/>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grpSp>
        <p:nvGrpSpPr>
          <p:cNvPr id="100" name="组 9"/>
          <p:cNvGrpSpPr/>
          <p:nvPr/>
        </p:nvGrpSpPr>
        <p:grpSpPr>
          <a:xfrm>
            <a:off x="1016507" y="3550921"/>
            <a:ext cx="1223773" cy="1851660"/>
            <a:chOff x="8620101" y="3467405"/>
            <a:chExt cx="2604581" cy="3230854"/>
          </a:xfrm>
        </p:grpSpPr>
        <p:sp>
          <p:nvSpPr>
            <p:cNvPr id="101" name="椭圆 100"/>
            <p:cNvSpPr/>
            <p:nvPr/>
          </p:nvSpPr>
          <p:spPr>
            <a:xfrm>
              <a:off x="8956773" y="3480701"/>
              <a:ext cx="305554" cy="2335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solidFill>
                  <a:schemeClr val="bg1"/>
                </a:solidFill>
                <a:latin typeface="Times New Roman" panose="02020603050405020304" pitchFamily="18" charset="0"/>
                <a:cs typeface="Times New Roman" panose="02020603050405020304" pitchFamily="18" charset="0"/>
              </a:endParaRPr>
            </a:p>
          </p:txBody>
        </p:sp>
        <p:sp>
          <p:nvSpPr>
            <p:cNvPr id="102" name="任意形状 44"/>
            <p:cNvSpPr/>
            <p:nvPr/>
          </p:nvSpPr>
          <p:spPr>
            <a:xfrm>
              <a:off x="8620101" y="4110505"/>
              <a:ext cx="2604581" cy="2587754"/>
            </a:xfrm>
            <a:custGeom>
              <a:avLst/>
              <a:gdLst>
                <a:gd name="connsiteX0" fmla="*/ 0 w 1953435"/>
                <a:gd name="connsiteY0" fmla="*/ 1361359 h 1361359"/>
                <a:gd name="connsiteX1" fmla="*/ 1953435 w 1953435"/>
                <a:gd name="connsiteY1" fmla="*/ 1361359 h 1361359"/>
                <a:gd name="connsiteX2" fmla="*/ 1953435 w 1953435"/>
                <a:gd name="connsiteY2" fmla="*/ 145918 h 1361359"/>
                <a:gd name="connsiteX3" fmla="*/ 472409 w 1953435"/>
                <a:gd name="connsiteY3" fmla="*/ 145918 h 1361359"/>
                <a:gd name="connsiteX4" fmla="*/ 376106 w 1953435"/>
                <a:gd name="connsiteY4" fmla="*/ 0 h 1361359"/>
                <a:gd name="connsiteX5" fmla="*/ 279802 w 1953435"/>
                <a:gd name="connsiteY5" fmla="*/ 145918 h 1361359"/>
                <a:gd name="connsiteX6" fmla="*/ 0 w 1953435"/>
                <a:gd name="connsiteY6" fmla="*/ 145918 h 136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435" h="1361359">
                  <a:moveTo>
                    <a:pt x="0" y="1361359"/>
                  </a:moveTo>
                  <a:lnTo>
                    <a:pt x="1953435" y="1361359"/>
                  </a:lnTo>
                  <a:lnTo>
                    <a:pt x="1953435" y="145918"/>
                  </a:lnTo>
                  <a:lnTo>
                    <a:pt x="472409" y="145918"/>
                  </a:lnTo>
                  <a:lnTo>
                    <a:pt x="376106" y="0"/>
                  </a:lnTo>
                  <a:lnTo>
                    <a:pt x="279802" y="145918"/>
                  </a:lnTo>
                  <a:lnTo>
                    <a:pt x="0" y="145918"/>
                  </a:lnTo>
                  <a:close/>
                </a:path>
              </a:pathLst>
            </a:cu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zh-CN" altLang="en-US" sz="3200">
                <a:solidFill>
                  <a:schemeClr val="bg1"/>
                </a:solidFill>
                <a:latin typeface="Times New Roman" panose="02020603050405020304" pitchFamily="18" charset="0"/>
                <a:cs typeface="Times New Roman" panose="02020603050405020304" pitchFamily="18" charset="0"/>
              </a:endParaRPr>
            </a:p>
          </p:txBody>
        </p:sp>
        <p:sp>
          <p:nvSpPr>
            <p:cNvPr id="103" name="文本框 8"/>
            <p:cNvSpPr txBox="1"/>
            <p:nvPr/>
          </p:nvSpPr>
          <p:spPr>
            <a:xfrm>
              <a:off x="8709554" y="5075305"/>
              <a:ext cx="2408275" cy="4308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00">
                <a:lnSpc>
                  <a:spcPct val="130000"/>
                </a:lnSpc>
              </a:pPr>
              <a:r>
                <a:rPr lang="zh-CN" altLang="en-US" sz="1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宏远公司发现燃气泄漏</a:t>
              </a:r>
              <a:endParaRPr lang="zh-CN" altLang="en-US" sz="1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4" name="矩形 103"/>
            <p:cNvSpPr/>
            <p:nvPr/>
          </p:nvSpPr>
          <p:spPr>
            <a:xfrm>
              <a:off x="8709555" y="4500923"/>
              <a:ext cx="1252024" cy="462942"/>
            </a:xfrm>
            <a:prstGeom prst="rect">
              <a:avLst/>
            </a:prstGeom>
          </p:spPr>
          <p:txBody>
            <a:bodyPr wrap="none">
              <a:spAutoFit/>
            </a:bodyPr>
            <a:lstStyle/>
            <a:p>
              <a:r>
                <a:rPr lang="en-US" altLang="zh-CN" sz="20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13</a:t>
              </a:r>
              <a:r>
                <a:rPr lang="zh-CN" altLang="en-US" sz="20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时</a:t>
              </a:r>
              <a:r>
                <a:rPr lang="en-US" altLang="zh-CN" sz="20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30</a:t>
              </a:r>
              <a:r>
                <a:rPr lang="zh-CN" altLang="en-US" sz="20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分</a:t>
              </a:r>
              <a:endParaRPr lang="zh-CN" altLang="en-US" sz="1865"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05" name="直线连接符 76"/>
            <p:cNvCxnSpPr/>
            <p:nvPr/>
          </p:nvCxnSpPr>
          <p:spPr>
            <a:xfrm flipH="1" flipV="1">
              <a:off x="9093333" y="3467405"/>
              <a:ext cx="12025" cy="629804"/>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sp>
        <p:nvSpPr>
          <p:cNvPr id="115" name="矩形 114"/>
          <p:cNvSpPr/>
          <p:nvPr/>
        </p:nvSpPr>
        <p:spPr>
          <a:xfrm>
            <a:off x="7987029" y="332825"/>
            <a:ext cx="2109471" cy="613694"/>
          </a:xfrm>
          <a:prstGeom prst="rect">
            <a:avLst/>
          </a:prstGeom>
        </p:spPr>
        <p:txBody>
          <a:bodyPr wrap="square">
            <a:spAutoFit/>
          </a:bodyPr>
          <a:lstStyle/>
          <a:p>
            <a:pPr marL="342900" indent="-342900">
              <a:lnSpc>
                <a:spcPct val="150000"/>
              </a:lnSpc>
            </a:pPr>
            <a:r>
              <a:rPr lang="zh-CN" altLang="en-US" sz="1200"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燃气公司从接警到爆炸共历时</a:t>
            </a:r>
            <a:r>
              <a:rPr lang="en-US" altLang="zh-CN" sz="1200"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1200"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小时</a:t>
            </a:r>
            <a:r>
              <a:rPr lang="en-US" altLang="zh-CN" sz="1200"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14</a:t>
            </a:r>
            <a:r>
              <a:rPr lang="zh-CN" altLang="en-US" sz="1200"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分钟</a:t>
            </a:r>
            <a:endParaRPr lang="en-US" altLang="zh-CN" sz="1200"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502920" y="887730"/>
            <a:ext cx="4370022" cy="369332"/>
          </a:xfrm>
          <a:prstGeom prst="rect">
            <a:avLst/>
          </a:prstGeom>
          <a:noFill/>
        </p:spPr>
        <p:txBody>
          <a:bodyPr wrap="square" rtlCol="0">
            <a:spAutoFit/>
          </a:bodyPr>
          <a:lstStyle/>
          <a:p>
            <a:r>
              <a:rPr lang="en-US" altLang="zh-CN"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7·4</a:t>
            </a:r>
            <a:r>
              <a:rPr lang="zh-CN" altLang="en-US"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松</a:t>
            </a:r>
            <a:r>
              <a:rPr lang="zh-CN" altLang="en-US" b="1" dirty="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原医院爆炸事故</a:t>
            </a:r>
            <a:r>
              <a:rPr lang="zh-CN" altLang="en-US"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调查概要</a:t>
            </a:r>
            <a:endParaRPr lang="zh-CN" altLang="en-US" b="1" dirty="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1295" name="Freeform 31"/>
          <p:cNvSpPr/>
          <p:nvPr/>
        </p:nvSpPr>
        <p:spPr bwMode="auto">
          <a:xfrm>
            <a:off x="6267450" y="1201559"/>
            <a:ext cx="1233805" cy="4474845"/>
          </a:xfrm>
          <a:custGeom>
            <a:avLst/>
            <a:gdLst>
              <a:gd name="T0" fmla="*/ 416 w 833"/>
              <a:gd name="T1" fmla="*/ 2194 h 3027"/>
              <a:gd name="T2" fmla="*/ 416 w 833"/>
              <a:gd name="T3" fmla="*/ 2194 h 3027"/>
              <a:gd name="T4" fmla="*/ 102 w 833"/>
              <a:gd name="T5" fmla="*/ 1879 h 3027"/>
              <a:gd name="T6" fmla="*/ 416 w 833"/>
              <a:gd name="T7" fmla="*/ 1564 h 3027"/>
              <a:gd name="T8" fmla="*/ 416 w 833"/>
              <a:gd name="T9" fmla="*/ 1564 h 3027"/>
              <a:gd name="T10" fmla="*/ 833 w 833"/>
              <a:gd name="T11" fmla="*/ 1148 h 3027"/>
              <a:gd name="T12" fmla="*/ 416 w 833"/>
              <a:gd name="T13" fmla="*/ 731 h 3027"/>
              <a:gd name="T14" fmla="*/ 416 w 833"/>
              <a:gd name="T15" fmla="*/ 731 h 3027"/>
              <a:gd name="T16" fmla="*/ 102 w 833"/>
              <a:gd name="T17" fmla="*/ 416 h 3027"/>
              <a:gd name="T18" fmla="*/ 416 w 833"/>
              <a:gd name="T19" fmla="*/ 102 h 3027"/>
              <a:gd name="T20" fmla="*/ 416 w 833"/>
              <a:gd name="T21" fmla="*/ 0 h 3027"/>
              <a:gd name="T22" fmla="*/ 0 w 833"/>
              <a:gd name="T23" fmla="*/ 416 h 3027"/>
              <a:gd name="T24" fmla="*/ 416 w 833"/>
              <a:gd name="T25" fmla="*/ 833 h 3027"/>
              <a:gd name="T26" fmla="*/ 416 w 833"/>
              <a:gd name="T27" fmla="*/ 833 h 3027"/>
              <a:gd name="T28" fmla="*/ 731 w 833"/>
              <a:gd name="T29" fmla="*/ 1148 h 3027"/>
              <a:gd name="T30" fmla="*/ 416 w 833"/>
              <a:gd name="T31" fmla="*/ 1462 h 3027"/>
              <a:gd name="T32" fmla="*/ 416 w 833"/>
              <a:gd name="T33" fmla="*/ 1462 h 3027"/>
              <a:gd name="T34" fmla="*/ 0 w 833"/>
              <a:gd name="T35" fmla="*/ 1879 h 3027"/>
              <a:gd name="T36" fmla="*/ 416 w 833"/>
              <a:gd name="T37" fmla="*/ 2296 h 3027"/>
              <a:gd name="T38" fmla="*/ 416 w 833"/>
              <a:gd name="T39" fmla="*/ 2296 h 3027"/>
              <a:gd name="T40" fmla="*/ 731 w 833"/>
              <a:gd name="T41" fmla="*/ 2610 h 3027"/>
              <a:gd name="T42" fmla="*/ 416 w 833"/>
              <a:gd name="T43" fmla="*/ 2925 h 3027"/>
              <a:gd name="T44" fmla="*/ 416 w 833"/>
              <a:gd name="T45" fmla="*/ 3027 h 3027"/>
              <a:gd name="T46" fmla="*/ 833 w 833"/>
              <a:gd name="T47" fmla="*/ 2610 h 3027"/>
              <a:gd name="T48" fmla="*/ 416 w 833"/>
              <a:gd name="T49" fmla="*/ 2194 h 3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3" h="3027">
                <a:moveTo>
                  <a:pt x="416" y="2194"/>
                </a:moveTo>
                <a:cubicBezTo>
                  <a:pt x="416" y="2194"/>
                  <a:pt x="416" y="2194"/>
                  <a:pt x="416" y="2194"/>
                </a:cubicBezTo>
                <a:cubicBezTo>
                  <a:pt x="243" y="2194"/>
                  <a:pt x="102" y="2053"/>
                  <a:pt x="102" y="1879"/>
                </a:cubicBezTo>
                <a:cubicBezTo>
                  <a:pt x="102" y="1705"/>
                  <a:pt x="243" y="1564"/>
                  <a:pt x="416" y="1564"/>
                </a:cubicBezTo>
                <a:cubicBezTo>
                  <a:pt x="416" y="1564"/>
                  <a:pt x="416" y="1564"/>
                  <a:pt x="416" y="1564"/>
                </a:cubicBezTo>
                <a:cubicBezTo>
                  <a:pt x="647" y="1564"/>
                  <a:pt x="833" y="1378"/>
                  <a:pt x="833" y="1148"/>
                </a:cubicBezTo>
                <a:cubicBezTo>
                  <a:pt x="833" y="918"/>
                  <a:pt x="647" y="731"/>
                  <a:pt x="416" y="731"/>
                </a:cubicBezTo>
                <a:cubicBezTo>
                  <a:pt x="416" y="731"/>
                  <a:pt x="416" y="731"/>
                  <a:pt x="416" y="731"/>
                </a:cubicBezTo>
                <a:cubicBezTo>
                  <a:pt x="243" y="731"/>
                  <a:pt x="102" y="590"/>
                  <a:pt x="102" y="416"/>
                </a:cubicBezTo>
                <a:cubicBezTo>
                  <a:pt x="102" y="243"/>
                  <a:pt x="243" y="102"/>
                  <a:pt x="416" y="102"/>
                </a:cubicBezTo>
                <a:cubicBezTo>
                  <a:pt x="416" y="0"/>
                  <a:pt x="416" y="0"/>
                  <a:pt x="416" y="0"/>
                </a:cubicBezTo>
                <a:cubicBezTo>
                  <a:pt x="186" y="0"/>
                  <a:pt x="0" y="186"/>
                  <a:pt x="0" y="416"/>
                </a:cubicBezTo>
                <a:cubicBezTo>
                  <a:pt x="0" y="646"/>
                  <a:pt x="186" y="833"/>
                  <a:pt x="416" y="833"/>
                </a:cubicBezTo>
                <a:cubicBezTo>
                  <a:pt x="416" y="833"/>
                  <a:pt x="416" y="833"/>
                  <a:pt x="416" y="833"/>
                </a:cubicBezTo>
                <a:cubicBezTo>
                  <a:pt x="590" y="833"/>
                  <a:pt x="731" y="974"/>
                  <a:pt x="731" y="1148"/>
                </a:cubicBezTo>
                <a:cubicBezTo>
                  <a:pt x="731" y="1321"/>
                  <a:pt x="590" y="1462"/>
                  <a:pt x="416" y="1462"/>
                </a:cubicBezTo>
                <a:cubicBezTo>
                  <a:pt x="416" y="1462"/>
                  <a:pt x="416" y="1462"/>
                  <a:pt x="416" y="1462"/>
                </a:cubicBezTo>
                <a:cubicBezTo>
                  <a:pt x="186" y="1462"/>
                  <a:pt x="0" y="1649"/>
                  <a:pt x="0" y="1879"/>
                </a:cubicBezTo>
                <a:cubicBezTo>
                  <a:pt x="0" y="2109"/>
                  <a:pt x="186" y="2296"/>
                  <a:pt x="416" y="2296"/>
                </a:cubicBezTo>
                <a:cubicBezTo>
                  <a:pt x="416" y="2296"/>
                  <a:pt x="416" y="2296"/>
                  <a:pt x="416" y="2296"/>
                </a:cubicBezTo>
                <a:cubicBezTo>
                  <a:pt x="590" y="2296"/>
                  <a:pt x="731" y="2437"/>
                  <a:pt x="731" y="2610"/>
                </a:cubicBezTo>
                <a:cubicBezTo>
                  <a:pt x="731" y="2784"/>
                  <a:pt x="590" y="2925"/>
                  <a:pt x="416" y="2925"/>
                </a:cubicBezTo>
                <a:cubicBezTo>
                  <a:pt x="416" y="3027"/>
                  <a:pt x="416" y="3027"/>
                  <a:pt x="416" y="3027"/>
                </a:cubicBezTo>
                <a:cubicBezTo>
                  <a:pt x="647" y="3027"/>
                  <a:pt x="833" y="2841"/>
                  <a:pt x="833" y="2610"/>
                </a:cubicBezTo>
                <a:cubicBezTo>
                  <a:pt x="833" y="2380"/>
                  <a:pt x="647" y="2194"/>
                  <a:pt x="416" y="2194"/>
                </a:cubicBezTo>
                <a:close/>
              </a:path>
            </a:pathLst>
          </a:custGeom>
          <a:solidFill>
            <a:srgbClr val="C33736">
              <a:alpha val="30000"/>
            </a:srgbClr>
          </a:solidFill>
          <a:ln>
            <a:noFill/>
          </a:ln>
        </p:spPr>
        <p:txBody>
          <a:bodyPr/>
          <a:lstStyle/>
          <a:p>
            <a:endParaRPr lang="zh-CN" altLang="en-US">
              <a:solidFill>
                <a:prstClr val="black"/>
              </a:solidFill>
            </a:endParaRPr>
          </a:p>
        </p:txBody>
      </p:sp>
      <p:grpSp>
        <p:nvGrpSpPr>
          <p:cNvPr id="2" name="组合 1"/>
          <p:cNvGrpSpPr/>
          <p:nvPr/>
        </p:nvGrpSpPr>
        <p:grpSpPr>
          <a:xfrm>
            <a:off x="6162675" y="2557919"/>
            <a:ext cx="1065530" cy="717550"/>
            <a:chOff x="8460" y="5012"/>
            <a:chExt cx="1678" cy="1130"/>
          </a:xfrm>
        </p:grpSpPr>
        <p:sp>
          <p:nvSpPr>
            <p:cNvPr id="11292" name="Oval 28"/>
            <p:cNvSpPr>
              <a:spLocks noChangeArrowheads="1"/>
            </p:cNvSpPr>
            <p:nvPr/>
          </p:nvSpPr>
          <p:spPr bwMode="auto">
            <a:xfrm>
              <a:off x="9006" y="5012"/>
              <a:ext cx="1132" cy="1130"/>
            </a:xfrm>
            <a:prstGeom prst="ellipse">
              <a:avLst/>
            </a:prstGeom>
            <a:solidFill>
              <a:srgbClr val="C33736"/>
            </a:solidFill>
            <a:ln>
              <a:noFill/>
            </a:ln>
          </p:spPr>
          <p:txBody>
            <a:bodyPr/>
            <a:lstStyle/>
            <a:p>
              <a:endParaRPr lang="zh-CN" altLang="en-US">
                <a:solidFill>
                  <a:prstClr val="black"/>
                </a:solidFill>
              </a:endParaRPr>
            </a:p>
          </p:txBody>
        </p:sp>
        <p:sp>
          <p:nvSpPr>
            <p:cNvPr id="11297" name="Freeform 33"/>
            <p:cNvSpPr/>
            <p:nvPr/>
          </p:nvSpPr>
          <p:spPr bwMode="auto">
            <a:xfrm>
              <a:off x="8460" y="5138"/>
              <a:ext cx="514" cy="765"/>
            </a:xfrm>
            <a:custGeom>
              <a:avLst/>
              <a:gdLst>
                <a:gd name="T0" fmla="*/ 169 w 169"/>
                <a:gd name="T1" fmla="*/ 251 h 251"/>
                <a:gd name="T2" fmla="*/ 78 w 169"/>
                <a:gd name="T3" fmla="*/ 126 h 251"/>
                <a:gd name="T4" fmla="*/ 169 w 169"/>
                <a:gd name="T5" fmla="*/ 0 h 251"/>
                <a:gd name="T6" fmla="*/ 91 w 169"/>
                <a:gd name="T7" fmla="*/ 0 h 251"/>
                <a:gd name="T8" fmla="*/ 0 w 169"/>
                <a:gd name="T9" fmla="*/ 126 h 251"/>
                <a:gd name="T10" fmla="*/ 91 w 169"/>
                <a:gd name="T11" fmla="*/ 251 h 251"/>
                <a:gd name="T12" fmla="*/ 169 w 169"/>
                <a:gd name="T13" fmla="*/ 251 h 251"/>
              </a:gdLst>
              <a:ahLst/>
              <a:cxnLst>
                <a:cxn ang="0">
                  <a:pos x="T0" y="T1"/>
                </a:cxn>
                <a:cxn ang="0">
                  <a:pos x="T2" y="T3"/>
                </a:cxn>
                <a:cxn ang="0">
                  <a:pos x="T4" y="T5"/>
                </a:cxn>
                <a:cxn ang="0">
                  <a:pos x="T6" y="T7"/>
                </a:cxn>
                <a:cxn ang="0">
                  <a:pos x="T8" y="T9"/>
                </a:cxn>
                <a:cxn ang="0">
                  <a:pos x="T10" y="T11"/>
                </a:cxn>
                <a:cxn ang="0">
                  <a:pos x="T12" y="T13"/>
                </a:cxn>
              </a:cxnLst>
              <a:rect l="0" t="0" r="r" b="b"/>
              <a:pathLst>
                <a:path w="169" h="251">
                  <a:moveTo>
                    <a:pt x="169" y="251"/>
                  </a:moveTo>
                  <a:lnTo>
                    <a:pt x="78" y="126"/>
                  </a:lnTo>
                  <a:lnTo>
                    <a:pt x="169" y="0"/>
                  </a:lnTo>
                  <a:lnTo>
                    <a:pt x="91" y="0"/>
                  </a:lnTo>
                  <a:lnTo>
                    <a:pt x="0" y="126"/>
                  </a:lnTo>
                  <a:lnTo>
                    <a:pt x="91" y="251"/>
                  </a:lnTo>
                  <a:lnTo>
                    <a:pt x="169" y="251"/>
                  </a:lnTo>
                  <a:close/>
                </a:path>
              </a:pathLst>
            </a:custGeom>
            <a:solidFill>
              <a:srgbClr val="C33736"/>
            </a:solidFill>
            <a:ln>
              <a:noFill/>
            </a:ln>
          </p:spPr>
          <p:txBody>
            <a:bodyPr/>
            <a:lstStyle/>
            <a:p>
              <a:endParaRPr lang="zh-CN" altLang="en-US">
                <a:solidFill>
                  <a:prstClr val="black"/>
                </a:solidFill>
              </a:endParaRPr>
            </a:p>
          </p:txBody>
        </p:sp>
        <p:grpSp>
          <p:nvGrpSpPr>
            <p:cNvPr id="11314" name="Group 50"/>
            <p:cNvGrpSpPr/>
            <p:nvPr/>
          </p:nvGrpSpPr>
          <p:grpSpPr bwMode="auto">
            <a:xfrm>
              <a:off x="9378" y="5283"/>
              <a:ext cx="434" cy="414"/>
              <a:chOff x="2809" y="1408"/>
              <a:chExt cx="143" cy="136"/>
            </a:xfrm>
          </p:grpSpPr>
          <p:sp>
            <p:nvSpPr>
              <p:cNvPr id="11300" name="Freeform 36"/>
              <p:cNvSpPr/>
              <p:nvPr/>
            </p:nvSpPr>
            <p:spPr bwMode="auto">
              <a:xfrm>
                <a:off x="2884" y="1457"/>
                <a:ext cx="68" cy="66"/>
              </a:xfrm>
              <a:custGeom>
                <a:avLst/>
                <a:gdLst>
                  <a:gd name="T0" fmla="*/ 75 w 88"/>
                  <a:gd name="T1" fmla="*/ 30 h 86"/>
                  <a:gd name="T2" fmla="*/ 58 w 88"/>
                  <a:gd name="T3" fmla="*/ 30 h 86"/>
                  <a:gd name="T4" fmla="*/ 58 w 88"/>
                  <a:gd name="T5" fmla="*/ 13 h 86"/>
                  <a:gd name="T6" fmla="*/ 44 w 88"/>
                  <a:gd name="T7" fmla="*/ 0 h 86"/>
                  <a:gd name="T8" fmla="*/ 31 w 88"/>
                  <a:gd name="T9" fmla="*/ 13 h 86"/>
                  <a:gd name="T10" fmla="*/ 31 w 88"/>
                  <a:gd name="T11" fmla="*/ 30 h 86"/>
                  <a:gd name="T12" fmla="*/ 14 w 88"/>
                  <a:gd name="T13" fmla="*/ 30 h 86"/>
                  <a:gd name="T14" fmla="*/ 0 w 88"/>
                  <a:gd name="T15" fmla="*/ 43 h 86"/>
                  <a:gd name="T16" fmla="*/ 14 w 88"/>
                  <a:gd name="T17" fmla="*/ 56 h 86"/>
                  <a:gd name="T18" fmla="*/ 31 w 88"/>
                  <a:gd name="T19" fmla="*/ 56 h 86"/>
                  <a:gd name="T20" fmla="*/ 31 w 88"/>
                  <a:gd name="T21" fmla="*/ 73 h 86"/>
                  <a:gd name="T22" fmla="*/ 44 w 88"/>
                  <a:gd name="T23" fmla="*/ 86 h 86"/>
                  <a:gd name="T24" fmla="*/ 58 w 88"/>
                  <a:gd name="T25" fmla="*/ 73 h 86"/>
                  <a:gd name="T26" fmla="*/ 58 w 88"/>
                  <a:gd name="T27" fmla="*/ 56 h 86"/>
                  <a:gd name="T28" fmla="*/ 75 w 88"/>
                  <a:gd name="T29" fmla="*/ 56 h 86"/>
                  <a:gd name="T30" fmla="*/ 88 w 88"/>
                  <a:gd name="T31" fmla="*/ 43 h 86"/>
                  <a:gd name="T32" fmla="*/ 75 w 88"/>
                  <a:gd name="T33" fmla="*/ 3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86">
                    <a:moveTo>
                      <a:pt x="75" y="30"/>
                    </a:moveTo>
                    <a:cubicBezTo>
                      <a:pt x="58" y="30"/>
                      <a:pt x="58" y="30"/>
                      <a:pt x="58" y="30"/>
                    </a:cubicBezTo>
                    <a:cubicBezTo>
                      <a:pt x="58" y="13"/>
                      <a:pt x="58" y="13"/>
                      <a:pt x="58" y="13"/>
                    </a:cubicBezTo>
                    <a:cubicBezTo>
                      <a:pt x="58" y="6"/>
                      <a:pt x="52" y="0"/>
                      <a:pt x="44" y="0"/>
                    </a:cubicBezTo>
                    <a:cubicBezTo>
                      <a:pt x="37" y="0"/>
                      <a:pt x="31" y="6"/>
                      <a:pt x="31" y="13"/>
                    </a:cubicBezTo>
                    <a:cubicBezTo>
                      <a:pt x="31" y="30"/>
                      <a:pt x="31" y="30"/>
                      <a:pt x="31" y="30"/>
                    </a:cubicBezTo>
                    <a:cubicBezTo>
                      <a:pt x="14" y="30"/>
                      <a:pt x="14" y="30"/>
                      <a:pt x="14" y="30"/>
                    </a:cubicBezTo>
                    <a:cubicBezTo>
                      <a:pt x="6" y="30"/>
                      <a:pt x="0" y="36"/>
                      <a:pt x="0" y="43"/>
                    </a:cubicBezTo>
                    <a:cubicBezTo>
                      <a:pt x="0" y="50"/>
                      <a:pt x="6" y="56"/>
                      <a:pt x="14" y="56"/>
                    </a:cubicBezTo>
                    <a:cubicBezTo>
                      <a:pt x="31" y="56"/>
                      <a:pt x="31" y="56"/>
                      <a:pt x="31" y="56"/>
                    </a:cubicBezTo>
                    <a:cubicBezTo>
                      <a:pt x="31" y="73"/>
                      <a:pt x="31" y="73"/>
                      <a:pt x="31" y="73"/>
                    </a:cubicBezTo>
                    <a:cubicBezTo>
                      <a:pt x="31" y="80"/>
                      <a:pt x="37" y="86"/>
                      <a:pt x="44" y="86"/>
                    </a:cubicBezTo>
                    <a:cubicBezTo>
                      <a:pt x="52" y="86"/>
                      <a:pt x="58" y="80"/>
                      <a:pt x="58" y="73"/>
                    </a:cubicBezTo>
                    <a:cubicBezTo>
                      <a:pt x="58" y="56"/>
                      <a:pt x="58" y="56"/>
                      <a:pt x="58" y="56"/>
                    </a:cubicBezTo>
                    <a:cubicBezTo>
                      <a:pt x="75" y="56"/>
                      <a:pt x="75" y="56"/>
                      <a:pt x="75" y="56"/>
                    </a:cubicBezTo>
                    <a:cubicBezTo>
                      <a:pt x="82" y="56"/>
                      <a:pt x="88" y="50"/>
                      <a:pt x="88" y="43"/>
                    </a:cubicBezTo>
                    <a:cubicBezTo>
                      <a:pt x="88" y="36"/>
                      <a:pt x="82" y="30"/>
                      <a:pt x="75" y="3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1301" name="Freeform 37"/>
              <p:cNvSpPr>
                <a:spLocks noEditPoints="1"/>
              </p:cNvSpPr>
              <p:nvPr/>
            </p:nvSpPr>
            <p:spPr bwMode="auto">
              <a:xfrm>
                <a:off x="2809" y="1408"/>
                <a:ext cx="105" cy="136"/>
              </a:xfrm>
              <a:custGeom>
                <a:avLst/>
                <a:gdLst>
                  <a:gd name="T0" fmla="*/ 70 w 138"/>
                  <a:gd name="T1" fmla="*/ 68 h 178"/>
                  <a:gd name="T2" fmla="*/ 105 w 138"/>
                  <a:gd name="T3" fmla="*/ 34 h 178"/>
                  <a:gd name="T4" fmla="*/ 70 w 138"/>
                  <a:gd name="T5" fmla="*/ 0 h 178"/>
                  <a:gd name="T6" fmla="*/ 35 w 138"/>
                  <a:gd name="T7" fmla="*/ 34 h 178"/>
                  <a:gd name="T8" fmla="*/ 70 w 138"/>
                  <a:gd name="T9" fmla="*/ 68 h 178"/>
                  <a:gd name="T10" fmla="*/ 138 w 138"/>
                  <a:gd name="T11" fmla="*/ 165 h 178"/>
                  <a:gd name="T12" fmla="*/ 110 w 138"/>
                  <a:gd name="T13" fmla="*/ 135 h 178"/>
                  <a:gd name="T14" fmla="*/ 80 w 138"/>
                  <a:gd name="T15" fmla="*/ 108 h 178"/>
                  <a:gd name="T16" fmla="*/ 98 w 138"/>
                  <a:gd name="T17" fmla="*/ 87 h 178"/>
                  <a:gd name="T18" fmla="*/ 69 w 138"/>
                  <a:gd name="T19" fmla="*/ 78 h 178"/>
                  <a:gd name="T20" fmla="*/ 0 w 138"/>
                  <a:gd name="T21" fmla="*/ 173 h 178"/>
                  <a:gd name="T22" fmla="*/ 0 w 138"/>
                  <a:gd name="T23" fmla="*/ 178 h 178"/>
                  <a:gd name="T24" fmla="*/ 138 w 138"/>
                  <a:gd name="T25" fmla="*/ 178 h 178"/>
                  <a:gd name="T26" fmla="*/ 138 w 138"/>
                  <a:gd name="T27" fmla="*/ 173 h 178"/>
                  <a:gd name="T28" fmla="*/ 138 w 138"/>
                  <a:gd name="T29" fmla="*/ 16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 h="178">
                    <a:moveTo>
                      <a:pt x="70" y="68"/>
                    </a:moveTo>
                    <a:cubicBezTo>
                      <a:pt x="89" y="68"/>
                      <a:pt x="105" y="53"/>
                      <a:pt x="105" y="34"/>
                    </a:cubicBezTo>
                    <a:cubicBezTo>
                      <a:pt x="105" y="15"/>
                      <a:pt x="89" y="0"/>
                      <a:pt x="70" y="0"/>
                    </a:cubicBezTo>
                    <a:cubicBezTo>
                      <a:pt x="50" y="0"/>
                      <a:pt x="35" y="15"/>
                      <a:pt x="35" y="34"/>
                    </a:cubicBezTo>
                    <a:cubicBezTo>
                      <a:pt x="35" y="53"/>
                      <a:pt x="50" y="68"/>
                      <a:pt x="70" y="68"/>
                    </a:cubicBezTo>
                    <a:close/>
                    <a:moveTo>
                      <a:pt x="138" y="165"/>
                    </a:moveTo>
                    <a:cubicBezTo>
                      <a:pt x="128" y="165"/>
                      <a:pt x="110" y="161"/>
                      <a:pt x="110" y="135"/>
                    </a:cubicBezTo>
                    <a:cubicBezTo>
                      <a:pt x="110" y="135"/>
                      <a:pt x="77" y="138"/>
                      <a:pt x="80" y="108"/>
                    </a:cubicBezTo>
                    <a:cubicBezTo>
                      <a:pt x="81" y="95"/>
                      <a:pt x="90" y="89"/>
                      <a:pt x="98" y="87"/>
                    </a:cubicBezTo>
                    <a:cubicBezTo>
                      <a:pt x="89" y="81"/>
                      <a:pt x="80" y="78"/>
                      <a:pt x="69" y="78"/>
                    </a:cubicBezTo>
                    <a:cubicBezTo>
                      <a:pt x="31" y="78"/>
                      <a:pt x="0" y="120"/>
                      <a:pt x="0" y="173"/>
                    </a:cubicBezTo>
                    <a:cubicBezTo>
                      <a:pt x="0" y="174"/>
                      <a:pt x="0" y="176"/>
                      <a:pt x="0" y="178"/>
                    </a:cubicBezTo>
                    <a:cubicBezTo>
                      <a:pt x="138" y="178"/>
                      <a:pt x="138" y="178"/>
                      <a:pt x="138" y="178"/>
                    </a:cubicBezTo>
                    <a:cubicBezTo>
                      <a:pt x="138" y="176"/>
                      <a:pt x="138" y="174"/>
                      <a:pt x="138" y="173"/>
                    </a:cubicBezTo>
                    <a:cubicBezTo>
                      <a:pt x="138" y="170"/>
                      <a:pt x="138" y="168"/>
                      <a:pt x="138" y="16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grpSp>
      </p:grpSp>
      <p:grpSp>
        <p:nvGrpSpPr>
          <p:cNvPr id="3" name="组合 2"/>
          <p:cNvGrpSpPr/>
          <p:nvPr/>
        </p:nvGrpSpPr>
        <p:grpSpPr>
          <a:xfrm>
            <a:off x="6509385" y="1458734"/>
            <a:ext cx="1042670" cy="715010"/>
            <a:chOff x="9006" y="3281"/>
            <a:chExt cx="1642" cy="1126"/>
          </a:xfrm>
        </p:grpSpPr>
        <p:sp>
          <p:nvSpPr>
            <p:cNvPr id="11291" name="Oval 27"/>
            <p:cNvSpPr>
              <a:spLocks noChangeArrowheads="1"/>
            </p:cNvSpPr>
            <p:nvPr/>
          </p:nvSpPr>
          <p:spPr bwMode="auto">
            <a:xfrm>
              <a:off x="9006" y="3281"/>
              <a:ext cx="1133" cy="1127"/>
            </a:xfrm>
            <a:prstGeom prst="ellipse">
              <a:avLst/>
            </a:prstGeom>
            <a:solidFill>
              <a:srgbClr val="C33736"/>
            </a:solidFill>
            <a:ln>
              <a:noFill/>
            </a:ln>
          </p:spPr>
          <p:txBody>
            <a:bodyPr/>
            <a:lstStyle/>
            <a:p>
              <a:endParaRPr lang="zh-CN" altLang="en-US">
                <a:solidFill>
                  <a:prstClr val="black"/>
                </a:solidFill>
              </a:endParaRPr>
            </a:p>
          </p:txBody>
        </p:sp>
        <p:sp>
          <p:nvSpPr>
            <p:cNvPr id="11296" name="Freeform 32"/>
            <p:cNvSpPr/>
            <p:nvPr/>
          </p:nvSpPr>
          <p:spPr bwMode="auto">
            <a:xfrm>
              <a:off x="10132" y="3457"/>
              <a:ext cx="517" cy="765"/>
            </a:xfrm>
            <a:custGeom>
              <a:avLst/>
              <a:gdLst>
                <a:gd name="T0" fmla="*/ 0 w 170"/>
                <a:gd name="T1" fmla="*/ 0 h 251"/>
                <a:gd name="T2" fmla="*/ 92 w 170"/>
                <a:gd name="T3" fmla="*/ 126 h 251"/>
                <a:gd name="T4" fmla="*/ 0 w 170"/>
                <a:gd name="T5" fmla="*/ 251 h 251"/>
                <a:gd name="T6" fmla="*/ 79 w 170"/>
                <a:gd name="T7" fmla="*/ 251 h 251"/>
                <a:gd name="T8" fmla="*/ 170 w 170"/>
                <a:gd name="T9" fmla="*/ 126 h 251"/>
                <a:gd name="T10" fmla="*/ 79 w 170"/>
                <a:gd name="T11" fmla="*/ 0 h 251"/>
                <a:gd name="T12" fmla="*/ 0 w 170"/>
                <a:gd name="T13" fmla="*/ 0 h 251"/>
              </a:gdLst>
              <a:ahLst/>
              <a:cxnLst>
                <a:cxn ang="0">
                  <a:pos x="T0" y="T1"/>
                </a:cxn>
                <a:cxn ang="0">
                  <a:pos x="T2" y="T3"/>
                </a:cxn>
                <a:cxn ang="0">
                  <a:pos x="T4" y="T5"/>
                </a:cxn>
                <a:cxn ang="0">
                  <a:pos x="T6" y="T7"/>
                </a:cxn>
                <a:cxn ang="0">
                  <a:pos x="T8" y="T9"/>
                </a:cxn>
                <a:cxn ang="0">
                  <a:pos x="T10" y="T11"/>
                </a:cxn>
                <a:cxn ang="0">
                  <a:pos x="T12" y="T13"/>
                </a:cxn>
              </a:cxnLst>
              <a:rect l="0" t="0" r="r" b="b"/>
              <a:pathLst>
                <a:path w="170" h="251">
                  <a:moveTo>
                    <a:pt x="0" y="0"/>
                  </a:moveTo>
                  <a:lnTo>
                    <a:pt x="92" y="126"/>
                  </a:lnTo>
                  <a:lnTo>
                    <a:pt x="0" y="251"/>
                  </a:lnTo>
                  <a:lnTo>
                    <a:pt x="79" y="251"/>
                  </a:lnTo>
                  <a:lnTo>
                    <a:pt x="170" y="126"/>
                  </a:lnTo>
                  <a:lnTo>
                    <a:pt x="79" y="0"/>
                  </a:lnTo>
                  <a:lnTo>
                    <a:pt x="0" y="0"/>
                  </a:lnTo>
                  <a:close/>
                </a:path>
              </a:pathLst>
            </a:custGeom>
            <a:solidFill>
              <a:srgbClr val="C33736"/>
            </a:solidFill>
            <a:ln>
              <a:noFill/>
            </a:ln>
          </p:spPr>
          <p:txBody>
            <a:bodyPr/>
            <a:lstStyle/>
            <a:p>
              <a:endParaRPr lang="zh-CN" altLang="en-US">
                <a:solidFill>
                  <a:prstClr val="black"/>
                </a:solidFill>
              </a:endParaRPr>
            </a:p>
          </p:txBody>
        </p:sp>
        <p:grpSp>
          <p:nvGrpSpPr>
            <p:cNvPr id="11313" name="Group 49"/>
            <p:cNvGrpSpPr/>
            <p:nvPr/>
          </p:nvGrpSpPr>
          <p:grpSpPr bwMode="auto">
            <a:xfrm>
              <a:off x="9405" y="3642"/>
              <a:ext cx="374" cy="515"/>
              <a:chOff x="2820" y="838"/>
              <a:chExt cx="123" cy="169"/>
            </a:xfrm>
          </p:grpSpPr>
          <p:sp>
            <p:nvSpPr>
              <p:cNvPr id="11302" name="Freeform 38"/>
              <p:cNvSpPr>
                <a:spLocks noEditPoints="1"/>
              </p:cNvSpPr>
              <p:nvPr/>
            </p:nvSpPr>
            <p:spPr bwMode="auto">
              <a:xfrm>
                <a:off x="2841" y="856"/>
                <a:ext cx="55" cy="70"/>
              </a:xfrm>
              <a:custGeom>
                <a:avLst/>
                <a:gdLst>
                  <a:gd name="T0" fmla="*/ 69 w 72"/>
                  <a:gd name="T1" fmla="*/ 17 h 91"/>
                  <a:gd name="T2" fmla="*/ 3 w 72"/>
                  <a:gd name="T3" fmla="*/ 17 h 91"/>
                  <a:gd name="T4" fmla="*/ 0 w 72"/>
                  <a:gd name="T5" fmla="*/ 20 h 91"/>
                  <a:gd name="T6" fmla="*/ 3 w 72"/>
                  <a:gd name="T7" fmla="*/ 23 h 91"/>
                  <a:gd name="T8" fmla="*/ 69 w 72"/>
                  <a:gd name="T9" fmla="*/ 23 h 91"/>
                  <a:gd name="T10" fmla="*/ 72 w 72"/>
                  <a:gd name="T11" fmla="*/ 20 h 91"/>
                  <a:gd name="T12" fmla="*/ 69 w 72"/>
                  <a:gd name="T13" fmla="*/ 17 h 91"/>
                  <a:gd name="T14" fmla="*/ 3 w 72"/>
                  <a:gd name="T15" fmla="*/ 6 h 91"/>
                  <a:gd name="T16" fmla="*/ 69 w 72"/>
                  <a:gd name="T17" fmla="*/ 6 h 91"/>
                  <a:gd name="T18" fmla="*/ 72 w 72"/>
                  <a:gd name="T19" fmla="*/ 3 h 91"/>
                  <a:gd name="T20" fmla="*/ 69 w 72"/>
                  <a:gd name="T21" fmla="*/ 0 h 91"/>
                  <a:gd name="T22" fmla="*/ 3 w 72"/>
                  <a:gd name="T23" fmla="*/ 0 h 91"/>
                  <a:gd name="T24" fmla="*/ 0 w 72"/>
                  <a:gd name="T25" fmla="*/ 3 h 91"/>
                  <a:gd name="T26" fmla="*/ 3 w 72"/>
                  <a:gd name="T27" fmla="*/ 6 h 91"/>
                  <a:gd name="T28" fmla="*/ 0 w 72"/>
                  <a:gd name="T29" fmla="*/ 37 h 91"/>
                  <a:gd name="T30" fmla="*/ 3 w 72"/>
                  <a:gd name="T31" fmla="*/ 40 h 91"/>
                  <a:gd name="T32" fmla="*/ 50 w 72"/>
                  <a:gd name="T33" fmla="*/ 40 h 91"/>
                  <a:gd name="T34" fmla="*/ 67 w 72"/>
                  <a:gd name="T35" fmla="*/ 34 h 91"/>
                  <a:gd name="T36" fmla="*/ 3 w 72"/>
                  <a:gd name="T37" fmla="*/ 34 h 91"/>
                  <a:gd name="T38" fmla="*/ 0 w 72"/>
                  <a:gd name="T39" fmla="*/ 37 h 91"/>
                  <a:gd name="T40" fmla="*/ 0 w 72"/>
                  <a:gd name="T41" fmla="*/ 54 h 91"/>
                  <a:gd name="T42" fmla="*/ 3 w 72"/>
                  <a:gd name="T43" fmla="*/ 57 h 91"/>
                  <a:gd name="T44" fmla="*/ 31 w 72"/>
                  <a:gd name="T45" fmla="*/ 57 h 91"/>
                  <a:gd name="T46" fmla="*/ 36 w 72"/>
                  <a:gd name="T47" fmla="*/ 51 h 91"/>
                  <a:gd name="T48" fmla="*/ 3 w 72"/>
                  <a:gd name="T49" fmla="*/ 51 h 91"/>
                  <a:gd name="T50" fmla="*/ 0 w 72"/>
                  <a:gd name="T51" fmla="*/ 54 h 91"/>
                  <a:gd name="T52" fmla="*/ 0 w 72"/>
                  <a:gd name="T53" fmla="*/ 71 h 91"/>
                  <a:gd name="T54" fmla="*/ 3 w 72"/>
                  <a:gd name="T55" fmla="*/ 74 h 91"/>
                  <a:gd name="T56" fmla="*/ 22 w 72"/>
                  <a:gd name="T57" fmla="*/ 74 h 91"/>
                  <a:gd name="T58" fmla="*/ 24 w 72"/>
                  <a:gd name="T59" fmla="*/ 68 h 91"/>
                  <a:gd name="T60" fmla="*/ 3 w 72"/>
                  <a:gd name="T61" fmla="*/ 68 h 91"/>
                  <a:gd name="T62" fmla="*/ 0 w 72"/>
                  <a:gd name="T63" fmla="*/ 71 h 91"/>
                  <a:gd name="T64" fmla="*/ 0 w 72"/>
                  <a:gd name="T65" fmla="*/ 88 h 91"/>
                  <a:gd name="T66" fmla="*/ 3 w 72"/>
                  <a:gd name="T67" fmla="*/ 91 h 91"/>
                  <a:gd name="T68" fmla="*/ 18 w 72"/>
                  <a:gd name="T69" fmla="*/ 91 h 91"/>
                  <a:gd name="T70" fmla="*/ 19 w 72"/>
                  <a:gd name="T71" fmla="*/ 85 h 91"/>
                  <a:gd name="T72" fmla="*/ 3 w 72"/>
                  <a:gd name="T73" fmla="*/ 85 h 91"/>
                  <a:gd name="T74" fmla="*/ 0 w 72"/>
                  <a:gd name="T75" fmla="*/ 8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91">
                    <a:moveTo>
                      <a:pt x="69" y="17"/>
                    </a:moveTo>
                    <a:cubicBezTo>
                      <a:pt x="3" y="17"/>
                      <a:pt x="3" y="17"/>
                      <a:pt x="3" y="17"/>
                    </a:cubicBezTo>
                    <a:cubicBezTo>
                      <a:pt x="1" y="17"/>
                      <a:pt x="0" y="19"/>
                      <a:pt x="0" y="20"/>
                    </a:cubicBezTo>
                    <a:cubicBezTo>
                      <a:pt x="0" y="22"/>
                      <a:pt x="1" y="23"/>
                      <a:pt x="3" y="23"/>
                    </a:cubicBezTo>
                    <a:cubicBezTo>
                      <a:pt x="69" y="23"/>
                      <a:pt x="69" y="23"/>
                      <a:pt x="69" y="23"/>
                    </a:cubicBezTo>
                    <a:cubicBezTo>
                      <a:pt x="71" y="23"/>
                      <a:pt x="72" y="22"/>
                      <a:pt x="72" y="20"/>
                    </a:cubicBezTo>
                    <a:cubicBezTo>
                      <a:pt x="72" y="19"/>
                      <a:pt x="71" y="17"/>
                      <a:pt x="69" y="17"/>
                    </a:cubicBezTo>
                    <a:close/>
                    <a:moveTo>
                      <a:pt x="3" y="6"/>
                    </a:moveTo>
                    <a:cubicBezTo>
                      <a:pt x="69" y="6"/>
                      <a:pt x="69" y="6"/>
                      <a:pt x="69" y="6"/>
                    </a:cubicBezTo>
                    <a:cubicBezTo>
                      <a:pt x="71" y="6"/>
                      <a:pt x="72" y="5"/>
                      <a:pt x="72" y="3"/>
                    </a:cubicBezTo>
                    <a:cubicBezTo>
                      <a:pt x="72" y="2"/>
                      <a:pt x="71" y="0"/>
                      <a:pt x="69" y="0"/>
                    </a:cubicBezTo>
                    <a:cubicBezTo>
                      <a:pt x="3" y="0"/>
                      <a:pt x="3" y="0"/>
                      <a:pt x="3" y="0"/>
                    </a:cubicBezTo>
                    <a:cubicBezTo>
                      <a:pt x="1" y="0"/>
                      <a:pt x="0" y="2"/>
                      <a:pt x="0" y="3"/>
                    </a:cubicBezTo>
                    <a:cubicBezTo>
                      <a:pt x="0" y="5"/>
                      <a:pt x="1" y="6"/>
                      <a:pt x="3" y="6"/>
                    </a:cubicBezTo>
                    <a:close/>
                    <a:moveTo>
                      <a:pt x="0" y="37"/>
                    </a:moveTo>
                    <a:cubicBezTo>
                      <a:pt x="0" y="39"/>
                      <a:pt x="1" y="40"/>
                      <a:pt x="3" y="40"/>
                    </a:cubicBezTo>
                    <a:cubicBezTo>
                      <a:pt x="50" y="40"/>
                      <a:pt x="50" y="40"/>
                      <a:pt x="50" y="40"/>
                    </a:cubicBezTo>
                    <a:cubicBezTo>
                      <a:pt x="56" y="37"/>
                      <a:pt x="61" y="35"/>
                      <a:pt x="67" y="34"/>
                    </a:cubicBezTo>
                    <a:cubicBezTo>
                      <a:pt x="3" y="34"/>
                      <a:pt x="3" y="34"/>
                      <a:pt x="3" y="34"/>
                    </a:cubicBezTo>
                    <a:cubicBezTo>
                      <a:pt x="1" y="34"/>
                      <a:pt x="0" y="35"/>
                      <a:pt x="0" y="37"/>
                    </a:cubicBezTo>
                    <a:close/>
                    <a:moveTo>
                      <a:pt x="0" y="54"/>
                    </a:moveTo>
                    <a:cubicBezTo>
                      <a:pt x="0" y="56"/>
                      <a:pt x="1" y="57"/>
                      <a:pt x="3" y="57"/>
                    </a:cubicBezTo>
                    <a:cubicBezTo>
                      <a:pt x="31" y="57"/>
                      <a:pt x="31" y="57"/>
                      <a:pt x="31" y="57"/>
                    </a:cubicBezTo>
                    <a:cubicBezTo>
                      <a:pt x="32" y="55"/>
                      <a:pt x="34" y="53"/>
                      <a:pt x="36" y="51"/>
                    </a:cubicBezTo>
                    <a:cubicBezTo>
                      <a:pt x="3" y="51"/>
                      <a:pt x="3" y="51"/>
                      <a:pt x="3" y="51"/>
                    </a:cubicBezTo>
                    <a:cubicBezTo>
                      <a:pt x="1" y="51"/>
                      <a:pt x="0" y="52"/>
                      <a:pt x="0" y="54"/>
                    </a:cubicBezTo>
                    <a:close/>
                    <a:moveTo>
                      <a:pt x="0" y="71"/>
                    </a:moveTo>
                    <a:cubicBezTo>
                      <a:pt x="0" y="72"/>
                      <a:pt x="1" y="74"/>
                      <a:pt x="3" y="74"/>
                    </a:cubicBezTo>
                    <a:cubicBezTo>
                      <a:pt x="22" y="74"/>
                      <a:pt x="22" y="74"/>
                      <a:pt x="22" y="74"/>
                    </a:cubicBezTo>
                    <a:cubicBezTo>
                      <a:pt x="22" y="72"/>
                      <a:pt x="23" y="70"/>
                      <a:pt x="24" y="68"/>
                    </a:cubicBezTo>
                    <a:cubicBezTo>
                      <a:pt x="3" y="68"/>
                      <a:pt x="3" y="68"/>
                      <a:pt x="3" y="68"/>
                    </a:cubicBezTo>
                    <a:cubicBezTo>
                      <a:pt x="1" y="68"/>
                      <a:pt x="0" y="69"/>
                      <a:pt x="0" y="71"/>
                    </a:cubicBezTo>
                    <a:close/>
                    <a:moveTo>
                      <a:pt x="0" y="88"/>
                    </a:moveTo>
                    <a:cubicBezTo>
                      <a:pt x="0" y="89"/>
                      <a:pt x="1" y="91"/>
                      <a:pt x="3" y="91"/>
                    </a:cubicBezTo>
                    <a:cubicBezTo>
                      <a:pt x="18" y="91"/>
                      <a:pt x="18" y="91"/>
                      <a:pt x="18" y="91"/>
                    </a:cubicBezTo>
                    <a:cubicBezTo>
                      <a:pt x="19" y="89"/>
                      <a:pt x="19" y="87"/>
                      <a:pt x="19" y="85"/>
                    </a:cubicBezTo>
                    <a:cubicBezTo>
                      <a:pt x="3" y="85"/>
                      <a:pt x="3" y="85"/>
                      <a:pt x="3" y="85"/>
                    </a:cubicBezTo>
                    <a:cubicBezTo>
                      <a:pt x="1" y="85"/>
                      <a:pt x="0" y="86"/>
                      <a:pt x="0" y="8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1303" name="Freeform 39"/>
              <p:cNvSpPr>
                <a:spLocks noEditPoints="1"/>
              </p:cNvSpPr>
              <p:nvPr/>
            </p:nvSpPr>
            <p:spPr bwMode="auto">
              <a:xfrm>
                <a:off x="2860" y="887"/>
                <a:ext cx="83" cy="81"/>
              </a:xfrm>
              <a:custGeom>
                <a:avLst/>
                <a:gdLst>
                  <a:gd name="T0" fmla="*/ 90 w 109"/>
                  <a:gd name="T1" fmla="*/ 19 h 106"/>
                  <a:gd name="T2" fmla="*/ 20 w 109"/>
                  <a:gd name="T3" fmla="*/ 19 h 106"/>
                  <a:gd name="T4" fmla="*/ 20 w 109"/>
                  <a:gd name="T5" fmla="*/ 87 h 106"/>
                  <a:gd name="T6" fmla="*/ 90 w 109"/>
                  <a:gd name="T7" fmla="*/ 87 h 106"/>
                  <a:gd name="T8" fmla="*/ 90 w 109"/>
                  <a:gd name="T9" fmla="*/ 19 h 106"/>
                  <a:gd name="T10" fmla="*/ 30 w 109"/>
                  <a:gd name="T11" fmla="*/ 77 h 106"/>
                  <a:gd name="T12" fmla="*/ 30 w 109"/>
                  <a:gd name="T13" fmla="*/ 29 h 106"/>
                  <a:gd name="T14" fmla="*/ 79 w 109"/>
                  <a:gd name="T15" fmla="*/ 29 h 106"/>
                  <a:gd name="T16" fmla="*/ 79 w 109"/>
                  <a:gd name="T17" fmla="*/ 77 h 106"/>
                  <a:gd name="T18" fmla="*/ 30 w 109"/>
                  <a:gd name="T19"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106">
                    <a:moveTo>
                      <a:pt x="90" y="19"/>
                    </a:moveTo>
                    <a:cubicBezTo>
                      <a:pt x="70" y="0"/>
                      <a:pt x="39" y="0"/>
                      <a:pt x="20" y="19"/>
                    </a:cubicBezTo>
                    <a:cubicBezTo>
                      <a:pt x="0" y="38"/>
                      <a:pt x="0" y="68"/>
                      <a:pt x="20" y="87"/>
                    </a:cubicBezTo>
                    <a:cubicBezTo>
                      <a:pt x="39" y="106"/>
                      <a:pt x="70" y="106"/>
                      <a:pt x="90" y="87"/>
                    </a:cubicBezTo>
                    <a:cubicBezTo>
                      <a:pt x="109" y="68"/>
                      <a:pt x="109" y="38"/>
                      <a:pt x="90" y="19"/>
                    </a:cubicBezTo>
                    <a:close/>
                    <a:moveTo>
                      <a:pt x="30" y="77"/>
                    </a:moveTo>
                    <a:cubicBezTo>
                      <a:pt x="17" y="64"/>
                      <a:pt x="17" y="42"/>
                      <a:pt x="30" y="29"/>
                    </a:cubicBezTo>
                    <a:cubicBezTo>
                      <a:pt x="44" y="16"/>
                      <a:pt x="66" y="16"/>
                      <a:pt x="79" y="29"/>
                    </a:cubicBezTo>
                    <a:cubicBezTo>
                      <a:pt x="92" y="42"/>
                      <a:pt x="92" y="64"/>
                      <a:pt x="79" y="77"/>
                    </a:cubicBezTo>
                    <a:cubicBezTo>
                      <a:pt x="66" y="90"/>
                      <a:pt x="44" y="90"/>
                      <a:pt x="30" y="7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1304" name="Freeform 40"/>
              <p:cNvSpPr>
                <a:spLocks noEditPoints="1"/>
              </p:cNvSpPr>
              <p:nvPr/>
            </p:nvSpPr>
            <p:spPr bwMode="auto">
              <a:xfrm>
                <a:off x="2820" y="955"/>
                <a:ext cx="53" cy="52"/>
              </a:xfrm>
              <a:custGeom>
                <a:avLst/>
                <a:gdLst>
                  <a:gd name="T0" fmla="*/ 65 w 69"/>
                  <a:gd name="T1" fmla="*/ 4 h 68"/>
                  <a:gd name="T2" fmla="*/ 51 w 69"/>
                  <a:gd name="T3" fmla="*/ 4 h 68"/>
                  <a:gd name="T4" fmla="*/ 51 w 69"/>
                  <a:gd name="T5" fmla="*/ 4 h 68"/>
                  <a:gd name="T6" fmla="*/ 65 w 69"/>
                  <a:gd name="T7" fmla="*/ 18 h 68"/>
                  <a:gd name="T8" fmla="*/ 65 w 69"/>
                  <a:gd name="T9" fmla="*/ 18 h 68"/>
                  <a:gd name="T10" fmla="*/ 65 w 69"/>
                  <a:gd name="T11" fmla="*/ 4 h 68"/>
                  <a:gd name="T12" fmla="*/ 4 w 69"/>
                  <a:gd name="T13" fmla="*/ 50 h 68"/>
                  <a:gd name="T14" fmla="*/ 4 w 69"/>
                  <a:gd name="T15" fmla="*/ 64 h 68"/>
                  <a:gd name="T16" fmla="*/ 18 w 69"/>
                  <a:gd name="T17" fmla="*/ 64 h 68"/>
                  <a:gd name="T18" fmla="*/ 60 w 69"/>
                  <a:gd name="T19" fmla="*/ 23 h 68"/>
                  <a:gd name="T20" fmla="*/ 46 w 69"/>
                  <a:gd name="T21" fmla="*/ 9 h 68"/>
                  <a:gd name="T22" fmla="*/ 4 w 69"/>
                  <a:gd name="T23"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68">
                    <a:moveTo>
                      <a:pt x="65" y="4"/>
                    </a:moveTo>
                    <a:cubicBezTo>
                      <a:pt x="61" y="0"/>
                      <a:pt x="55" y="0"/>
                      <a:pt x="51" y="4"/>
                    </a:cubicBezTo>
                    <a:cubicBezTo>
                      <a:pt x="51" y="4"/>
                      <a:pt x="51" y="4"/>
                      <a:pt x="51" y="4"/>
                    </a:cubicBezTo>
                    <a:cubicBezTo>
                      <a:pt x="65" y="18"/>
                      <a:pt x="65" y="18"/>
                      <a:pt x="65" y="18"/>
                    </a:cubicBezTo>
                    <a:cubicBezTo>
                      <a:pt x="65" y="18"/>
                      <a:pt x="65" y="18"/>
                      <a:pt x="65" y="18"/>
                    </a:cubicBezTo>
                    <a:cubicBezTo>
                      <a:pt x="69" y="14"/>
                      <a:pt x="69" y="8"/>
                      <a:pt x="65" y="4"/>
                    </a:cubicBezTo>
                    <a:close/>
                    <a:moveTo>
                      <a:pt x="4" y="50"/>
                    </a:moveTo>
                    <a:cubicBezTo>
                      <a:pt x="0" y="54"/>
                      <a:pt x="0" y="60"/>
                      <a:pt x="4" y="64"/>
                    </a:cubicBezTo>
                    <a:cubicBezTo>
                      <a:pt x="8" y="68"/>
                      <a:pt x="14" y="68"/>
                      <a:pt x="18" y="64"/>
                    </a:cubicBezTo>
                    <a:cubicBezTo>
                      <a:pt x="60" y="23"/>
                      <a:pt x="60" y="23"/>
                      <a:pt x="60" y="23"/>
                    </a:cubicBezTo>
                    <a:cubicBezTo>
                      <a:pt x="46" y="9"/>
                      <a:pt x="46" y="9"/>
                      <a:pt x="46" y="9"/>
                    </a:cubicBezTo>
                    <a:lnTo>
                      <a:pt x="4" y="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1305" name="Freeform 41"/>
              <p:cNvSpPr/>
              <p:nvPr/>
            </p:nvSpPr>
            <p:spPr bwMode="auto">
              <a:xfrm>
                <a:off x="2823" y="838"/>
                <a:ext cx="91" cy="104"/>
              </a:xfrm>
              <a:custGeom>
                <a:avLst/>
                <a:gdLst>
                  <a:gd name="T0" fmla="*/ 57 w 119"/>
                  <a:gd name="T1" fmla="*/ 125 h 136"/>
                  <a:gd name="T2" fmla="*/ 18 w 119"/>
                  <a:gd name="T3" fmla="*/ 125 h 136"/>
                  <a:gd name="T4" fmla="*/ 11 w 119"/>
                  <a:gd name="T5" fmla="*/ 119 h 136"/>
                  <a:gd name="T6" fmla="*/ 11 w 119"/>
                  <a:gd name="T7" fmla="*/ 18 h 136"/>
                  <a:gd name="T8" fmla="*/ 18 w 119"/>
                  <a:gd name="T9" fmla="*/ 12 h 136"/>
                  <a:gd name="T10" fmla="*/ 100 w 119"/>
                  <a:gd name="T11" fmla="*/ 12 h 136"/>
                  <a:gd name="T12" fmla="*/ 107 w 119"/>
                  <a:gd name="T13" fmla="*/ 18 h 136"/>
                  <a:gd name="T14" fmla="*/ 107 w 119"/>
                  <a:gd name="T15" fmla="*/ 71 h 136"/>
                  <a:gd name="T16" fmla="*/ 119 w 119"/>
                  <a:gd name="T17" fmla="*/ 73 h 136"/>
                  <a:gd name="T18" fmla="*/ 119 w 119"/>
                  <a:gd name="T19" fmla="*/ 18 h 136"/>
                  <a:gd name="T20" fmla="*/ 100 w 119"/>
                  <a:gd name="T21" fmla="*/ 0 h 136"/>
                  <a:gd name="T22" fmla="*/ 18 w 119"/>
                  <a:gd name="T23" fmla="*/ 0 h 136"/>
                  <a:gd name="T24" fmla="*/ 0 w 119"/>
                  <a:gd name="T25" fmla="*/ 18 h 136"/>
                  <a:gd name="T26" fmla="*/ 0 w 119"/>
                  <a:gd name="T27" fmla="*/ 119 h 136"/>
                  <a:gd name="T28" fmla="*/ 18 w 119"/>
                  <a:gd name="T29" fmla="*/ 136 h 136"/>
                  <a:gd name="T30" fmla="*/ 61 w 119"/>
                  <a:gd name="T31" fmla="*/ 136 h 136"/>
                  <a:gd name="T32" fmla="*/ 57 w 119"/>
                  <a:gd name="T33" fmla="*/ 12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9" h="136">
                    <a:moveTo>
                      <a:pt x="57" y="125"/>
                    </a:moveTo>
                    <a:cubicBezTo>
                      <a:pt x="18" y="125"/>
                      <a:pt x="18" y="125"/>
                      <a:pt x="18" y="125"/>
                    </a:cubicBezTo>
                    <a:cubicBezTo>
                      <a:pt x="14" y="125"/>
                      <a:pt x="11" y="122"/>
                      <a:pt x="11" y="119"/>
                    </a:cubicBezTo>
                    <a:cubicBezTo>
                      <a:pt x="11" y="18"/>
                      <a:pt x="11" y="18"/>
                      <a:pt x="11" y="18"/>
                    </a:cubicBezTo>
                    <a:cubicBezTo>
                      <a:pt x="11" y="15"/>
                      <a:pt x="14" y="12"/>
                      <a:pt x="18" y="12"/>
                    </a:cubicBezTo>
                    <a:cubicBezTo>
                      <a:pt x="100" y="12"/>
                      <a:pt x="100" y="12"/>
                      <a:pt x="100" y="12"/>
                    </a:cubicBezTo>
                    <a:cubicBezTo>
                      <a:pt x="104" y="12"/>
                      <a:pt x="107" y="15"/>
                      <a:pt x="107" y="18"/>
                    </a:cubicBezTo>
                    <a:cubicBezTo>
                      <a:pt x="107" y="71"/>
                      <a:pt x="107" y="71"/>
                      <a:pt x="107" y="71"/>
                    </a:cubicBezTo>
                    <a:cubicBezTo>
                      <a:pt x="111" y="71"/>
                      <a:pt x="115" y="72"/>
                      <a:pt x="119" y="73"/>
                    </a:cubicBezTo>
                    <a:cubicBezTo>
                      <a:pt x="119" y="18"/>
                      <a:pt x="119" y="18"/>
                      <a:pt x="119" y="18"/>
                    </a:cubicBezTo>
                    <a:cubicBezTo>
                      <a:pt x="119" y="8"/>
                      <a:pt x="111" y="0"/>
                      <a:pt x="100" y="0"/>
                    </a:cubicBezTo>
                    <a:cubicBezTo>
                      <a:pt x="18" y="0"/>
                      <a:pt x="18" y="0"/>
                      <a:pt x="18" y="0"/>
                    </a:cubicBezTo>
                    <a:cubicBezTo>
                      <a:pt x="8" y="0"/>
                      <a:pt x="0" y="8"/>
                      <a:pt x="0" y="18"/>
                    </a:cubicBezTo>
                    <a:cubicBezTo>
                      <a:pt x="0" y="119"/>
                      <a:pt x="0" y="119"/>
                      <a:pt x="0" y="119"/>
                    </a:cubicBezTo>
                    <a:cubicBezTo>
                      <a:pt x="0" y="128"/>
                      <a:pt x="8" y="136"/>
                      <a:pt x="18" y="136"/>
                    </a:cubicBezTo>
                    <a:cubicBezTo>
                      <a:pt x="61" y="136"/>
                      <a:pt x="61" y="136"/>
                      <a:pt x="61" y="136"/>
                    </a:cubicBezTo>
                    <a:cubicBezTo>
                      <a:pt x="59" y="133"/>
                      <a:pt x="58" y="129"/>
                      <a:pt x="57" y="1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grpSp>
      </p:grpSp>
      <p:grpSp>
        <p:nvGrpSpPr>
          <p:cNvPr id="19" name="组合 18"/>
          <p:cNvGrpSpPr/>
          <p:nvPr/>
        </p:nvGrpSpPr>
        <p:grpSpPr>
          <a:xfrm>
            <a:off x="6509385" y="3628529"/>
            <a:ext cx="1042670" cy="717550"/>
            <a:chOff x="9006" y="6698"/>
            <a:chExt cx="1642" cy="1130"/>
          </a:xfrm>
        </p:grpSpPr>
        <p:sp>
          <p:nvSpPr>
            <p:cNvPr id="11293" name="Oval 29"/>
            <p:cNvSpPr>
              <a:spLocks noChangeArrowheads="1"/>
            </p:cNvSpPr>
            <p:nvPr/>
          </p:nvSpPr>
          <p:spPr bwMode="auto">
            <a:xfrm>
              <a:off x="9006" y="6698"/>
              <a:ext cx="1132" cy="1130"/>
            </a:xfrm>
            <a:prstGeom prst="ellipse">
              <a:avLst/>
            </a:prstGeom>
            <a:solidFill>
              <a:srgbClr val="C33736"/>
            </a:solidFill>
            <a:ln>
              <a:noFill/>
            </a:ln>
          </p:spPr>
          <p:txBody>
            <a:bodyPr/>
            <a:lstStyle/>
            <a:p>
              <a:endParaRPr lang="zh-CN" altLang="en-US">
                <a:solidFill>
                  <a:prstClr val="black"/>
                </a:solidFill>
              </a:endParaRPr>
            </a:p>
          </p:txBody>
        </p:sp>
        <p:sp>
          <p:nvSpPr>
            <p:cNvPr id="11299" name="Freeform 35"/>
            <p:cNvSpPr/>
            <p:nvPr/>
          </p:nvSpPr>
          <p:spPr bwMode="auto">
            <a:xfrm>
              <a:off x="10132" y="6896"/>
              <a:ext cx="517" cy="765"/>
            </a:xfrm>
            <a:custGeom>
              <a:avLst/>
              <a:gdLst>
                <a:gd name="T0" fmla="*/ 0 w 170"/>
                <a:gd name="T1" fmla="*/ 0 h 251"/>
                <a:gd name="T2" fmla="*/ 92 w 170"/>
                <a:gd name="T3" fmla="*/ 126 h 251"/>
                <a:gd name="T4" fmla="*/ 0 w 170"/>
                <a:gd name="T5" fmla="*/ 251 h 251"/>
                <a:gd name="T6" fmla="*/ 79 w 170"/>
                <a:gd name="T7" fmla="*/ 251 h 251"/>
                <a:gd name="T8" fmla="*/ 170 w 170"/>
                <a:gd name="T9" fmla="*/ 126 h 251"/>
                <a:gd name="T10" fmla="*/ 79 w 170"/>
                <a:gd name="T11" fmla="*/ 0 h 251"/>
                <a:gd name="T12" fmla="*/ 0 w 170"/>
                <a:gd name="T13" fmla="*/ 0 h 251"/>
              </a:gdLst>
              <a:ahLst/>
              <a:cxnLst>
                <a:cxn ang="0">
                  <a:pos x="T0" y="T1"/>
                </a:cxn>
                <a:cxn ang="0">
                  <a:pos x="T2" y="T3"/>
                </a:cxn>
                <a:cxn ang="0">
                  <a:pos x="T4" y="T5"/>
                </a:cxn>
                <a:cxn ang="0">
                  <a:pos x="T6" y="T7"/>
                </a:cxn>
                <a:cxn ang="0">
                  <a:pos x="T8" y="T9"/>
                </a:cxn>
                <a:cxn ang="0">
                  <a:pos x="T10" y="T11"/>
                </a:cxn>
                <a:cxn ang="0">
                  <a:pos x="T12" y="T13"/>
                </a:cxn>
              </a:cxnLst>
              <a:rect l="0" t="0" r="r" b="b"/>
              <a:pathLst>
                <a:path w="170" h="251">
                  <a:moveTo>
                    <a:pt x="0" y="0"/>
                  </a:moveTo>
                  <a:lnTo>
                    <a:pt x="92" y="126"/>
                  </a:lnTo>
                  <a:lnTo>
                    <a:pt x="0" y="251"/>
                  </a:lnTo>
                  <a:lnTo>
                    <a:pt x="79" y="251"/>
                  </a:lnTo>
                  <a:lnTo>
                    <a:pt x="170" y="126"/>
                  </a:lnTo>
                  <a:lnTo>
                    <a:pt x="79" y="0"/>
                  </a:lnTo>
                  <a:lnTo>
                    <a:pt x="0" y="0"/>
                  </a:lnTo>
                  <a:close/>
                </a:path>
              </a:pathLst>
            </a:custGeom>
            <a:solidFill>
              <a:srgbClr val="C33736"/>
            </a:solidFill>
            <a:ln>
              <a:noFill/>
            </a:ln>
          </p:spPr>
          <p:txBody>
            <a:bodyPr/>
            <a:lstStyle/>
            <a:p>
              <a:endParaRPr lang="zh-CN" altLang="en-US">
                <a:solidFill>
                  <a:prstClr val="black"/>
                </a:solidFill>
              </a:endParaRPr>
            </a:p>
          </p:txBody>
        </p:sp>
        <p:grpSp>
          <p:nvGrpSpPr>
            <p:cNvPr id="11315" name="Group 51"/>
            <p:cNvGrpSpPr/>
            <p:nvPr/>
          </p:nvGrpSpPr>
          <p:grpSpPr bwMode="auto">
            <a:xfrm>
              <a:off x="9358" y="7074"/>
              <a:ext cx="414" cy="335"/>
              <a:chOff x="2801" y="1980"/>
              <a:chExt cx="136" cy="110"/>
            </a:xfrm>
          </p:grpSpPr>
          <p:sp>
            <p:nvSpPr>
              <p:cNvPr id="11306" name="Freeform 42"/>
              <p:cNvSpPr>
                <a:spLocks noEditPoints="1"/>
              </p:cNvSpPr>
              <p:nvPr/>
            </p:nvSpPr>
            <p:spPr bwMode="auto">
              <a:xfrm>
                <a:off x="2801" y="2016"/>
                <a:ext cx="122" cy="74"/>
              </a:xfrm>
              <a:custGeom>
                <a:avLst/>
                <a:gdLst>
                  <a:gd name="T0" fmla="*/ 34 w 122"/>
                  <a:gd name="T1" fmla="*/ 28 h 74"/>
                  <a:gd name="T2" fmla="*/ 34 w 122"/>
                  <a:gd name="T3" fmla="*/ 74 h 74"/>
                  <a:gd name="T4" fmla="*/ 54 w 122"/>
                  <a:gd name="T5" fmla="*/ 74 h 74"/>
                  <a:gd name="T6" fmla="*/ 54 w 122"/>
                  <a:gd name="T7" fmla="*/ 29 h 74"/>
                  <a:gd name="T8" fmla="*/ 44 w 122"/>
                  <a:gd name="T9" fmla="*/ 20 h 74"/>
                  <a:gd name="T10" fmla="*/ 34 w 122"/>
                  <a:gd name="T11" fmla="*/ 28 h 74"/>
                  <a:gd name="T12" fmla="*/ 0 w 122"/>
                  <a:gd name="T13" fmla="*/ 74 h 74"/>
                  <a:gd name="T14" fmla="*/ 20 w 122"/>
                  <a:gd name="T15" fmla="*/ 74 h 74"/>
                  <a:gd name="T16" fmla="*/ 20 w 122"/>
                  <a:gd name="T17" fmla="*/ 39 h 74"/>
                  <a:gd name="T18" fmla="*/ 0 w 122"/>
                  <a:gd name="T19" fmla="*/ 56 h 74"/>
                  <a:gd name="T20" fmla="*/ 0 w 122"/>
                  <a:gd name="T21" fmla="*/ 74 h 74"/>
                  <a:gd name="T22" fmla="*/ 102 w 122"/>
                  <a:gd name="T23" fmla="*/ 18 h 74"/>
                  <a:gd name="T24" fmla="*/ 102 w 122"/>
                  <a:gd name="T25" fmla="*/ 74 h 74"/>
                  <a:gd name="T26" fmla="*/ 122 w 122"/>
                  <a:gd name="T27" fmla="*/ 74 h 74"/>
                  <a:gd name="T28" fmla="*/ 122 w 122"/>
                  <a:gd name="T29" fmla="*/ 0 h 74"/>
                  <a:gd name="T30" fmla="*/ 102 w 122"/>
                  <a:gd name="T31" fmla="*/ 18 h 74"/>
                  <a:gd name="T32" fmla="*/ 67 w 122"/>
                  <a:gd name="T33" fmla="*/ 40 h 74"/>
                  <a:gd name="T34" fmla="*/ 67 w 122"/>
                  <a:gd name="T35" fmla="*/ 74 h 74"/>
                  <a:gd name="T36" fmla="*/ 88 w 122"/>
                  <a:gd name="T37" fmla="*/ 74 h 74"/>
                  <a:gd name="T38" fmla="*/ 88 w 122"/>
                  <a:gd name="T39" fmla="*/ 29 h 74"/>
                  <a:gd name="T40" fmla="*/ 72 w 122"/>
                  <a:gd name="T41" fmla="*/ 43 h 74"/>
                  <a:gd name="T42" fmla="*/ 67 w 122"/>
                  <a:gd name="T43" fmla="*/ 4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2" h="74">
                    <a:moveTo>
                      <a:pt x="34" y="28"/>
                    </a:moveTo>
                    <a:lnTo>
                      <a:pt x="34" y="74"/>
                    </a:lnTo>
                    <a:lnTo>
                      <a:pt x="54" y="74"/>
                    </a:lnTo>
                    <a:lnTo>
                      <a:pt x="54" y="29"/>
                    </a:lnTo>
                    <a:lnTo>
                      <a:pt x="44" y="20"/>
                    </a:lnTo>
                    <a:lnTo>
                      <a:pt x="34" y="28"/>
                    </a:lnTo>
                    <a:close/>
                    <a:moveTo>
                      <a:pt x="0" y="74"/>
                    </a:moveTo>
                    <a:lnTo>
                      <a:pt x="20" y="74"/>
                    </a:lnTo>
                    <a:lnTo>
                      <a:pt x="20" y="39"/>
                    </a:lnTo>
                    <a:lnTo>
                      <a:pt x="0" y="56"/>
                    </a:lnTo>
                    <a:lnTo>
                      <a:pt x="0" y="74"/>
                    </a:lnTo>
                    <a:close/>
                    <a:moveTo>
                      <a:pt x="102" y="18"/>
                    </a:moveTo>
                    <a:lnTo>
                      <a:pt x="102" y="74"/>
                    </a:lnTo>
                    <a:lnTo>
                      <a:pt x="122" y="74"/>
                    </a:lnTo>
                    <a:lnTo>
                      <a:pt x="122" y="0"/>
                    </a:lnTo>
                    <a:lnTo>
                      <a:pt x="102" y="18"/>
                    </a:lnTo>
                    <a:close/>
                    <a:moveTo>
                      <a:pt x="67" y="40"/>
                    </a:moveTo>
                    <a:lnTo>
                      <a:pt x="67" y="74"/>
                    </a:lnTo>
                    <a:lnTo>
                      <a:pt x="88" y="74"/>
                    </a:lnTo>
                    <a:lnTo>
                      <a:pt x="88" y="29"/>
                    </a:lnTo>
                    <a:lnTo>
                      <a:pt x="72" y="43"/>
                    </a:lnTo>
                    <a:lnTo>
                      <a:pt x="67" y="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1307" name="Freeform 43"/>
              <p:cNvSpPr/>
              <p:nvPr/>
            </p:nvSpPr>
            <p:spPr bwMode="auto">
              <a:xfrm>
                <a:off x="2801" y="1980"/>
                <a:ext cx="136" cy="79"/>
              </a:xfrm>
              <a:custGeom>
                <a:avLst/>
                <a:gdLst>
                  <a:gd name="T0" fmla="*/ 136 w 136"/>
                  <a:gd name="T1" fmla="*/ 0 h 79"/>
                  <a:gd name="T2" fmla="*/ 96 w 136"/>
                  <a:gd name="T3" fmla="*/ 0 h 79"/>
                  <a:gd name="T4" fmla="*/ 113 w 136"/>
                  <a:gd name="T5" fmla="*/ 16 h 79"/>
                  <a:gd name="T6" fmla="*/ 72 w 136"/>
                  <a:gd name="T7" fmla="*/ 52 h 79"/>
                  <a:gd name="T8" fmla="*/ 44 w 136"/>
                  <a:gd name="T9" fmla="*/ 28 h 79"/>
                  <a:gd name="T10" fmla="*/ 0 w 136"/>
                  <a:gd name="T11" fmla="*/ 64 h 79"/>
                  <a:gd name="T12" fmla="*/ 0 w 136"/>
                  <a:gd name="T13" fmla="*/ 79 h 79"/>
                  <a:gd name="T14" fmla="*/ 44 w 136"/>
                  <a:gd name="T15" fmla="*/ 43 h 79"/>
                  <a:gd name="T16" fmla="*/ 72 w 136"/>
                  <a:gd name="T17" fmla="*/ 67 h 79"/>
                  <a:gd name="T18" fmla="*/ 122 w 136"/>
                  <a:gd name="T19" fmla="*/ 25 h 79"/>
                  <a:gd name="T20" fmla="*/ 136 w 136"/>
                  <a:gd name="T21" fmla="*/ 38 h 79"/>
                  <a:gd name="T22" fmla="*/ 136 w 136"/>
                  <a:gd name="T2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79">
                    <a:moveTo>
                      <a:pt x="136" y="0"/>
                    </a:moveTo>
                    <a:lnTo>
                      <a:pt x="96" y="0"/>
                    </a:lnTo>
                    <a:lnTo>
                      <a:pt x="113" y="16"/>
                    </a:lnTo>
                    <a:lnTo>
                      <a:pt x="72" y="52"/>
                    </a:lnTo>
                    <a:lnTo>
                      <a:pt x="44" y="28"/>
                    </a:lnTo>
                    <a:lnTo>
                      <a:pt x="0" y="64"/>
                    </a:lnTo>
                    <a:lnTo>
                      <a:pt x="0" y="79"/>
                    </a:lnTo>
                    <a:lnTo>
                      <a:pt x="44" y="43"/>
                    </a:lnTo>
                    <a:lnTo>
                      <a:pt x="72" y="67"/>
                    </a:lnTo>
                    <a:lnTo>
                      <a:pt x="122" y="25"/>
                    </a:lnTo>
                    <a:lnTo>
                      <a:pt x="136" y="38"/>
                    </a:lnTo>
                    <a:lnTo>
                      <a:pt x="13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grpSp>
      </p:grpSp>
      <p:grpSp>
        <p:nvGrpSpPr>
          <p:cNvPr id="20" name="组合 19"/>
          <p:cNvGrpSpPr/>
          <p:nvPr/>
        </p:nvGrpSpPr>
        <p:grpSpPr>
          <a:xfrm>
            <a:off x="6162675" y="4714379"/>
            <a:ext cx="1080770" cy="717550"/>
            <a:chOff x="8460" y="8408"/>
            <a:chExt cx="1702" cy="1130"/>
          </a:xfrm>
        </p:grpSpPr>
        <p:sp>
          <p:nvSpPr>
            <p:cNvPr id="11294" name="Oval 30"/>
            <p:cNvSpPr>
              <a:spLocks noChangeArrowheads="1"/>
            </p:cNvSpPr>
            <p:nvPr/>
          </p:nvSpPr>
          <p:spPr bwMode="auto">
            <a:xfrm>
              <a:off x="9030" y="8408"/>
              <a:ext cx="1132" cy="1130"/>
            </a:xfrm>
            <a:prstGeom prst="ellipse">
              <a:avLst/>
            </a:prstGeom>
            <a:solidFill>
              <a:srgbClr val="C33736"/>
            </a:solidFill>
            <a:ln>
              <a:noFill/>
            </a:ln>
          </p:spPr>
          <p:txBody>
            <a:bodyPr/>
            <a:lstStyle/>
            <a:p>
              <a:endParaRPr lang="zh-CN" altLang="en-US">
                <a:solidFill>
                  <a:prstClr val="black"/>
                </a:solidFill>
              </a:endParaRPr>
            </a:p>
          </p:txBody>
        </p:sp>
        <p:sp>
          <p:nvSpPr>
            <p:cNvPr id="11298" name="Freeform 34"/>
            <p:cNvSpPr/>
            <p:nvPr/>
          </p:nvSpPr>
          <p:spPr bwMode="auto">
            <a:xfrm>
              <a:off x="8460" y="8558"/>
              <a:ext cx="514" cy="765"/>
            </a:xfrm>
            <a:custGeom>
              <a:avLst/>
              <a:gdLst>
                <a:gd name="T0" fmla="*/ 169 w 169"/>
                <a:gd name="T1" fmla="*/ 251 h 251"/>
                <a:gd name="T2" fmla="*/ 78 w 169"/>
                <a:gd name="T3" fmla="*/ 125 h 251"/>
                <a:gd name="T4" fmla="*/ 169 w 169"/>
                <a:gd name="T5" fmla="*/ 0 h 251"/>
                <a:gd name="T6" fmla="*/ 91 w 169"/>
                <a:gd name="T7" fmla="*/ 0 h 251"/>
                <a:gd name="T8" fmla="*/ 0 w 169"/>
                <a:gd name="T9" fmla="*/ 125 h 251"/>
                <a:gd name="T10" fmla="*/ 91 w 169"/>
                <a:gd name="T11" fmla="*/ 251 h 251"/>
                <a:gd name="T12" fmla="*/ 169 w 169"/>
                <a:gd name="T13" fmla="*/ 251 h 251"/>
              </a:gdLst>
              <a:ahLst/>
              <a:cxnLst>
                <a:cxn ang="0">
                  <a:pos x="T0" y="T1"/>
                </a:cxn>
                <a:cxn ang="0">
                  <a:pos x="T2" y="T3"/>
                </a:cxn>
                <a:cxn ang="0">
                  <a:pos x="T4" y="T5"/>
                </a:cxn>
                <a:cxn ang="0">
                  <a:pos x="T6" y="T7"/>
                </a:cxn>
                <a:cxn ang="0">
                  <a:pos x="T8" y="T9"/>
                </a:cxn>
                <a:cxn ang="0">
                  <a:pos x="T10" y="T11"/>
                </a:cxn>
                <a:cxn ang="0">
                  <a:pos x="T12" y="T13"/>
                </a:cxn>
              </a:cxnLst>
              <a:rect l="0" t="0" r="r" b="b"/>
              <a:pathLst>
                <a:path w="169" h="251">
                  <a:moveTo>
                    <a:pt x="169" y="251"/>
                  </a:moveTo>
                  <a:lnTo>
                    <a:pt x="78" y="125"/>
                  </a:lnTo>
                  <a:lnTo>
                    <a:pt x="169" y="0"/>
                  </a:lnTo>
                  <a:lnTo>
                    <a:pt x="91" y="0"/>
                  </a:lnTo>
                  <a:lnTo>
                    <a:pt x="0" y="125"/>
                  </a:lnTo>
                  <a:lnTo>
                    <a:pt x="91" y="251"/>
                  </a:lnTo>
                  <a:lnTo>
                    <a:pt x="169" y="251"/>
                  </a:lnTo>
                  <a:close/>
                </a:path>
              </a:pathLst>
            </a:custGeom>
            <a:solidFill>
              <a:srgbClr val="C33736"/>
            </a:solidFill>
            <a:ln>
              <a:noFill/>
            </a:ln>
          </p:spPr>
          <p:txBody>
            <a:bodyPr/>
            <a:lstStyle/>
            <a:p>
              <a:endParaRPr lang="zh-CN" altLang="en-US">
                <a:solidFill>
                  <a:prstClr val="black"/>
                </a:solidFill>
              </a:endParaRPr>
            </a:p>
          </p:txBody>
        </p:sp>
        <p:grpSp>
          <p:nvGrpSpPr>
            <p:cNvPr id="11316" name="Group 52"/>
            <p:cNvGrpSpPr/>
            <p:nvPr/>
          </p:nvGrpSpPr>
          <p:grpSpPr bwMode="auto">
            <a:xfrm>
              <a:off x="9428" y="8729"/>
              <a:ext cx="340" cy="466"/>
              <a:chOff x="2829" y="2517"/>
              <a:chExt cx="112" cy="153"/>
            </a:xfrm>
          </p:grpSpPr>
          <p:sp>
            <p:nvSpPr>
              <p:cNvPr id="11308" name="Freeform 44"/>
              <p:cNvSpPr>
                <a:spLocks noEditPoints="1"/>
              </p:cNvSpPr>
              <p:nvPr/>
            </p:nvSpPr>
            <p:spPr bwMode="auto">
              <a:xfrm>
                <a:off x="2829" y="2517"/>
                <a:ext cx="112" cy="153"/>
              </a:xfrm>
              <a:custGeom>
                <a:avLst/>
                <a:gdLst>
                  <a:gd name="T0" fmla="*/ 112 w 112"/>
                  <a:gd name="T1" fmla="*/ 30 h 153"/>
                  <a:gd name="T2" fmla="*/ 82 w 112"/>
                  <a:gd name="T3" fmla="*/ 0 h 153"/>
                  <a:gd name="T4" fmla="*/ 0 w 112"/>
                  <a:gd name="T5" fmla="*/ 0 h 153"/>
                  <a:gd name="T6" fmla="*/ 0 w 112"/>
                  <a:gd name="T7" fmla="*/ 153 h 153"/>
                  <a:gd name="T8" fmla="*/ 112 w 112"/>
                  <a:gd name="T9" fmla="*/ 153 h 153"/>
                  <a:gd name="T10" fmla="*/ 112 w 112"/>
                  <a:gd name="T11" fmla="*/ 30 h 153"/>
                  <a:gd name="T12" fmla="*/ 99 w 112"/>
                  <a:gd name="T13" fmla="*/ 34 h 153"/>
                  <a:gd name="T14" fmla="*/ 79 w 112"/>
                  <a:gd name="T15" fmla="*/ 34 h 153"/>
                  <a:gd name="T16" fmla="*/ 79 w 112"/>
                  <a:gd name="T17" fmla="*/ 14 h 153"/>
                  <a:gd name="T18" fmla="*/ 99 w 112"/>
                  <a:gd name="T19" fmla="*/ 34 h 153"/>
                  <a:gd name="T20" fmla="*/ 99 w 112"/>
                  <a:gd name="T21" fmla="*/ 141 h 153"/>
                  <a:gd name="T22" fmla="*/ 12 w 112"/>
                  <a:gd name="T23" fmla="*/ 141 h 153"/>
                  <a:gd name="T24" fmla="*/ 12 w 112"/>
                  <a:gd name="T25" fmla="*/ 12 h 153"/>
                  <a:gd name="T26" fmla="*/ 67 w 112"/>
                  <a:gd name="T27" fmla="*/ 12 h 153"/>
                  <a:gd name="T28" fmla="*/ 67 w 112"/>
                  <a:gd name="T29" fmla="*/ 46 h 153"/>
                  <a:gd name="T30" fmla="*/ 99 w 112"/>
                  <a:gd name="T31" fmla="*/ 46 h 153"/>
                  <a:gd name="T32" fmla="*/ 99 w 112"/>
                  <a:gd name="T33" fmla="*/ 14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153">
                    <a:moveTo>
                      <a:pt x="112" y="30"/>
                    </a:moveTo>
                    <a:lnTo>
                      <a:pt x="82" y="0"/>
                    </a:lnTo>
                    <a:lnTo>
                      <a:pt x="0" y="0"/>
                    </a:lnTo>
                    <a:lnTo>
                      <a:pt x="0" y="153"/>
                    </a:lnTo>
                    <a:lnTo>
                      <a:pt x="112" y="153"/>
                    </a:lnTo>
                    <a:lnTo>
                      <a:pt x="112" y="30"/>
                    </a:lnTo>
                    <a:close/>
                    <a:moveTo>
                      <a:pt x="99" y="34"/>
                    </a:moveTo>
                    <a:lnTo>
                      <a:pt x="79" y="34"/>
                    </a:lnTo>
                    <a:lnTo>
                      <a:pt x="79" y="14"/>
                    </a:lnTo>
                    <a:lnTo>
                      <a:pt x="99" y="34"/>
                    </a:lnTo>
                    <a:close/>
                    <a:moveTo>
                      <a:pt x="99" y="141"/>
                    </a:moveTo>
                    <a:lnTo>
                      <a:pt x="12" y="141"/>
                    </a:lnTo>
                    <a:lnTo>
                      <a:pt x="12" y="12"/>
                    </a:lnTo>
                    <a:lnTo>
                      <a:pt x="67" y="12"/>
                    </a:lnTo>
                    <a:lnTo>
                      <a:pt x="67" y="46"/>
                    </a:lnTo>
                    <a:lnTo>
                      <a:pt x="99" y="46"/>
                    </a:lnTo>
                    <a:lnTo>
                      <a:pt x="99" y="14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1309" name="Rectangle 45"/>
              <p:cNvSpPr>
                <a:spLocks noChangeArrowheads="1"/>
              </p:cNvSpPr>
              <p:nvPr/>
            </p:nvSpPr>
            <p:spPr bwMode="auto">
              <a:xfrm>
                <a:off x="2850" y="2557"/>
                <a:ext cx="70"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prstClr val="black"/>
                  </a:solidFill>
                </a:endParaRPr>
              </a:p>
            </p:txBody>
          </p:sp>
          <p:sp>
            <p:nvSpPr>
              <p:cNvPr id="11310" name="Rectangle 46"/>
              <p:cNvSpPr>
                <a:spLocks noChangeArrowheads="1"/>
              </p:cNvSpPr>
              <p:nvPr/>
            </p:nvSpPr>
            <p:spPr bwMode="auto">
              <a:xfrm>
                <a:off x="2850" y="2579"/>
                <a:ext cx="70" cy="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prstClr val="black"/>
                  </a:solidFill>
                </a:endParaRPr>
              </a:p>
            </p:txBody>
          </p:sp>
          <p:sp>
            <p:nvSpPr>
              <p:cNvPr id="11311" name="Rectangle 47"/>
              <p:cNvSpPr>
                <a:spLocks noChangeArrowheads="1"/>
              </p:cNvSpPr>
              <p:nvPr/>
            </p:nvSpPr>
            <p:spPr bwMode="auto">
              <a:xfrm>
                <a:off x="2850" y="2602"/>
                <a:ext cx="70"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prstClr val="black"/>
                  </a:solidFill>
                </a:endParaRPr>
              </a:p>
            </p:txBody>
          </p:sp>
          <p:sp>
            <p:nvSpPr>
              <p:cNvPr id="11312" name="Rectangle 48"/>
              <p:cNvSpPr>
                <a:spLocks noChangeArrowheads="1"/>
              </p:cNvSpPr>
              <p:nvPr/>
            </p:nvSpPr>
            <p:spPr bwMode="auto">
              <a:xfrm>
                <a:off x="2850" y="2625"/>
                <a:ext cx="70"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prstClr val="black"/>
                  </a:solidFill>
                </a:endParaRPr>
              </a:p>
            </p:txBody>
          </p:sp>
        </p:grpSp>
      </p:grpSp>
      <p:sp>
        <p:nvSpPr>
          <p:cNvPr id="21" name="文本框 20"/>
          <p:cNvSpPr txBox="1"/>
          <p:nvPr/>
        </p:nvSpPr>
        <p:spPr>
          <a:xfrm>
            <a:off x="7709535" y="1192034"/>
            <a:ext cx="3724275" cy="1431161"/>
          </a:xfrm>
          <a:prstGeom prst="rect">
            <a:avLst/>
          </a:prstGeom>
          <a:noFill/>
        </p:spPr>
        <p:txBody>
          <a:bodyPr wrap="square" rtlCol="0">
            <a:spAutoFit/>
          </a:bodyPr>
          <a:lstStyle/>
          <a:p>
            <a:pPr>
              <a:lnSpc>
                <a:spcPct val="150000"/>
              </a:lnSpc>
            </a:pPr>
            <a:r>
              <a:rPr lang="zh-CN" altLang="en-US" sz="1600" b="1" dirty="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初步排查，确定调查方</a:t>
            </a:r>
            <a:r>
              <a:rPr lang="zh-CN" altLang="en-US" sz="1600"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向</a:t>
            </a:r>
            <a:endParaRPr lang="en-US" altLang="zh-CN" sz="1600"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indent="360045">
              <a:lnSpc>
                <a:spcPct val="150000"/>
              </a:lnSpc>
            </a:pP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sym typeface="+mn-ea"/>
              </a:rPr>
              <a:t>事故发生后，省检察院派员并聘请燃气、消防、安全等方面专家参与事故调查工作，初步判断</a:t>
            </a:r>
            <a:r>
              <a:rPr lang="zh-CN" altLang="en-US" sz="1400" dirty="0" smtClean="0">
                <a:latin typeface="Times New Roman" panose="02020603050405020304" pitchFamily="18" charset="0"/>
                <a:ea typeface="微软雅黑" panose="020B0503020204020204" pitchFamily="34" charset="-122"/>
                <a:cs typeface="Times New Roman" panose="02020603050405020304" pitchFamily="18" charset="0"/>
                <a:sym typeface="+mn-ea"/>
              </a:rPr>
              <a:t>为天然气爆</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sym typeface="+mn-ea"/>
              </a:rPr>
              <a:t>炸事故。</a:t>
            </a:r>
            <a:endParaRPr lang="zh-CN" altLang="en-US" sz="1400"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文本框 21"/>
          <p:cNvSpPr txBox="1"/>
          <p:nvPr/>
        </p:nvSpPr>
        <p:spPr>
          <a:xfrm>
            <a:off x="695326" y="1680164"/>
            <a:ext cx="5238750" cy="2400657"/>
          </a:xfrm>
          <a:prstGeom prst="rect">
            <a:avLst/>
          </a:prstGeom>
          <a:noFill/>
        </p:spPr>
        <p:txBody>
          <a:bodyPr wrap="square" rtlCol="0">
            <a:spAutoFit/>
          </a:bodyPr>
          <a:lstStyle/>
          <a:p>
            <a:pPr algn="r">
              <a:lnSpc>
                <a:spcPct val="150000"/>
              </a:lnSpc>
            </a:pPr>
            <a:r>
              <a:rPr lang="zh-CN" altLang="en-US" sz="1600" b="1" dirty="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调查取证</a:t>
            </a:r>
          </a:p>
          <a:p>
            <a:pPr indent="360045" algn="just">
              <a:lnSpc>
                <a:spcPct val="150000"/>
              </a:lnSpc>
            </a:pP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经现场开挖确认，泄漏位置在繁华路段坐标（坐标系松原市地理坐标），漏孔直径约</a:t>
            </a:r>
            <a:r>
              <a:rPr lang="en-US" altLang="zh-CN" sz="1400" dirty="0" smtClean="0">
                <a:latin typeface="Times New Roman" panose="02020603050405020304" pitchFamily="18" charset="0"/>
                <a:ea typeface="微软雅黑" panose="020B0503020204020204" pitchFamily="34" charset="-122"/>
                <a:cs typeface="Times New Roman" panose="02020603050405020304" pitchFamily="18" charset="0"/>
              </a:rPr>
              <a:t>0.060m</a:t>
            </a:r>
            <a:r>
              <a:rPr lang="zh-CN" altLang="en-US" sz="1400" dirty="0" smtClean="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埋深约</a:t>
            </a:r>
            <a:r>
              <a:rPr lang="en-US" altLang="zh-CN" sz="1400" dirty="0" smtClean="0">
                <a:latin typeface="Times New Roman" panose="02020603050405020304" pitchFamily="18" charset="0"/>
                <a:ea typeface="微软雅黑" panose="020B0503020204020204" pitchFamily="34" charset="-122"/>
                <a:cs typeface="Times New Roman" panose="02020603050405020304" pitchFamily="18" charset="0"/>
              </a:rPr>
              <a:t>3.9m</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，距市医院综合楼南区墙体垂直距离为</a:t>
            </a:r>
            <a:r>
              <a:rPr lang="en-US" altLang="zh-CN" sz="1400" dirty="0" smtClean="0">
                <a:latin typeface="Times New Roman" panose="02020603050405020304" pitchFamily="18" charset="0"/>
                <a:ea typeface="微软雅黑" panose="020B0503020204020204" pitchFamily="34" charset="-122"/>
                <a:cs typeface="Times New Roman" panose="02020603050405020304" pitchFamily="18" charset="0"/>
              </a:rPr>
              <a:t>8.23m</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，距市医院总务科平房墙体垂直距离为</a:t>
            </a:r>
            <a:r>
              <a:rPr lang="en-US" altLang="zh-CN" sz="1400" dirty="0" smtClean="0">
                <a:latin typeface="Times New Roman" panose="02020603050405020304" pitchFamily="18" charset="0"/>
                <a:ea typeface="微软雅黑" panose="020B0503020204020204" pitchFamily="34" charset="-122"/>
                <a:cs typeface="Times New Roman" panose="02020603050405020304" pitchFamily="18" charset="0"/>
              </a:rPr>
              <a:t>2.78m</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a:t>
            </a:r>
          </a:p>
          <a:p>
            <a:pPr indent="360045" algn="just">
              <a:lnSpc>
                <a:spcPct val="150000"/>
              </a:lnSpc>
            </a:pPr>
            <a:r>
              <a:rPr lang="zh-CN" altLang="en-US" sz="1400" dirty="0" smtClean="0">
                <a:latin typeface="Times New Roman" panose="02020603050405020304" pitchFamily="18" charset="0"/>
                <a:ea typeface="微软雅黑" panose="020B0503020204020204" pitchFamily="34" charset="-122"/>
                <a:cs typeface="Times New Roman" panose="02020603050405020304" pitchFamily="18" charset="0"/>
              </a:rPr>
              <a:t>大</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部分直接泄漏出地表面，在漏点上方周围扩散</a:t>
            </a:r>
            <a:r>
              <a:rPr lang="zh-CN" altLang="en-US" sz="1400" dirty="0" smtClean="0">
                <a:latin typeface="Times New Roman" panose="02020603050405020304" pitchFamily="18" charset="0"/>
                <a:ea typeface="微软雅黑" panose="020B0503020204020204" pitchFamily="34" charset="-122"/>
                <a:cs typeface="Times New Roman" panose="02020603050405020304" pitchFamily="18" charset="0"/>
              </a:rPr>
              <a:t>，部分进入建</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筑物</a:t>
            </a:r>
            <a:r>
              <a:rPr lang="zh-CN" altLang="en-US" sz="1400" dirty="0" smtClean="0">
                <a:latin typeface="Times New Roman" panose="02020603050405020304" pitchFamily="18" charset="0"/>
                <a:ea typeface="微软雅黑" panose="020B0503020204020204" pitchFamily="34" charset="-122"/>
                <a:cs typeface="Times New Roman" panose="02020603050405020304" pitchFamily="18" charset="0"/>
              </a:rPr>
              <a:t>内，其</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余部分通过地下缝隙及松土层向周边扩散</a:t>
            </a:r>
            <a:r>
              <a:rPr lang="zh-CN" altLang="en-US" sz="1400" dirty="0" smtClean="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4" name="文本框 23"/>
          <p:cNvSpPr txBox="1"/>
          <p:nvPr/>
        </p:nvSpPr>
        <p:spPr>
          <a:xfrm>
            <a:off x="502921" y="4042999"/>
            <a:ext cx="5487670" cy="2529923"/>
          </a:xfrm>
          <a:prstGeom prst="rect">
            <a:avLst/>
          </a:prstGeom>
          <a:noFill/>
        </p:spPr>
        <p:txBody>
          <a:bodyPr wrap="square" rtlCol="0">
            <a:spAutoFit/>
          </a:bodyPr>
          <a:lstStyle/>
          <a:p>
            <a:pPr algn="r">
              <a:lnSpc>
                <a:spcPct val="150000"/>
              </a:lnSpc>
            </a:pPr>
            <a:r>
              <a:rPr lang="zh-CN" altLang="en-US" sz="1600"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间接原因认定</a:t>
            </a:r>
            <a:endParaRPr lang="zh-CN" altLang="en-US" sz="1600" b="1" dirty="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indent="360045" algn="just">
              <a:lnSpc>
                <a:spcPct val="150000"/>
              </a:lnSpc>
              <a:spcBef>
                <a:spcPct val="20000"/>
              </a:spcBef>
              <a:buClr>
                <a:schemeClr val="accent1">
                  <a:lumMod val="75000"/>
                </a:schemeClr>
              </a:buClr>
              <a:buSzPct val="145000"/>
              <a:buFont typeface="Arial" panose="020B0604020202020204"/>
            </a:pPr>
            <a:r>
              <a:rPr lang="en-US" altLang="zh-CN" sz="1400" smtClean="0">
                <a:latin typeface="Times New Roman" panose="02020603050405020304" pitchFamily="18" charset="0"/>
                <a:ea typeface="微软雅黑" panose="020B0503020204020204" pitchFamily="34" charset="-122"/>
                <a:cs typeface="Times New Roman" panose="02020603050405020304" pitchFamily="18" charset="0"/>
                <a:sym typeface="+mn-ea"/>
              </a:rPr>
              <a:t>1.</a:t>
            </a:r>
            <a:r>
              <a:rPr lang="zh-CN" altLang="en-US" sz="1400" b="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施</a:t>
            </a:r>
            <a:r>
              <a:rPr lang="zh-CN" altLang="en-US" sz="1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工单位与燃气公司确认管道位</a:t>
            </a:r>
            <a:r>
              <a:rPr lang="zh-CN" altLang="en-US" sz="14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置，但破</a:t>
            </a:r>
            <a:r>
              <a:rPr lang="zh-CN" altLang="en-US" sz="1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坏燃气管道</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sym typeface="+mn-ea"/>
              </a:rPr>
              <a:t>。</a:t>
            </a:r>
          </a:p>
          <a:p>
            <a:pPr indent="360045" algn="just">
              <a:lnSpc>
                <a:spcPct val="150000"/>
              </a:lnSpc>
              <a:spcBef>
                <a:spcPct val="20000"/>
              </a:spcBef>
              <a:buClr>
                <a:schemeClr val="accent1">
                  <a:lumMod val="75000"/>
                </a:schemeClr>
              </a:buClr>
              <a:buSzPct val="145000"/>
              <a:buFont typeface="Arial" panose="020B0604020202020204"/>
            </a:pPr>
            <a:r>
              <a:rPr lang="en-US" altLang="zh-CN" sz="1400" smtClean="0">
                <a:latin typeface="Times New Roman" panose="02020603050405020304" pitchFamily="18" charset="0"/>
                <a:ea typeface="微软雅黑" panose="020B0503020204020204" pitchFamily="34" charset="-122"/>
                <a:cs typeface="Times New Roman" panose="02020603050405020304" pitchFamily="18" charset="0"/>
                <a:sym typeface="+mn-ea"/>
              </a:rPr>
              <a:t>2.</a:t>
            </a:r>
            <a:r>
              <a:rPr lang="zh-CN" altLang="en-US" sz="1400" smtClean="0">
                <a:latin typeface="Times New Roman" panose="02020603050405020304" pitchFamily="18" charset="0"/>
                <a:ea typeface="微软雅黑" panose="020B0503020204020204" pitchFamily="34" charset="-122"/>
                <a:cs typeface="Times New Roman" panose="02020603050405020304" pitchFamily="18" charset="0"/>
                <a:sym typeface="+mn-ea"/>
              </a:rPr>
              <a:t>燃</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sym typeface="+mn-ea"/>
              </a:rPr>
              <a:t>气泄漏后，施工单位、燃气公司均未向行业主管部门和属地政府报告，未对现场进行检测、监测，未有效疏散周边人员，未及时采取切断气源措施，盲目拨出旋喷桩机钻头，燃气泄漏量加大。</a:t>
            </a:r>
          </a:p>
          <a:p>
            <a:pPr indent="360045" algn="just">
              <a:lnSpc>
                <a:spcPct val="150000"/>
              </a:lnSpc>
              <a:spcBef>
                <a:spcPct val="20000"/>
              </a:spcBef>
              <a:buClr>
                <a:schemeClr val="accent1">
                  <a:lumMod val="75000"/>
                </a:schemeClr>
              </a:buClr>
              <a:buSzPct val="145000"/>
              <a:buFont typeface="Arial" panose="020B0604020202020204"/>
            </a:pPr>
            <a:r>
              <a:rPr lang="en-US" altLang="zh-CN" sz="1400" smtClean="0">
                <a:latin typeface="Times New Roman" panose="02020603050405020304" pitchFamily="18" charset="0"/>
                <a:ea typeface="微软雅黑" panose="020B0503020204020204" pitchFamily="34" charset="-122"/>
                <a:cs typeface="Times New Roman" panose="02020603050405020304" pitchFamily="18" charset="0"/>
                <a:sym typeface="+mn-ea"/>
              </a:rPr>
              <a:t>3.</a:t>
            </a:r>
            <a:r>
              <a:rPr lang="zh-CN" altLang="en-US" sz="1400" smtClean="0">
                <a:latin typeface="Times New Roman" panose="02020603050405020304" pitchFamily="18" charset="0"/>
                <a:ea typeface="微软雅黑" panose="020B0503020204020204" pitchFamily="34" charset="-122"/>
                <a:cs typeface="Times New Roman" panose="02020603050405020304" pitchFamily="18" charset="0"/>
                <a:sym typeface="+mn-ea"/>
              </a:rPr>
              <a:t>路</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sym typeface="+mn-ea"/>
              </a:rPr>
              <a:t>面回填形成了松土层，与建筑自建的下水道沉井形成通道，造成燃气通过下水管后在室内扩散</a:t>
            </a:r>
            <a:r>
              <a:rPr lang="zh-CN" altLang="en-US" sz="1400" dirty="0" smtClean="0">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40" name="文本框 39"/>
          <p:cNvSpPr txBox="1"/>
          <p:nvPr/>
        </p:nvSpPr>
        <p:spPr>
          <a:xfrm>
            <a:off x="7724775" y="3368687"/>
            <a:ext cx="3709035" cy="1754326"/>
          </a:xfrm>
          <a:prstGeom prst="rect">
            <a:avLst/>
          </a:prstGeom>
          <a:noFill/>
        </p:spPr>
        <p:txBody>
          <a:bodyPr wrap="square" rtlCol="0">
            <a:spAutoFit/>
          </a:bodyPr>
          <a:lstStyle/>
          <a:p>
            <a:pPr>
              <a:lnSpc>
                <a:spcPct val="150000"/>
              </a:lnSpc>
            </a:pPr>
            <a:r>
              <a:rPr lang="zh-CN" altLang="en-US" sz="1600"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直接原因确定</a:t>
            </a:r>
            <a:endParaRPr lang="en-US" altLang="zh-CN" sz="1600"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indent="360045">
              <a:lnSpc>
                <a:spcPct val="150000"/>
              </a:lnSpc>
            </a:pP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sym typeface="+mn-ea"/>
              </a:rPr>
              <a:t>旋喷桩施工中钻漏中压燃气管道，导</a:t>
            </a:r>
            <a:r>
              <a:rPr lang="zh-CN" altLang="en-US" sz="1400" dirty="0" smtClean="0">
                <a:latin typeface="Times New Roman" panose="02020603050405020304" pitchFamily="18" charset="0"/>
                <a:ea typeface="微软雅黑" panose="020B0503020204020204" pitchFamily="34" charset="-122"/>
                <a:cs typeface="Times New Roman" panose="02020603050405020304" pitchFamily="18" charset="0"/>
                <a:sym typeface="+mn-ea"/>
              </a:rPr>
              <a:t>致天然气大</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sym typeface="+mn-ea"/>
              </a:rPr>
              <a:t>量泄漏，扩散到附近建筑物空间内，并积累达到爆炸极</a:t>
            </a:r>
            <a:r>
              <a:rPr lang="zh-CN" altLang="en-US" sz="1400" dirty="0" smtClean="0">
                <a:latin typeface="Times New Roman" panose="02020603050405020304" pitchFamily="18" charset="0"/>
                <a:ea typeface="微软雅黑" panose="020B0503020204020204" pitchFamily="34" charset="-122"/>
                <a:cs typeface="Times New Roman" panose="02020603050405020304" pitchFamily="18" charset="0"/>
                <a:sym typeface="+mn-ea"/>
              </a:rPr>
              <a:t>限，</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sym typeface="+mn-ea"/>
              </a:rPr>
              <a:t>遇随机不明点火源引发爆炸。</a:t>
            </a:r>
            <a:endParaRPr lang="zh-CN" altLang="en-US" sz="1400" dirty="0">
              <a:solidFill>
                <a:srgbClr val="40404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文本框 11"/>
          <p:cNvSpPr txBox="1"/>
          <p:nvPr/>
        </p:nvSpPr>
        <p:spPr>
          <a:xfrm>
            <a:off x="502919" y="293958"/>
            <a:ext cx="9228222" cy="460375"/>
          </a:xfrm>
          <a:prstGeom prst="rect">
            <a:avLst/>
          </a:prstGeom>
          <a:noFill/>
        </p:spPr>
        <p:txBody>
          <a:bodyPr wrap="square" rtlCol="0">
            <a:spAutoFit/>
          </a:bodyPr>
          <a:lstStyle/>
          <a:p>
            <a:r>
              <a:rPr lang="zh-CN" altLang="en-US" sz="2400" b="1" dirty="0" smtClean="0">
                <a:solidFill>
                  <a:srgbClr val="0070C0"/>
                </a:solidFill>
                <a:latin typeface="微软雅黑" panose="020B0503020204020204" pitchFamily="34" charset="-122"/>
                <a:ea typeface="微软雅黑" panose="020B0503020204020204" pitchFamily="34" charset="-122"/>
                <a:sym typeface="+mn-ea"/>
              </a:rPr>
              <a:t>四、燃气事故案例解析</a:t>
            </a:r>
            <a:endParaRPr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502919" y="350520"/>
            <a:ext cx="7196455" cy="369332"/>
          </a:xfrm>
          <a:prstGeom prst="rect">
            <a:avLst/>
          </a:prstGeom>
          <a:noFill/>
        </p:spPr>
        <p:txBody>
          <a:bodyPr wrap="square" rtlCol="0">
            <a:spAutoFit/>
          </a:bodyPr>
          <a:lstStyle/>
          <a:p>
            <a:r>
              <a:rPr lang="en-US" altLang="zh-CN"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7·4 </a:t>
            </a:r>
            <a:r>
              <a:rPr lang="zh-CN" altLang="en-US"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松原市人民医院爆</a:t>
            </a:r>
            <a:r>
              <a:rPr lang="zh-CN" altLang="en-US" b="1" dirty="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炸事故</a:t>
            </a:r>
          </a:p>
        </p:txBody>
      </p:sp>
      <p:sp>
        <p:nvSpPr>
          <p:cNvPr id="10" name="矩形 23"/>
          <p:cNvSpPr>
            <a:spLocks noChangeArrowheads="1"/>
          </p:cNvSpPr>
          <p:nvPr/>
        </p:nvSpPr>
        <p:spPr bwMode="auto">
          <a:xfrm>
            <a:off x="502919" y="742315"/>
            <a:ext cx="10132688" cy="1800493"/>
          </a:xfrm>
          <a:prstGeom prst="rect">
            <a:avLst/>
          </a:prstGeom>
          <a:noFill/>
          <a:ln>
            <a:noFill/>
          </a:ln>
        </p:spPr>
        <p:txBody>
          <a:bodyPr wrap="square">
            <a:spAutoFit/>
          </a:bodyPr>
          <a:lstStyle/>
          <a:p>
            <a:pPr marL="342900" indent="-342900" algn="l">
              <a:lnSpc>
                <a:spcPct val="150000"/>
              </a:lnSpc>
              <a:buFont typeface="Wingdings" panose="05000000000000000000" pitchFamily="2" charset="2"/>
              <a:buChar char="Ø"/>
            </a:pPr>
            <a:r>
              <a:rPr lang="zh-CN" altLang="en-US" sz="2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事故直接原因分析</a:t>
            </a:r>
            <a:endParaRPr lang="en-US" altLang="zh-CN" sz="2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algn="l">
              <a:lnSpc>
                <a:spcPct val="150000"/>
              </a:lnSpc>
            </a:pPr>
            <a:r>
              <a:rPr lang="zh-CN" altLang="en-US" dirty="0" smtClean="0">
                <a:latin typeface="微软雅黑" panose="020B0503020204020204" pitchFamily="34" charset="-122"/>
                <a:ea typeface="微软雅黑" panose="020B0503020204020204" pitchFamily="34" charset="-122"/>
              </a:rPr>
              <a:t>经</a:t>
            </a:r>
            <a:r>
              <a:rPr lang="zh-CN" altLang="en-US" dirty="0">
                <a:latin typeface="微软雅黑" panose="020B0503020204020204" pitchFamily="34" charset="-122"/>
                <a:ea typeface="微软雅黑" panose="020B0503020204020204" pitchFamily="34" charset="-122"/>
              </a:rPr>
              <a:t>现场开挖确认，泄漏位置在繁华路段坐标（坐标系松原市地理坐标），漏孔直径</a:t>
            </a:r>
            <a:r>
              <a:rPr lang="zh-CN" altLang="en-US" dirty="0" smtClean="0">
                <a:latin typeface="微软雅黑" panose="020B0503020204020204" pitchFamily="34" charset="-122"/>
                <a:ea typeface="微软雅黑" panose="020B0503020204020204" pitchFamily="34" charset="-122"/>
              </a:rPr>
              <a:t>约</a:t>
            </a:r>
            <a:r>
              <a:rPr lang="en-US" altLang="zh-CN" dirty="0" smtClean="0">
                <a:latin typeface="微软雅黑" panose="020B0503020204020204" pitchFamily="34" charset="-122"/>
                <a:ea typeface="微软雅黑" panose="020B0503020204020204" pitchFamily="34" charset="-122"/>
              </a:rPr>
              <a:t>6cm</a:t>
            </a:r>
            <a:r>
              <a:rPr lang="zh-CN" altLang="en-US" dirty="0" smtClean="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埋深约</a:t>
            </a:r>
            <a:r>
              <a:rPr lang="en-US" altLang="zh-CN" dirty="0" smtClean="0">
                <a:latin typeface="微软雅黑" panose="020B0503020204020204" pitchFamily="34" charset="-122"/>
                <a:ea typeface="微软雅黑" panose="020B0503020204020204" pitchFamily="34" charset="-122"/>
              </a:rPr>
              <a:t>3.9m</a:t>
            </a:r>
            <a:r>
              <a:rPr lang="zh-CN" altLang="en-US" dirty="0">
                <a:latin typeface="微软雅黑" panose="020B0503020204020204" pitchFamily="34" charset="-122"/>
                <a:ea typeface="微软雅黑" panose="020B0503020204020204" pitchFamily="34" charset="-122"/>
              </a:rPr>
              <a:t>，距市医院综合楼南区墙体垂直距离为</a:t>
            </a:r>
            <a:r>
              <a:rPr lang="en-US" altLang="zh-CN" dirty="0" smtClean="0">
                <a:latin typeface="微软雅黑" panose="020B0503020204020204" pitchFamily="34" charset="-122"/>
                <a:ea typeface="微软雅黑" panose="020B0503020204020204" pitchFamily="34" charset="-122"/>
              </a:rPr>
              <a:t>8.23m</a:t>
            </a:r>
            <a:r>
              <a:rPr lang="zh-CN" altLang="en-US" dirty="0">
                <a:latin typeface="微软雅黑" panose="020B0503020204020204" pitchFamily="34" charset="-122"/>
                <a:ea typeface="微软雅黑" panose="020B0503020204020204" pitchFamily="34" charset="-122"/>
              </a:rPr>
              <a:t>，距市医院总务科平房墙体垂直距离为</a:t>
            </a:r>
            <a:r>
              <a:rPr lang="en-US" altLang="zh-CN" dirty="0" smtClean="0">
                <a:latin typeface="微软雅黑" panose="020B0503020204020204" pitchFamily="34" charset="-122"/>
                <a:ea typeface="微软雅黑" panose="020B0503020204020204" pitchFamily="34" charset="-122"/>
              </a:rPr>
              <a:t>2.78m</a:t>
            </a:r>
            <a:r>
              <a:rPr lang="zh-CN" altLang="en-US" dirty="0" smtClean="0">
                <a:latin typeface="微软雅黑" panose="020B0503020204020204" pitchFamily="34" charset="-122"/>
                <a:ea typeface="微软雅黑" panose="020B0503020204020204" pitchFamily="34" charset="-122"/>
              </a:rPr>
              <a:t>。</a:t>
            </a:r>
            <a:endParaRPr lang="zh-CN" altLang="zh-CN" dirty="0" smtClean="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endParaRPr lang="zh-CN" altLang="zh-CN" dirty="0">
              <a:latin typeface="微软雅黑" panose="020B0503020204020204" pitchFamily="34" charset="-122"/>
              <a:ea typeface="微软雅黑" panose="020B0503020204020204" pitchFamily="34" charset="-122"/>
            </a:endParaRPr>
          </a:p>
        </p:txBody>
      </p:sp>
      <p:sp>
        <p:nvSpPr>
          <p:cNvPr id="4" name="AutoShape 6" descr="2013年6月19日 山西朔州小南国的试营业的饭店发生火灾 3人死，149人伤"/>
          <p:cNvSpPr>
            <a:spLocks noChangeAspect="1" noChangeArrowheads="1"/>
          </p:cNvSpPr>
          <p:nvPr/>
        </p:nvSpPr>
        <p:spPr bwMode="auto">
          <a:xfrm>
            <a:off x="381000" y="2192833"/>
            <a:ext cx="4248150" cy="27336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11" name="图片 10" descr="IMG_259"/>
          <p:cNvPicPr/>
          <p:nvPr/>
        </p:nvPicPr>
        <p:blipFill>
          <a:blip r:embed="rId3" cstate="print"/>
          <a:stretch>
            <a:fillRect/>
          </a:stretch>
        </p:blipFill>
        <p:spPr>
          <a:xfrm>
            <a:off x="2741290" y="2192833"/>
            <a:ext cx="6926585" cy="448967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502919" y="350520"/>
            <a:ext cx="7196455" cy="369332"/>
          </a:xfrm>
          <a:prstGeom prst="rect">
            <a:avLst/>
          </a:prstGeom>
          <a:noFill/>
        </p:spPr>
        <p:txBody>
          <a:bodyPr wrap="square" rtlCol="0">
            <a:spAutoFit/>
          </a:bodyPr>
          <a:lstStyle/>
          <a:p>
            <a:r>
              <a:rPr lang="en-US" altLang="zh-CN"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7·4 </a:t>
            </a:r>
            <a:r>
              <a:rPr lang="zh-CN" altLang="en-US"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松原市人民医院爆</a:t>
            </a:r>
            <a:r>
              <a:rPr lang="zh-CN" altLang="en-US" b="1" dirty="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炸事故</a:t>
            </a:r>
          </a:p>
        </p:txBody>
      </p:sp>
      <p:sp>
        <p:nvSpPr>
          <p:cNvPr id="10" name="矩形 23"/>
          <p:cNvSpPr>
            <a:spLocks noChangeArrowheads="1"/>
          </p:cNvSpPr>
          <p:nvPr/>
        </p:nvSpPr>
        <p:spPr bwMode="auto">
          <a:xfrm>
            <a:off x="502919" y="821877"/>
            <a:ext cx="5783581" cy="5548763"/>
          </a:xfrm>
          <a:prstGeom prst="rect">
            <a:avLst/>
          </a:prstGeom>
          <a:noFill/>
          <a:ln>
            <a:noFill/>
          </a:ln>
        </p:spPr>
        <p:txBody>
          <a:bodyPr wrap="square">
            <a:spAutoFit/>
          </a:bodyPr>
          <a:lstStyle/>
          <a:p>
            <a:pPr marL="285750" indent="-285750">
              <a:lnSpc>
                <a:spcPct val="200000"/>
              </a:lnSpc>
              <a:buFont typeface="Wingdings" panose="05000000000000000000" pitchFamily="2" charset="2"/>
              <a:buChar char="Ø"/>
            </a:pPr>
            <a:r>
              <a:rPr lang="zh-CN" altLang="zh-CN"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点</a:t>
            </a:r>
            <a:r>
              <a:rPr lang="zh-CN"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火源分析</a:t>
            </a:r>
            <a:endParaRPr lang="zh-CN"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200000"/>
              </a:lnSpc>
            </a:pP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　　市医院总务科平房内的多个室内空间燃气积累到爆炸极限，室内电话、打印机、传真机、自动加热电热水器等任意</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台电子设备的随机启动，均可成为点火源，引发燃气爆炸。</a:t>
            </a:r>
          </a:p>
          <a:p>
            <a:pPr marL="285750" indent="-285750">
              <a:lnSpc>
                <a:spcPct val="200000"/>
              </a:lnSpc>
              <a:buFont typeface="Wingdings" panose="05000000000000000000" pitchFamily="2" charset="2"/>
              <a:buChar char="Ø"/>
            </a:pPr>
            <a:r>
              <a:rPr lang="zh-CN" altLang="zh-CN"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事</a:t>
            </a:r>
            <a:r>
              <a:rPr lang="zh-CN"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故直接原因</a:t>
            </a:r>
            <a:endParaRPr lang="zh-CN"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200000"/>
              </a:lnSpc>
            </a:pP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　　旋喷桩施工中钻漏中压燃气管道，导致燃气（主要成份甲烷，相对密度（空气</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0.5548</a:t>
            </a:r>
            <a:r>
              <a:rPr lang="zh-CN" altLang="zh-CN" dirty="0" smtClean="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大量泄漏，扩散到附近建筑物空间内，并积累达到爆炸极限（</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5%</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15.4V</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），遇随机不明点火源引发爆炸。</a:t>
            </a:r>
          </a:p>
        </p:txBody>
      </p:sp>
      <p:sp>
        <p:nvSpPr>
          <p:cNvPr id="4" name="AutoShape 6" descr="2013年6月19日 山西朔州小南国的试营业的饭店发生火灾 3人死，149人伤"/>
          <p:cNvSpPr>
            <a:spLocks noChangeAspect="1" noChangeArrowheads="1"/>
          </p:cNvSpPr>
          <p:nvPr/>
        </p:nvSpPr>
        <p:spPr bwMode="auto">
          <a:xfrm>
            <a:off x="381000" y="2192833"/>
            <a:ext cx="4248150" cy="27336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2" name="图片 1"/>
          <p:cNvPicPr>
            <a:picLocks noChangeAspect="1"/>
          </p:cNvPicPr>
          <p:nvPr/>
        </p:nvPicPr>
        <p:blipFill rotWithShape="1">
          <a:blip r:embed="rId3" cstate="print"/>
          <a:srcRect t="6947" b="21375"/>
          <a:stretch>
            <a:fillRect/>
          </a:stretch>
        </p:blipFill>
        <p:spPr>
          <a:xfrm>
            <a:off x="6849745" y="1201420"/>
            <a:ext cx="3924935" cy="5001260"/>
          </a:xfrm>
          <a:prstGeom prst="rect">
            <a:avLst/>
          </a:prstGeom>
        </p:spPr>
      </p:pic>
      <p:sp>
        <p:nvSpPr>
          <p:cNvPr id="3" name="文本框 2"/>
          <p:cNvSpPr txBox="1"/>
          <p:nvPr/>
        </p:nvSpPr>
        <p:spPr>
          <a:xfrm>
            <a:off x="8379460" y="6301740"/>
            <a:ext cx="2607310" cy="275590"/>
          </a:xfrm>
          <a:prstGeom prst="rect">
            <a:avLst/>
          </a:prstGeom>
          <a:noFill/>
        </p:spPr>
        <p:txBody>
          <a:bodyPr wrap="square" rtlCol="0" anchor="t">
            <a:spAutoFit/>
          </a:bodyPr>
          <a:lstStyle/>
          <a:p>
            <a:r>
              <a:rPr lang="zh-CN" altLang="en-US" sz="1200">
                <a:latin typeface="微软雅黑" panose="020B0503020204020204" pitchFamily="34" charset="-122"/>
                <a:ea typeface="微软雅黑" panose="020B0503020204020204" pitchFamily="34" charset="-122"/>
              </a:rPr>
              <a:t>旋喷桩机照片</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441959" y="303837"/>
            <a:ext cx="5635647" cy="46037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sym typeface="+mn-ea"/>
              </a:rPr>
              <a:t>一、安全理论在城镇燃气中的应用</a:t>
            </a:r>
            <a:endParaRPr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sp>
        <p:nvSpPr>
          <p:cNvPr id="2" name="矩形 1"/>
          <p:cNvSpPr/>
          <p:nvPr/>
        </p:nvSpPr>
        <p:spPr>
          <a:xfrm>
            <a:off x="476885" y="704850"/>
            <a:ext cx="11363325" cy="4093428"/>
          </a:xfrm>
          <a:prstGeom prst="rect">
            <a:avLst/>
          </a:prstGeom>
        </p:spPr>
        <p:txBody>
          <a:bodyPr wrap="square">
            <a:spAutoFit/>
          </a:bodyPr>
          <a:lstStyle/>
          <a:p>
            <a:pPr>
              <a:lnSpc>
                <a:spcPts val="2800"/>
              </a:lnSpc>
            </a:pPr>
            <a:r>
              <a:rPr lang="zh-CN" altLang="en-US" sz="2000" b="1" kern="100" dirty="0" smtClean="0">
                <a:latin typeface="微软雅黑" panose="020B0503020204020204" pitchFamily="34" charset="-122"/>
                <a:ea typeface="微软雅黑" panose="020B0503020204020204" pitchFamily="34" charset="-122"/>
                <a:cs typeface="Times New Roman" panose="02020603050405020304" pitchFamily="18" charset="0"/>
              </a:rPr>
              <a:t>安全理念</a:t>
            </a:r>
            <a:endParaRPr lang="en-US" altLang="zh-CN" sz="2000" b="1" kern="100" dirty="0" smtClean="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ts val="2800"/>
              </a:lnSpc>
              <a:buFont typeface="Wingdings" panose="05000000000000000000" pitchFamily="2" charset="2"/>
              <a:buChar char="Ø"/>
            </a:pPr>
            <a:r>
              <a:rPr lang="zh-CN" altLang="zh-CN" sz="1600" b="1" kern="100" dirty="0" smtClean="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以</a:t>
            </a:r>
            <a:r>
              <a:rPr lang="zh-CN" altLang="zh-CN" sz="16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人为本</a:t>
            </a:r>
            <a:r>
              <a:rPr lang="zh-CN" altLang="en-US" sz="16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6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生命至上，新时代对事故零容忍</a:t>
            </a:r>
            <a:endParaRPr lang="en-US" altLang="zh-CN" sz="16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p>
            <a:pPr indent="0" algn="just" fontAlgn="auto">
              <a:lnSpc>
                <a:spcPct val="150000"/>
              </a:lnSpc>
              <a:buNone/>
            </a:pPr>
            <a:r>
              <a:rPr lang="zh-CN" altLang="en-US" sz="1600" dirty="0">
                <a:latin typeface="微软雅黑" panose="020B0503020204020204" pitchFamily="34" charset="-122"/>
                <a:ea typeface="微软雅黑" panose="020B0503020204020204" pitchFamily="34" charset="-122"/>
                <a:cs typeface="+mn-ea"/>
                <a:sym typeface="+mn-lt"/>
              </a:rPr>
              <a:t>党的十八大以来，习近平总书</a:t>
            </a:r>
            <a:r>
              <a:rPr lang="zh-CN" altLang="en-US" sz="1600" dirty="0" smtClean="0">
                <a:latin typeface="微软雅黑" panose="020B0503020204020204" pitchFamily="34" charset="-122"/>
                <a:ea typeface="微软雅黑" panose="020B0503020204020204" pitchFamily="34" charset="-122"/>
                <a:cs typeface="+mn-ea"/>
                <a:sym typeface="+mn-lt"/>
              </a:rPr>
              <a:t>记坚持“</a:t>
            </a:r>
            <a:r>
              <a:rPr lang="zh-CN" altLang="en-US" sz="1600" b="1" dirty="0" smtClean="0">
                <a:latin typeface="微软雅黑" panose="020B0503020204020204" pitchFamily="34" charset="-122"/>
                <a:ea typeface="微软雅黑" panose="020B0503020204020204" pitchFamily="34" charset="-122"/>
                <a:cs typeface="+mn-ea"/>
                <a:sym typeface="+mn-lt"/>
              </a:rPr>
              <a:t>人</a:t>
            </a:r>
            <a:r>
              <a:rPr lang="zh-CN" altLang="en-US" sz="1600" b="1" dirty="0">
                <a:latin typeface="微软雅黑" panose="020B0503020204020204" pitchFamily="34" charset="-122"/>
                <a:ea typeface="微软雅黑" panose="020B0503020204020204" pitchFamily="34" charset="-122"/>
                <a:cs typeface="+mn-ea"/>
                <a:sym typeface="+mn-lt"/>
              </a:rPr>
              <a:t>民至上、生命至</a:t>
            </a:r>
            <a:r>
              <a:rPr lang="zh-CN" altLang="en-US" sz="1600" b="1" dirty="0" smtClean="0">
                <a:latin typeface="微软雅黑" panose="020B0503020204020204" pitchFamily="34" charset="-122"/>
                <a:ea typeface="微软雅黑" panose="020B0503020204020204" pitchFamily="34" charset="-122"/>
                <a:cs typeface="+mn-ea"/>
                <a:sym typeface="+mn-lt"/>
              </a:rPr>
              <a:t>上”</a:t>
            </a:r>
            <a:r>
              <a:rPr lang="zh-CN" altLang="en-US" sz="1600" dirty="0" smtClean="0">
                <a:latin typeface="微软雅黑" panose="020B0503020204020204" pitchFamily="34" charset="-122"/>
                <a:ea typeface="微软雅黑" panose="020B0503020204020204" pitchFamily="34" charset="-122"/>
                <a:cs typeface="+mn-ea"/>
                <a:sym typeface="+mn-lt"/>
              </a:rPr>
              <a:t>，</a:t>
            </a:r>
            <a:r>
              <a:rPr lang="zh-CN" altLang="en-US" sz="1600" dirty="0">
                <a:latin typeface="微软雅黑" panose="020B0503020204020204" pitchFamily="34" charset="-122"/>
                <a:ea typeface="微软雅黑" panose="020B0503020204020204" pitchFamily="34" charset="-122"/>
                <a:cs typeface="+mn-ea"/>
                <a:sym typeface="+mn-lt"/>
              </a:rPr>
              <a:t>坚持以人民为中心的发展思想，把人民群众生命安全和身体健康作为治国理政的一项重大任务。</a:t>
            </a:r>
          </a:p>
          <a:p>
            <a:pPr indent="0" algn="just" fontAlgn="auto">
              <a:lnSpc>
                <a:spcPct val="150000"/>
              </a:lnSpc>
              <a:buNone/>
            </a:pPr>
            <a:r>
              <a:rPr lang="zh-CN" altLang="en-US" sz="1600" dirty="0" smtClean="0">
                <a:latin typeface="微软雅黑" panose="020B0503020204020204" pitchFamily="34" charset="-122"/>
                <a:ea typeface="微软雅黑" panose="020B0503020204020204" pitchFamily="34" charset="-122"/>
                <a:cs typeface="+mn-ea"/>
                <a:sym typeface="+mn-lt"/>
              </a:rPr>
              <a:t>《</a:t>
            </a:r>
            <a:r>
              <a:rPr lang="zh-CN" altLang="en-US" sz="1600" dirty="0" smtClean="0">
                <a:latin typeface="微软雅黑" panose="020B0503020204020204" pitchFamily="34" charset="-122"/>
                <a:ea typeface="微软雅黑" panose="020B0503020204020204" pitchFamily="34" charset="-122"/>
                <a:cs typeface="+mn-ea"/>
                <a:sym typeface="+mn-lt"/>
              </a:rPr>
              <a:t>中华人民共和国安全生产法》第三条第</a:t>
            </a:r>
            <a:r>
              <a:rPr lang="en-US" altLang="zh-CN" sz="1600" dirty="0" smtClean="0">
                <a:latin typeface="微软雅黑" panose="020B0503020204020204" pitchFamily="34" charset="-122"/>
                <a:ea typeface="微软雅黑" panose="020B0503020204020204" pitchFamily="34" charset="-122"/>
                <a:cs typeface="+mn-ea"/>
                <a:sym typeface="+mn-lt"/>
              </a:rPr>
              <a:t>1</a:t>
            </a:r>
            <a:r>
              <a:rPr lang="zh-CN" altLang="en-US" sz="1600" dirty="0" smtClean="0">
                <a:latin typeface="微软雅黑" panose="020B0503020204020204" pitchFamily="34" charset="-122"/>
                <a:ea typeface="微软雅黑" panose="020B0503020204020204" pitchFamily="34" charset="-122"/>
                <a:cs typeface="+mn-ea"/>
                <a:sym typeface="+mn-lt"/>
              </a:rPr>
              <a:t>款</a:t>
            </a: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sym typeface="+mn-ea"/>
              </a:rPr>
              <a:t>安全生产应当</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以人为本</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sym typeface="+mn-ea"/>
              </a:rPr>
              <a:t>，坚持</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人民至上、生命至上</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sym typeface="+mn-ea"/>
              </a:rPr>
              <a:t>，把保护人民生命安全摆在首位，</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树牢安全发展理念</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sym typeface="+mn-ea"/>
              </a:rPr>
              <a:t>，坚持安全第一、预防为主、综合治理方针，从源头上防范化解重大安全风险。</a:t>
            </a: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just" fontAlgn="auto">
              <a:lnSpc>
                <a:spcPct val="150000"/>
              </a:lnSpc>
              <a:buFont typeface="Wingdings" panose="05000000000000000000" charset="0"/>
              <a:buChar char="Ø"/>
            </a:pPr>
            <a:r>
              <a:rPr lang="zh-CN" altLang="zh-CN" sz="16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安全是燃气行业发展的内在要求</a:t>
            </a:r>
            <a:endParaRPr lang="en-US" altLang="zh-CN" sz="16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p>
            <a:pPr indent="457200">
              <a:lnSpc>
                <a:spcPts val="2800"/>
              </a:lnSpc>
            </a:pPr>
            <a:r>
              <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rPr>
              <a:t>安全是人类生存发展最基本的需求和价值目标，燃气行业从业人员已强化尊重自己和他人生命的现代文明意识，正在摈弃非我责任与我无关的落后思想，在安全工作中体现</a:t>
            </a:r>
            <a:r>
              <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rPr>
              <a:t>以人为本</a:t>
            </a:r>
            <a:r>
              <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rPr>
              <a:t> 的价值观。此外我国经济已由高速增长阶段转向高质量发展阶段，燃气行业也面临一次历史性的转型挑战。面对风电、水电、光伏等新能源发展规模不断提升，燃气行业如果不能短期内解决最基本的安全问题，那么将会进一步限制未来的发展，甚至彻底淡出历史舞台</a:t>
            </a:r>
          </a:p>
        </p:txBody>
      </p:sp>
      <p:sp>
        <p:nvSpPr>
          <p:cNvPr id="4" name="矩形 3"/>
          <p:cNvSpPr/>
          <p:nvPr/>
        </p:nvSpPr>
        <p:spPr>
          <a:xfrm>
            <a:off x="441958" y="4699125"/>
            <a:ext cx="11526271" cy="1569660"/>
          </a:xfrm>
          <a:prstGeom prst="rect">
            <a:avLst/>
          </a:prstGeom>
        </p:spPr>
        <p:txBody>
          <a:bodyPr wrap="square">
            <a:spAutoFit/>
          </a:bodyPr>
          <a:lstStyle/>
          <a:p>
            <a:pPr marL="285750" indent="-285750">
              <a:lnSpc>
                <a:spcPct val="150000"/>
              </a:lnSpc>
              <a:buFont typeface="Wingdings" panose="05000000000000000000" pitchFamily="2" charset="2"/>
              <a:buChar char="Ø"/>
            </a:pPr>
            <a:r>
              <a:rPr lang="zh-CN" altLang="zh-CN" sz="16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科学技术是城市燃气安全的重要保障</a:t>
            </a:r>
            <a:endParaRPr lang="en-US" altLang="zh-CN" sz="16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p>
            <a:pPr indent="457200">
              <a:lnSpc>
                <a:spcPct val="150000"/>
              </a:lnSpc>
            </a:pPr>
            <a:r>
              <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rPr>
              <a:t>随着信息技术、通讯技术、检测技术等相关技术的发展，</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以及各种安全产品成熟、产品和技术标准进一步提升，本质安全产品</a:t>
            </a:r>
            <a:r>
              <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rPr>
              <a:t>越来越多地应用于各个城市燃气企业</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和用户</a:t>
            </a:r>
            <a:r>
              <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rPr>
              <a:t>，提升了燃气行业整体的安全水平，也为燃气安全向更高目标的迈进提供管理与技术的全面支撑</a:t>
            </a:r>
          </a:p>
        </p:txBody>
      </p:sp>
    </p:spTree>
    <p:extLst>
      <p:ext uri="{BB962C8B-B14F-4D97-AF65-F5344CB8AC3E}">
        <p14:creationId xmlns:p14="http://schemas.microsoft.com/office/powerpoint/2010/main" val="2711659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502919" y="350520"/>
            <a:ext cx="7196455" cy="369332"/>
          </a:xfrm>
          <a:prstGeom prst="rect">
            <a:avLst/>
          </a:prstGeom>
          <a:noFill/>
        </p:spPr>
        <p:txBody>
          <a:bodyPr wrap="square" rtlCol="0">
            <a:spAutoFit/>
          </a:bodyPr>
          <a:lstStyle/>
          <a:p>
            <a:r>
              <a:rPr lang="en-US" altLang="zh-CN"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7·4 </a:t>
            </a:r>
            <a:r>
              <a:rPr lang="zh-CN" altLang="en-US"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松原市人民医院爆</a:t>
            </a:r>
            <a:r>
              <a:rPr lang="zh-CN" altLang="en-US" b="1" dirty="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炸事故</a:t>
            </a:r>
          </a:p>
        </p:txBody>
      </p:sp>
      <p:sp>
        <p:nvSpPr>
          <p:cNvPr id="10" name="矩形 23"/>
          <p:cNvSpPr>
            <a:spLocks noChangeArrowheads="1"/>
          </p:cNvSpPr>
          <p:nvPr/>
        </p:nvSpPr>
        <p:spPr bwMode="auto">
          <a:xfrm>
            <a:off x="502920" y="742315"/>
            <a:ext cx="11086465" cy="2984500"/>
          </a:xfrm>
          <a:prstGeom prst="rect">
            <a:avLst/>
          </a:prstGeom>
          <a:noFill/>
          <a:ln>
            <a:noFill/>
          </a:ln>
        </p:spPr>
        <p:txBody>
          <a:bodyPr wrap="square">
            <a:spAutoFit/>
          </a:bodyPr>
          <a:lstStyle/>
          <a:p>
            <a:pPr marL="285750" indent="-285750">
              <a:lnSpc>
                <a:spcPct val="150000"/>
              </a:lnSpc>
              <a:buFont typeface="Wingdings" panose="05000000000000000000" pitchFamily="2" charset="2"/>
              <a:buChar char="Ø"/>
            </a:pPr>
            <a:r>
              <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燃气扩散和积累原因分析</a:t>
            </a:r>
          </a:p>
          <a:p>
            <a:pPr marL="285750" indent="-285750" fontAlgn="auto">
              <a:lnSpc>
                <a:spcPct val="150000"/>
              </a:lnSpc>
              <a:buFont typeface="Wingdings" panose="05000000000000000000" charset="0"/>
              <a:buChar char="ü"/>
            </a:pPr>
            <a:r>
              <a:rPr lang="zh-CN" altLang="en-US" sz="1400" dirty="0">
                <a:latin typeface="微软雅黑" panose="020B0503020204020204" pitchFamily="34" charset="-122"/>
                <a:ea typeface="微软雅黑" panose="020B0503020204020204" pitchFamily="34" charset="-122"/>
                <a:sym typeface="+mn-ea"/>
              </a:rPr>
              <a:t>当日</a:t>
            </a:r>
            <a:r>
              <a:rPr lang="en-US" altLang="zh-CN" sz="1400" dirty="0">
                <a:latin typeface="微软雅黑" panose="020B0503020204020204" pitchFamily="34" charset="-122"/>
                <a:ea typeface="微软雅黑" panose="020B0503020204020204" pitchFamily="34" charset="-122"/>
                <a:sym typeface="+mn-ea"/>
              </a:rPr>
              <a:t>13</a:t>
            </a:r>
            <a:r>
              <a:rPr lang="zh-CN" altLang="en-US" sz="1400" dirty="0">
                <a:latin typeface="微软雅黑" panose="020B0503020204020204" pitchFamily="34" charset="-122"/>
                <a:ea typeface="微软雅黑" panose="020B0503020204020204" pitchFamily="34" charset="-122"/>
                <a:sym typeface="+mn-ea"/>
              </a:rPr>
              <a:t>：</a:t>
            </a:r>
            <a:r>
              <a:rPr lang="en-US" altLang="zh-CN" sz="1400" dirty="0">
                <a:latin typeface="微软雅黑" panose="020B0503020204020204" pitchFamily="34" charset="-122"/>
                <a:ea typeface="微软雅黑" panose="020B0503020204020204" pitchFamily="34" charset="-122"/>
                <a:sym typeface="+mn-ea"/>
              </a:rPr>
              <a:t>00—15</a:t>
            </a:r>
            <a:r>
              <a:rPr lang="zh-CN" altLang="en-US" sz="1400" dirty="0">
                <a:latin typeface="微软雅黑" panose="020B0503020204020204" pitchFamily="34" charset="-122"/>
                <a:ea typeface="微软雅黑" panose="020B0503020204020204" pitchFamily="34" charset="-122"/>
                <a:sym typeface="+mn-ea"/>
              </a:rPr>
              <a:t>：</a:t>
            </a:r>
            <a:r>
              <a:rPr lang="en-US" altLang="zh-CN" sz="1400" dirty="0">
                <a:latin typeface="微软雅黑" panose="020B0503020204020204" pitchFamily="34" charset="-122"/>
                <a:ea typeface="微软雅黑" panose="020B0503020204020204" pitchFamily="34" charset="-122"/>
                <a:sym typeface="+mn-ea"/>
              </a:rPr>
              <a:t>00</a:t>
            </a:r>
            <a:r>
              <a:rPr lang="zh-CN" altLang="en-US" sz="1400" dirty="0">
                <a:latin typeface="微软雅黑" panose="020B0503020204020204" pitchFamily="34" charset="-122"/>
                <a:ea typeface="微软雅黑" panose="020B0503020204020204" pitchFamily="34" charset="-122"/>
                <a:sym typeface="+mn-ea"/>
              </a:rPr>
              <a:t>西南风</a:t>
            </a:r>
            <a:r>
              <a:rPr lang="en-US" altLang="zh-CN" sz="1400" dirty="0">
                <a:latin typeface="微软雅黑" panose="020B0503020204020204" pitchFamily="34" charset="-122"/>
                <a:ea typeface="微软雅黑" panose="020B0503020204020204" pitchFamily="34" charset="-122"/>
                <a:sym typeface="+mn-ea"/>
              </a:rPr>
              <a:t>1</a:t>
            </a:r>
            <a:r>
              <a:rPr lang="zh-CN" altLang="en-US" sz="1400" dirty="0">
                <a:latin typeface="微软雅黑" panose="020B0503020204020204" pitchFamily="34" charset="-122"/>
                <a:ea typeface="微软雅黑" panose="020B0503020204020204" pitchFamily="34" charset="-122"/>
                <a:sym typeface="+mn-ea"/>
              </a:rPr>
              <a:t>级，对泄漏的燃气的扩散影响很小，泄漏的燃气迅速弥漫漏点周围空间，扩散至周边建筑物内</a:t>
            </a:r>
            <a:r>
              <a:rPr lang="zh-CN" altLang="en-US" sz="1400" dirty="0" smtClean="0">
                <a:latin typeface="微软雅黑" panose="020B0503020204020204" pitchFamily="34" charset="-122"/>
                <a:ea typeface="微软雅黑" panose="020B0503020204020204" pitchFamily="34" charset="-122"/>
                <a:sym typeface="+mn-ea"/>
              </a:rPr>
              <a:t>。</a:t>
            </a:r>
            <a:endParaRPr lang="en-US" altLang="zh-CN" sz="1400" dirty="0" smtClean="0">
              <a:latin typeface="微软雅黑" panose="020B0503020204020204" pitchFamily="34" charset="-122"/>
              <a:ea typeface="微软雅黑" panose="020B0503020204020204" pitchFamily="34" charset="-122"/>
            </a:endParaRPr>
          </a:p>
          <a:p>
            <a:pPr marL="285750" indent="-285750" fontAlgn="auto">
              <a:lnSpc>
                <a:spcPct val="150000"/>
              </a:lnSpc>
              <a:buFont typeface="Wingdings" panose="05000000000000000000" charset="0"/>
              <a:buChar char="ü"/>
            </a:pPr>
            <a:r>
              <a:rPr lang="zh-CN" altLang="en-US" sz="1400" dirty="0">
                <a:latin typeface="微软雅黑" panose="020B0503020204020204" pitchFamily="34" charset="-122"/>
                <a:ea typeface="微软雅黑" panose="020B0503020204020204" pitchFamily="34" charset="-122"/>
                <a:sym typeface="+mn-ea"/>
              </a:rPr>
              <a:t>道路剖面结构：上表层为沥青混凝土，厚度</a:t>
            </a:r>
            <a:r>
              <a:rPr lang="zh-CN" altLang="en-US" sz="1400">
                <a:latin typeface="微软雅黑" panose="020B0503020204020204" pitchFamily="34" charset="-122"/>
                <a:ea typeface="微软雅黑" panose="020B0503020204020204" pitchFamily="34" charset="-122"/>
                <a:sym typeface="+mn-ea"/>
              </a:rPr>
              <a:t>约</a:t>
            </a:r>
            <a:r>
              <a:rPr lang="en-US" altLang="zh-CN" sz="1400" smtClean="0">
                <a:latin typeface="微软雅黑" panose="020B0503020204020204" pitchFamily="34" charset="-122"/>
                <a:ea typeface="微软雅黑" panose="020B0503020204020204" pitchFamily="34" charset="-122"/>
                <a:sym typeface="+mn-ea"/>
              </a:rPr>
              <a:t>0.1m</a:t>
            </a:r>
            <a:r>
              <a:rPr lang="zh-CN" altLang="en-US" sz="1400" dirty="0">
                <a:latin typeface="微软雅黑" panose="020B0503020204020204" pitchFamily="34" charset="-122"/>
                <a:ea typeface="微软雅黑" panose="020B0503020204020204" pitchFamily="34" charset="-122"/>
                <a:sym typeface="+mn-ea"/>
              </a:rPr>
              <a:t>；中间层为水稳碎石，厚</a:t>
            </a:r>
            <a:r>
              <a:rPr lang="zh-CN" altLang="en-US" sz="1400">
                <a:latin typeface="微软雅黑" panose="020B0503020204020204" pitchFamily="34" charset="-122"/>
                <a:ea typeface="微软雅黑" panose="020B0503020204020204" pitchFamily="34" charset="-122"/>
                <a:sym typeface="+mn-ea"/>
              </a:rPr>
              <a:t>约</a:t>
            </a:r>
            <a:r>
              <a:rPr lang="en-US" altLang="zh-CN" sz="1400" smtClean="0">
                <a:latin typeface="微软雅黑" panose="020B0503020204020204" pitchFamily="34" charset="-122"/>
                <a:ea typeface="微软雅黑" panose="020B0503020204020204" pitchFamily="34" charset="-122"/>
                <a:sym typeface="+mn-ea"/>
              </a:rPr>
              <a:t>0.3m</a:t>
            </a:r>
            <a:r>
              <a:rPr lang="zh-CN" altLang="en-US" sz="1400" dirty="0">
                <a:latin typeface="微软雅黑" panose="020B0503020204020204" pitchFamily="34" charset="-122"/>
                <a:ea typeface="微软雅黑" panose="020B0503020204020204" pitchFamily="34" charset="-122"/>
                <a:sym typeface="+mn-ea"/>
              </a:rPr>
              <a:t>；底层为固化土，厚</a:t>
            </a:r>
            <a:r>
              <a:rPr lang="zh-CN" altLang="en-US" sz="1400">
                <a:latin typeface="微软雅黑" panose="020B0503020204020204" pitchFamily="34" charset="-122"/>
                <a:ea typeface="微软雅黑" panose="020B0503020204020204" pitchFamily="34" charset="-122"/>
                <a:sym typeface="+mn-ea"/>
              </a:rPr>
              <a:t>约</a:t>
            </a:r>
            <a:r>
              <a:rPr lang="en-US" altLang="zh-CN" sz="1400" smtClean="0">
                <a:latin typeface="微软雅黑" panose="020B0503020204020204" pitchFamily="34" charset="-122"/>
                <a:ea typeface="微软雅黑" panose="020B0503020204020204" pitchFamily="34" charset="-122"/>
                <a:sym typeface="+mn-ea"/>
              </a:rPr>
              <a:t>0.2m</a:t>
            </a:r>
            <a:r>
              <a:rPr lang="zh-CN" altLang="en-US" sz="1400" dirty="0">
                <a:latin typeface="微软雅黑" panose="020B0503020204020204" pitchFamily="34" charset="-122"/>
                <a:ea typeface="微软雅黑" panose="020B0503020204020204" pitchFamily="34" charset="-122"/>
                <a:sym typeface="+mn-ea"/>
              </a:rPr>
              <a:t>；</a:t>
            </a:r>
            <a:r>
              <a:rPr lang="zh-CN" altLang="en-US" sz="1400">
                <a:latin typeface="微软雅黑" panose="020B0503020204020204" pitchFamily="34" charset="-122"/>
                <a:ea typeface="微软雅黑" panose="020B0503020204020204" pitchFamily="34" charset="-122"/>
                <a:sym typeface="+mn-ea"/>
              </a:rPr>
              <a:t>共</a:t>
            </a:r>
            <a:r>
              <a:rPr lang="en-US" altLang="zh-CN" sz="1400" smtClean="0">
                <a:latin typeface="微软雅黑" panose="020B0503020204020204" pitchFamily="34" charset="-122"/>
                <a:ea typeface="微软雅黑" panose="020B0503020204020204" pitchFamily="34" charset="-122"/>
                <a:sym typeface="+mn-ea"/>
              </a:rPr>
              <a:t>0.6m</a:t>
            </a:r>
            <a:r>
              <a:rPr lang="zh-CN" altLang="en-US" sz="1400" dirty="0">
                <a:latin typeface="微软雅黑" panose="020B0503020204020204" pitchFamily="34" charset="-122"/>
                <a:ea typeface="微软雅黑" panose="020B0503020204020204" pitchFamily="34" charset="-122"/>
                <a:sym typeface="+mn-ea"/>
              </a:rPr>
              <a:t>。</a:t>
            </a:r>
            <a:endParaRPr lang="en-US" altLang="zh-CN" sz="1400" dirty="0">
              <a:latin typeface="微软雅黑" panose="020B0503020204020204" pitchFamily="34" charset="-122"/>
              <a:ea typeface="微软雅黑" panose="020B0503020204020204" pitchFamily="34" charset="-122"/>
            </a:endParaRPr>
          </a:p>
          <a:p>
            <a:pPr marL="285750" indent="-285750" fontAlgn="auto">
              <a:lnSpc>
                <a:spcPct val="150000"/>
              </a:lnSpc>
              <a:buFont typeface="Wingdings" panose="05000000000000000000" charset="0"/>
              <a:buChar char="ü"/>
            </a:pPr>
            <a:r>
              <a:rPr lang="zh-CN" altLang="en-US" sz="1400" dirty="0" smtClean="0">
                <a:latin typeface="微软雅黑" panose="020B0503020204020204" pitchFamily="34" charset="-122"/>
                <a:ea typeface="微软雅黑" panose="020B0503020204020204" pitchFamily="34" charset="-122"/>
                <a:sym typeface="+mn-ea"/>
              </a:rPr>
              <a:t>现</a:t>
            </a:r>
            <a:r>
              <a:rPr lang="zh-CN" altLang="en-US" sz="1400" dirty="0">
                <a:latin typeface="微软雅黑" panose="020B0503020204020204" pitchFamily="34" charset="-122"/>
                <a:ea typeface="微软雅黑" panose="020B0503020204020204" pitchFamily="34" charset="-122"/>
                <a:sym typeface="+mn-ea"/>
              </a:rPr>
              <a:t>场路面沥青混凝土、水稳碎石已经进行过开挖和原渣土回填，回填渣土主要是原路面翻起的沥青混凝土、水稳碎石，残块大小不均，缝隙较大。泄漏的燃气通过钻孔，大部分直接泄漏出地表面，在漏点上方周围扩散，其余部分通过地下缝隙及松土层向周边扩散。</a:t>
            </a:r>
            <a:endParaRPr lang="zh-CN" altLang="zh-CN"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ü"/>
            </a:pPr>
            <a:r>
              <a:rPr lang="zh-CN" altLang="zh-CN" sz="1400" dirty="0">
                <a:latin typeface="微软雅黑" panose="020B0503020204020204" pitchFamily="34" charset="-122"/>
                <a:ea typeface="微软雅黑" panose="020B0503020204020204" pitchFamily="34" charset="-122"/>
                <a:cs typeface="微软雅黑" panose="020B0503020204020204" pitchFamily="34" charset="-122"/>
              </a:rPr>
              <a:t>根据松原市市政工程管理局提供的繁华路地下综合管网图，燃气泄漏点繁华路断面路面以下共有</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rPr>
              <a:t>9</a:t>
            </a:r>
            <a:r>
              <a:rPr lang="zh-CN" altLang="zh-CN" sz="1400" dirty="0">
                <a:latin typeface="微软雅黑" panose="020B0503020204020204" pitchFamily="34" charset="-122"/>
                <a:ea typeface="微软雅黑" panose="020B0503020204020204" pitchFamily="34" charset="-122"/>
                <a:cs typeface="微软雅黑" panose="020B0503020204020204" pitchFamily="34" charset="-122"/>
              </a:rPr>
              <a:t>条管道和线</a:t>
            </a:r>
            <a:r>
              <a:rPr lang="zh-CN" altLang="zh-CN" sz="1400" dirty="0" smtClean="0">
                <a:latin typeface="微软雅黑" panose="020B0503020204020204" pitchFamily="34" charset="-122"/>
                <a:ea typeface="微软雅黑" panose="020B0503020204020204" pitchFamily="34" charset="-122"/>
                <a:cs typeface="微软雅黑" panose="020B0503020204020204" pitchFamily="34" charset="-122"/>
              </a:rPr>
              <a:t>缆</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1</a:t>
            </a:r>
            <a:r>
              <a:rPr lang="zh-CN" altLang="zh-CN" sz="1400" dirty="0">
                <a:latin typeface="微软雅黑" panose="020B0503020204020204" pitchFamily="34" charset="-122"/>
                <a:ea typeface="微软雅黑" panose="020B0503020204020204" pitchFamily="34" charset="-122"/>
                <a:cs typeface="微软雅黑" panose="020B0503020204020204" pitchFamily="34" charset="-122"/>
              </a:rPr>
              <a:t>条</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rPr>
              <a:t>DN50</a:t>
            </a:r>
            <a:r>
              <a:rPr lang="zh-CN" altLang="zh-CN" sz="1400" dirty="0">
                <a:latin typeface="微软雅黑" panose="020B0503020204020204" pitchFamily="34" charset="-122"/>
                <a:ea typeface="微软雅黑" panose="020B0503020204020204" pitchFamily="34" charset="-122"/>
                <a:cs typeface="微软雅黑" panose="020B0503020204020204" pitchFamily="34" charset="-122"/>
              </a:rPr>
              <a:t>路灯线，埋深</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0.32m</a:t>
            </a:r>
            <a:r>
              <a:rPr lang="zh-CN" altLang="zh-CN" sz="14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zh-CN" sz="1400" dirty="0">
                <a:latin typeface="微软雅黑" panose="020B0503020204020204" pitchFamily="34" charset="-122"/>
                <a:ea typeface="微软雅黑" panose="020B0503020204020204" pitchFamily="34" charset="-122"/>
                <a:cs typeface="微软雅黑" panose="020B0503020204020204" pitchFamily="34" charset="-122"/>
              </a:rPr>
              <a:t>条</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rPr>
              <a:t>DN250</a:t>
            </a:r>
            <a:r>
              <a:rPr lang="zh-CN" altLang="zh-CN" sz="1400" dirty="0">
                <a:latin typeface="微软雅黑" panose="020B0503020204020204" pitchFamily="34" charset="-122"/>
                <a:ea typeface="微软雅黑" panose="020B0503020204020204" pitchFamily="34" charset="-122"/>
                <a:cs typeface="微软雅黑" panose="020B0503020204020204" pitchFamily="34" charset="-122"/>
              </a:rPr>
              <a:t>供热管道，埋深</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1.31m</a:t>
            </a:r>
            <a:r>
              <a:rPr lang="zh-CN" altLang="zh-CN" sz="14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zh-CN" sz="1400" dirty="0">
                <a:latin typeface="微软雅黑" panose="020B0503020204020204" pitchFamily="34" charset="-122"/>
                <a:ea typeface="微软雅黑" panose="020B0503020204020204" pitchFamily="34" charset="-122"/>
                <a:cs typeface="微软雅黑" panose="020B0503020204020204" pitchFamily="34" charset="-122"/>
              </a:rPr>
              <a:t>条</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rPr>
              <a:t>DN200</a:t>
            </a:r>
            <a:r>
              <a:rPr lang="zh-CN" altLang="zh-CN" sz="1400" dirty="0">
                <a:latin typeface="微软雅黑" panose="020B0503020204020204" pitchFamily="34" charset="-122"/>
                <a:ea typeface="微软雅黑" panose="020B0503020204020204" pitchFamily="34" charset="-122"/>
                <a:cs typeface="微软雅黑" panose="020B0503020204020204" pitchFamily="34" charset="-122"/>
              </a:rPr>
              <a:t>给水管道，埋深</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2.03m</a:t>
            </a:r>
            <a:r>
              <a:rPr lang="zh-CN" altLang="zh-CN" sz="14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zh-CN" sz="1400" dirty="0">
                <a:latin typeface="微软雅黑" panose="020B0503020204020204" pitchFamily="34" charset="-122"/>
                <a:ea typeface="微软雅黑" panose="020B0503020204020204" pitchFamily="34" charset="-122"/>
                <a:cs typeface="微软雅黑" panose="020B0503020204020204" pitchFamily="34" charset="-122"/>
              </a:rPr>
              <a:t>条</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rPr>
              <a:t>DN600</a:t>
            </a:r>
            <a:r>
              <a:rPr lang="zh-CN" altLang="zh-CN" sz="1400" dirty="0">
                <a:latin typeface="微软雅黑" panose="020B0503020204020204" pitchFamily="34" charset="-122"/>
                <a:ea typeface="微软雅黑" panose="020B0503020204020204" pitchFamily="34" charset="-122"/>
                <a:cs typeface="微软雅黑" panose="020B0503020204020204" pitchFamily="34" charset="-122"/>
              </a:rPr>
              <a:t>雨水管道（埋深</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2.19m</a:t>
            </a:r>
            <a:r>
              <a:rPr lang="zh-CN" altLang="zh-CN" sz="14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zh-CN" sz="1400" dirty="0">
                <a:latin typeface="微软雅黑" panose="020B0503020204020204" pitchFamily="34" charset="-122"/>
                <a:ea typeface="微软雅黑" panose="020B0503020204020204" pitchFamily="34" charset="-122"/>
                <a:cs typeface="微软雅黑" panose="020B0503020204020204" pitchFamily="34" charset="-122"/>
              </a:rPr>
              <a:t>组</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rPr>
              <a:t>300</a:t>
            </a:r>
            <a:r>
              <a:rPr lang="zh-CN" altLang="zh-CN" sz="14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rPr>
              <a:t>300</a:t>
            </a:r>
            <a:r>
              <a:rPr lang="zh-CN" altLang="zh-CN" sz="1400" dirty="0">
                <a:latin typeface="微软雅黑" panose="020B0503020204020204" pitchFamily="34" charset="-122"/>
                <a:ea typeface="微软雅黑" panose="020B0503020204020204" pitchFamily="34" charset="-122"/>
                <a:cs typeface="微软雅黑" panose="020B0503020204020204" pitchFamily="34" charset="-122"/>
              </a:rPr>
              <a:t>水泥包封线缆管束，内有中国联通、中国电信和中国移动光纤各</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zh-CN" sz="1400" dirty="0">
                <a:latin typeface="微软雅黑" panose="020B0503020204020204" pitchFamily="34" charset="-122"/>
                <a:ea typeface="微软雅黑" panose="020B0503020204020204" pitchFamily="34" charset="-122"/>
                <a:cs typeface="微软雅黑" panose="020B0503020204020204" pitchFamily="34" charset="-122"/>
              </a:rPr>
              <a:t>条，埋深均为</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1.2m</a:t>
            </a:r>
            <a:r>
              <a:rPr lang="zh-CN" altLang="zh-CN" sz="14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zh-CN" sz="1400" dirty="0">
                <a:latin typeface="微软雅黑" panose="020B0503020204020204" pitchFamily="34" charset="-122"/>
                <a:ea typeface="微软雅黑" panose="020B0503020204020204" pitchFamily="34" charset="-122"/>
                <a:cs typeface="微软雅黑" panose="020B0503020204020204" pitchFamily="34" charset="-122"/>
              </a:rPr>
              <a:t>条</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rPr>
              <a:t>DN110</a:t>
            </a:r>
            <a:r>
              <a:rPr lang="zh-CN" altLang="zh-CN" sz="1400" dirty="0">
                <a:latin typeface="微软雅黑" panose="020B0503020204020204" pitchFamily="34" charset="-122"/>
                <a:ea typeface="微软雅黑" panose="020B0503020204020204" pitchFamily="34" charset="-122"/>
                <a:cs typeface="微软雅黑" panose="020B0503020204020204" pitchFamily="34" charset="-122"/>
              </a:rPr>
              <a:t>中压燃气管道，登记埋深为</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2.7m</a:t>
            </a:r>
            <a:r>
              <a:rPr lang="zh-CN" altLang="zh-CN" sz="1400" dirty="0">
                <a:latin typeface="微软雅黑" panose="020B0503020204020204" pitchFamily="34" charset="-122"/>
                <a:ea typeface="微软雅黑" panose="020B0503020204020204" pitchFamily="34" charset="-122"/>
                <a:cs typeface="微软雅黑" panose="020B0503020204020204" pitchFamily="34" charset="-122"/>
              </a:rPr>
              <a:t>。</a:t>
            </a:r>
          </a:p>
          <a:p>
            <a:r>
              <a:rPr lang="zh-CN" altLang="zh-CN" sz="1400" dirty="0">
                <a:latin typeface="微软雅黑" panose="020B0503020204020204" pitchFamily="34" charset="-122"/>
                <a:ea typeface="微软雅黑" panose="020B0503020204020204" pitchFamily="34" charset="-122"/>
                <a:cs typeface="微软雅黑" panose="020B0503020204020204" pitchFamily="34" charset="-122"/>
              </a:rPr>
              <a:t>　　</a:t>
            </a:r>
            <a:endParaRPr lang="zh-CN" altLang="zh-CN" sz="140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AutoShape 6" descr="2013年6月19日 山西朔州小南国的试营业的饭店发生火灾 3人死，149人伤"/>
          <p:cNvSpPr>
            <a:spLocks noChangeAspect="1" noChangeArrowheads="1"/>
          </p:cNvSpPr>
          <p:nvPr/>
        </p:nvSpPr>
        <p:spPr bwMode="auto">
          <a:xfrm>
            <a:off x="381000" y="2192833"/>
            <a:ext cx="4248150" cy="27336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12" name="图片 11" descr="IMG_260"/>
          <p:cNvPicPr/>
          <p:nvPr/>
        </p:nvPicPr>
        <p:blipFill>
          <a:blip r:embed="rId3" cstate="print"/>
          <a:stretch>
            <a:fillRect/>
          </a:stretch>
        </p:blipFill>
        <p:spPr>
          <a:xfrm>
            <a:off x="2990215" y="3591560"/>
            <a:ext cx="6786245" cy="290004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502920" y="350520"/>
            <a:ext cx="4370022" cy="369332"/>
          </a:xfrm>
          <a:prstGeom prst="rect">
            <a:avLst/>
          </a:prstGeom>
          <a:noFill/>
        </p:spPr>
        <p:txBody>
          <a:bodyPr wrap="square" rtlCol="0">
            <a:spAutoFit/>
          </a:bodyPr>
          <a:lstStyle/>
          <a:p>
            <a:r>
              <a:rPr lang="en-US" altLang="zh-CN"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7·4 </a:t>
            </a:r>
            <a:r>
              <a:rPr lang="zh-CN" altLang="en-US"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松原市人民医院爆</a:t>
            </a:r>
            <a:r>
              <a:rPr lang="zh-CN" altLang="en-US" b="1" dirty="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炸事故</a:t>
            </a:r>
            <a:r>
              <a:rPr lang="zh-CN" altLang="en-US"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问题汇总</a:t>
            </a:r>
            <a:endParaRPr lang="zh-CN" altLang="en-US" b="1" dirty="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 name="矩形 1"/>
          <p:cNvSpPr/>
          <p:nvPr/>
        </p:nvSpPr>
        <p:spPr>
          <a:xfrm>
            <a:off x="502920" y="819621"/>
            <a:ext cx="10620351" cy="4524315"/>
          </a:xfrm>
          <a:prstGeom prst="rect">
            <a:avLst/>
          </a:prstGeom>
        </p:spPr>
        <p:txBody>
          <a:bodyPr wrap="square">
            <a:spAutoFit/>
          </a:bodyPr>
          <a:lstStyle/>
          <a:p>
            <a:pPr marL="285750" indent="457200">
              <a:lnSpc>
                <a:spcPct val="200000"/>
              </a:lnSpc>
              <a:buFont typeface="Wingdings" panose="05000000000000000000" pitchFamily="2" charset="2"/>
              <a:buChar char="Ø"/>
            </a:pPr>
            <a:r>
              <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燃气扩散和积累原因分析</a:t>
            </a:r>
          </a:p>
          <a:p>
            <a:pPr indent="457200">
              <a:lnSpc>
                <a:spcPct val="200000"/>
              </a:lnSpc>
            </a:pP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事</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故燃气管线敷设于繁华路地下，隶属</a:t>
            </a: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于燃气公司，</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由吉林省大地燃气设计有限责任公司设计（设计工程名称：前郭尔罗斯五金建材城住宅楼中压燃气工程），由中标的吉林市安顺燃气管道工程安装有限责任公司（以下简称安顺公司）转包给吉林浩源非开挖工程有限公司（以下简称浩源非开挖公司）施工并编制竣工资料（竣工工程名称：松原市天然气利用工程郭尔罗斯花园中压燃气管道），</a:t>
            </a:r>
            <a:r>
              <a:rPr lang="zh-CN" altLang="en-US"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双方未签订工程转包合同</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，由沈阳三全工程监理咨询有限公司（以下简称三全监理公司）负责监理，于</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2006</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年</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12</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月竣工</a:t>
            </a: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。燃气</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管线设计压力</a:t>
            </a:r>
            <a:r>
              <a:rPr lang="en-US" altLang="zh-CN"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0.2MPa</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，现运行压力</a:t>
            </a:r>
            <a:r>
              <a:rPr lang="en-US" altLang="zh-CN"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0.3MPa</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PE</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管材。压力管道安装竣工后，</a:t>
            </a:r>
            <a:r>
              <a:rPr lang="zh-CN" altLang="en-US"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没有进行安装质量监督检验，至事故发生前一直没有进行定期检验</a:t>
            </a: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502920" y="350520"/>
            <a:ext cx="4370022" cy="369332"/>
          </a:xfrm>
          <a:prstGeom prst="rect">
            <a:avLst/>
          </a:prstGeom>
          <a:noFill/>
        </p:spPr>
        <p:txBody>
          <a:bodyPr wrap="square" rtlCol="0">
            <a:spAutoFit/>
          </a:bodyPr>
          <a:lstStyle/>
          <a:p>
            <a:r>
              <a:rPr lang="en-US" altLang="zh-CN"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7·4 </a:t>
            </a:r>
            <a:r>
              <a:rPr lang="zh-CN" altLang="en-US"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松原市人民医院爆</a:t>
            </a:r>
            <a:r>
              <a:rPr lang="zh-CN" altLang="en-US" b="1" dirty="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炸事故</a:t>
            </a:r>
            <a:r>
              <a:rPr lang="zh-CN" altLang="en-US"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问题汇总</a:t>
            </a:r>
            <a:endParaRPr lang="zh-CN" altLang="en-US" b="1" dirty="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 name="矩形 1"/>
          <p:cNvSpPr/>
          <p:nvPr/>
        </p:nvSpPr>
        <p:spPr>
          <a:xfrm>
            <a:off x="502920" y="819621"/>
            <a:ext cx="10620351" cy="2816156"/>
          </a:xfrm>
          <a:prstGeom prst="rect">
            <a:avLst/>
          </a:prstGeom>
        </p:spPr>
        <p:txBody>
          <a:bodyPr wrap="square">
            <a:spAutoFit/>
          </a:bodyPr>
          <a:lstStyle/>
          <a:p>
            <a:pPr marL="285750" indent="-285750">
              <a:lnSpc>
                <a:spcPct val="150000"/>
              </a:lnSpc>
              <a:buFont typeface="Wingdings" panose="05000000000000000000" pitchFamily="2" charset="2"/>
              <a:buChar char="Ø"/>
            </a:pPr>
            <a:r>
              <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燃气扩散和积累原因分析</a:t>
            </a:r>
          </a:p>
          <a:p>
            <a:pPr marL="285750" indent="-285750">
              <a:lnSpc>
                <a:spcPct val="150000"/>
              </a:lnSpc>
              <a:buFont typeface="Wingdings" panose="05000000000000000000" pitchFamily="2" charset="2"/>
              <a:buChar char="n"/>
            </a:pPr>
            <a:r>
              <a:rPr lang="zh-CN" altLang="en-US"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管</a:t>
            </a:r>
            <a:r>
              <a:rPr lang="zh-CN" altLang="en-US"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道实际位置与竣工图严重不</a:t>
            </a:r>
            <a:r>
              <a:rPr lang="zh-CN" altLang="en-US"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符</a:t>
            </a:r>
            <a:endParaRPr lang="en-US" altLang="zh-CN"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nSpc>
                <a:spcPct val="150000"/>
              </a:lnSpc>
              <a:buFont typeface="Wingdings" panose="05000000000000000000" pitchFamily="2" charset="2"/>
              <a:buChar char="Ø"/>
            </a:pPr>
            <a:r>
              <a:rPr lang="zh-CN" altLang="en-US" sz="1600"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泄</a:t>
            </a:r>
            <a:r>
              <a:rPr lang="zh-CN" altLang="en-US" sz="16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漏点实测管位比竣工图标示位置向市医院综合楼方向</a:t>
            </a:r>
            <a:r>
              <a:rPr lang="zh-CN" altLang="en-US" sz="1600"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偏离</a:t>
            </a:r>
            <a:r>
              <a:rPr lang="en-US" altLang="zh-CN" sz="1600"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1·25m</a:t>
            </a:r>
          </a:p>
          <a:p>
            <a:pPr marL="285750" indent="-285750">
              <a:lnSpc>
                <a:spcPct val="150000"/>
              </a:lnSpc>
              <a:buFont typeface="Wingdings" panose="05000000000000000000" pitchFamily="2" charset="2"/>
              <a:buChar char="Ø"/>
            </a:pPr>
            <a:r>
              <a:rPr lang="zh-CN" altLang="en-US" sz="1600"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泄</a:t>
            </a:r>
            <a:r>
              <a:rPr lang="zh-CN" altLang="en-US" sz="16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漏点管位与现场燃气管道标识牌位置向市医院综合楼方向偏离</a:t>
            </a:r>
            <a:r>
              <a:rPr lang="en-US" altLang="zh-CN" sz="1600"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0.895m</a:t>
            </a:r>
          </a:p>
          <a:p>
            <a:pPr marL="285750" indent="-285750">
              <a:lnSpc>
                <a:spcPct val="150000"/>
              </a:lnSpc>
              <a:buFont typeface="Wingdings" panose="05000000000000000000" pitchFamily="2" charset="2"/>
              <a:buChar char="n"/>
            </a:pPr>
            <a:r>
              <a:rPr lang="zh-CN" altLang="en-US"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未按</a:t>
            </a:r>
            <a:r>
              <a:rPr lang="zh-CN" altLang="en-US"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照设计安装阀</a:t>
            </a:r>
            <a:r>
              <a:rPr lang="zh-CN" altLang="en-US"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门</a:t>
            </a:r>
            <a:endParaRPr lang="en-US" altLang="zh-CN"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nSpc>
                <a:spcPct val="150000"/>
              </a:lnSpc>
              <a:buFont typeface="Wingdings" panose="05000000000000000000" pitchFamily="2" charset="2"/>
              <a:buChar char="Ø"/>
            </a:pPr>
            <a:r>
              <a:rPr lang="zh-CN" altLang="en-US" sz="1600"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按</a:t>
            </a:r>
            <a:r>
              <a:rPr lang="zh-CN" altLang="en-US" sz="16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设计图纸在泄漏点以东约</a:t>
            </a:r>
            <a:r>
              <a:rPr lang="en-US" altLang="zh-CN" sz="16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200m</a:t>
            </a:r>
            <a:r>
              <a:rPr lang="zh-CN" altLang="en-US" sz="16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处，应设有</a:t>
            </a:r>
            <a:r>
              <a:rPr lang="en-US" altLang="zh-CN" sz="16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16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个阀门（</a:t>
            </a:r>
            <a:r>
              <a:rPr lang="en-US" altLang="zh-CN" sz="16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PE</a:t>
            </a:r>
            <a:r>
              <a:rPr lang="zh-CN" altLang="en-US" sz="16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球阀</a:t>
            </a:r>
            <a:r>
              <a:rPr lang="en-US" altLang="zh-CN" sz="16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Dn110</a:t>
            </a:r>
            <a:r>
              <a:rPr lang="zh-CN" altLang="en-US" sz="1600"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），但</a:t>
            </a:r>
            <a:r>
              <a:rPr lang="zh-CN" altLang="en-US" sz="16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竣工图上没有，现场也没</a:t>
            </a:r>
            <a:r>
              <a:rPr lang="zh-CN" altLang="en-US" sz="1600"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有</a:t>
            </a:r>
            <a:endParaRPr lang="en-US" altLang="zh-CN" sz="1600"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nSpc>
                <a:spcPct val="150000"/>
              </a:lnSpc>
              <a:buFont typeface="Wingdings" panose="05000000000000000000" pitchFamily="2" charset="2"/>
              <a:buChar char="Ø"/>
            </a:pPr>
            <a:r>
              <a:rPr lang="zh-CN" altLang="en-US" sz="1600"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企</a:t>
            </a:r>
            <a:r>
              <a:rPr lang="zh-CN" altLang="en-US" sz="16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业未能提供设计变更记</a:t>
            </a:r>
            <a:r>
              <a:rPr lang="zh-CN" altLang="en-US" sz="1600"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录</a:t>
            </a:r>
            <a:endParaRPr lang="zh-CN" altLang="en-US" sz="1600" dirty="0"/>
          </a:p>
        </p:txBody>
      </p:sp>
      <p:pic>
        <p:nvPicPr>
          <p:cNvPr id="7" name="图片 6" descr="IMG_264"/>
          <p:cNvPicPr/>
          <p:nvPr/>
        </p:nvPicPr>
        <p:blipFill>
          <a:blip r:embed="rId3" cstate="print"/>
          <a:stretch>
            <a:fillRect/>
          </a:stretch>
        </p:blipFill>
        <p:spPr>
          <a:xfrm>
            <a:off x="623887" y="3623532"/>
            <a:ext cx="5553075" cy="3190875"/>
          </a:xfrm>
          <a:prstGeom prst="rect">
            <a:avLst/>
          </a:prstGeom>
          <a:noFill/>
          <a:ln w="9525">
            <a:noFill/>
          </a:ln>
        </p:spPr>
      </p:pic>
      <p:pic>
        <p:nvPicPr>
          <p:cNvPr id="8" name="图片 7" descr="IMG_265"/>
          <p:cNvPicPr/>
          <p:nvPr/>
        </p:nvPicPr>
        <p:blipFill>
          <a:blip r:embed="rId4" cstate="print"/>
          <a:stretch>
            <a:fillRect/>
          </a:stretch>
        </p:blipFill>
        <p:spPr>
          <a:xfrm>
            <a:off x="6338887" y="3609001"/>
            <a:ext cx="5514975" cy="310515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502919" y="350520"/>
            <a:ext cx="7196455" cy="369332"/>
          </a:xfrm>
          <a:prstGeom prst="rect">
            <a:avLst/>
          </a:prstGeom>
          <a:noFill/>
        </p:spPr>
        <p:txBody>
          <a:bodyPr wrap="square" rtlCol="0">
            <a:spAutoFit/>
          </a:bodyPr>
          <a:lstStyle/>
          <a:p>
            <a:r>
              <a:rPr lang="en-US" altLang="zh-CN"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7·4 </a:t>
            </a:r>
            <a:r>
              <a:rPr lang="zh-CN" altLang="en-US"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松原市人民医院爆</a:t>
            </a:r>
            <a:r>
              <a:rPr lang="zh-CN" altLang="en-US" b="1" dirty="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炸事故</a:t>
            </a:r>
          </a:p>
        </p:txBody>
      </p:sp>
      <p:sp>
        <p:nvSpPr>
          <p:cNvPr id="10" name="矩形 23"/>
          <p:cNvSpPr>
            <a:spLocks noChangeArrowheads="1"/>
          </p:cNvSpPr>
          <p:nvPr/>
        </p:nvSpPr>
        <p:spPr bwMode="auto">
          <a:xfrm>
            <a:off x="502918" y="742315"/>
            <a:ext cx="3726181" cy="5004062"/>
          </a:xfrm>
          <a:prstGeom prst="rect">
            <a:avLst/>
          </a:prstGeom>
          <a:noFill/>
          <a:ln>
            <a:noFill/>
          </a:ln>
        </p:spPr>
        <p:txBody>
          <a:bodyPr wrap="square">
            <a:spAutoFit/>
          </a:bodyPr>
          <a:lstStyle/>
          <a:p>
            <a:pPr marL="285750" indent="-285750">
              <a:lnSpc>
                <a:spcPct val="200000"/>
              </a:lnSpc>
              <a:buFont typeface="Wingdings" panose="05000000000000000000" pitchFamily="2" charset="2"/>
              <a:buChar char="Ø"/>
            </a:pPr>
            <a:r>
              <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燃气扩散和积累原因分析</a:t>
            </a:r>
          </a:p>
          <a:p>
            <a:pPr>
              <a:lnSpc>
                <a:spcPct val="200000"/>
              </a:lnSpc>
            </a:pPr>
            <a:r>
              <a:rPr lang="zh-CN" altLang="zh-CN" sz="1600" b="1" dirty="0" smtClean="0">
                <a:solidFill>
                  <a:srgbClr val="FF0000"/>
                </a:solidFill>
                <a:latin typeface="微软雅黑" panose="020B0503020204020204" pitchFamily="34" charset="-122"/>
                <a:ea typeface="微软雅黑" panose="020B0503020204020204" pitchFamily="34" charset="-122"/>
              </a:rPr>
              <a:t>燃气通过</a:t>
            </a:r>
            <a:r>
              <a:rPr lang="en-US" altLang="zh-CN" sz="1600" b="1" dirty="0" smtClean="0">
                <a:solidFill>
                  <a:srgbClr val="FF0000"/>
                </a:solidFill>
                <a:latin typeface="微软雅黑" panose="020B0503020204020204" pitchFamily="34" charset="-122"/>
                <a:ea typeface="微软雅黑" panose="020B0503020204020204" pitchFamily="34" charset="-122"/>
              </a:rPr>
              <a:t>4</a:t>
            </a:r>
            <a:r>
              <a:rPr lang="zh-CN" altLang="zh-CN" sz="1600" b="1" dirty="0" smtClean="0">
                <a:solidFill>
                  <a:srgbClr val="FF0000"/>
                </a:solidFill>
                <a:latin typeface="微软雅黑" panose="020B0503020204020204" pitchFamily="34" charset="-122"/>
                <a:ea typeface="微软雅黑" panose="020B0503020204020204" pitchFamily="34" charset="-122"/>
              </a:rPr>
              <a:t>条通道进入市医院综合楼</a:t>
            </a:r>
            <a:endParaRPr lang="en-US" altLang="zh-CN" sz="1600" b="1" dirty="0" smtClean="0">
              <a:solidFill>
                <a:srgbClr val="FF0000"/>
              </a:solidFill>
              <a:latin typeface="微软雅黑" panose="020B0503020204020204" pitchFamily="34" charset="-122"/>
              <a:ea typeface="微软雅黑" panose="020B0503020204020204" pitchFamily="34" charset="-122"/>
            </a:endParaRPr>
          </a:p>
          <a:p>
            <a:pPr marL="285750" indent="-285750">
              <a:lnSpc>
                <a:spcPct val="200000"/>
              </a:lnSpc>
              <a:buFont typeface="Wingdings" panose="05000000000000000000" pitchFamily="2" charset="2"/>
              <a:buChar char="Ø"/>
            </a:pPr>
            <a:r>
              <a:rPr lang="zh-CN" altLang="zh-CN" sz="1600" dirty="0" smtClean="0">
                <a:latin typeface="微软雅黑" panose="020B0503020204020204" pitchFamily="34" charset="-122"/>
                <a:ea typeface="微软雅黑" panose="020B0503020204020204" pitchFamily="34" charset="-122"/>
              </a:rPr>
              <a:t>第一条是通过松土层进入综合楼底部的沉降空间，并进入地沟；</a:t>
            </a:r>
            <a:endParaRPr lang="en-US" altLang="zh-CN" sz="1600" dirty="0" smtClean="0">
              <a:latin typeface="微软雅黑" panose="020B0503020204020204" pitchFamily="34" charset="-122"/>
              <a:ea typeface="微软雅黑" panose="020B0503020204020204" pitchFamily="34" charset="-122"/>
            </a:endParaRPr>
          </a:p>
          <a:p>
            <a:pPr marL="285750" indent="-285750">
              <a:lnSpc>
                <a:spcPct val="200000"/>
              </a:lnSpc>
              <a:buFont typeface="Wingdings" panose="05000000000000000000" pitchFamily="2" charset="2"/>
              <a:buChar char="Ø"/>
            </a:pPr>
            <a:r>
              <a:rPr lang="zh-CN" altLang="zh-CN" sz="1600" dirty="0" smtClean="0">
                <a:latin typeface="微软雅黑" panose="020B0503020204020204" pitchFamily="34" charset="-122"/>
                <a:ea typeface="微软雅黑" panose="020B0503020204020204" pitchFamily="34" charset="-122"/>
              </a:rPr>
              <a:t>第二条是洗衣房面向繁华路直开的门，并经与该洗衣房通向走廊的门，与东区走廊形成气流通道入市医院东区；</a:t>
            </a:r>
            <a:endParaRPr lang="en-US" altLang="zh-CN" sz="1600" dirty="0" smtClean="0">
              <a:latin typeface="微软雅黑" panose="020B0503020204020204" pitchFamily="34" charset="-122"/>
              <a:ea typeface="微软雅黑" panose="020B0503020204020204" pitchFamily="34" charset="-122"/>
            </a:endParaRPr>
          </a:p>
          <a:p>
            <a:pPr marL="285750" indent="-285750">
              <a:lnSpc>
                <a:spcPct val="200000"/>
              </a:lnSpc>
              <a:buFont typeface="Wingdings" panose="05000000000000000000" pitchFamily="2" charset="2"/>
              <a:buChar char="Ø"/>
            </a:pPr>
            <a:r>
              <a:rPr lang="zh-CN" altLang="zh-CN" sz="1600" dirty="0" smtClean="0">
                <a:latin typeface="微软雅黑" panose="020B0503020204020204" pitchFamily="34" charset="-122"/>
                <a:ea typeface="微软雅黑" panose="020B0503020204020204" pitchFamily="34" charset="-122"/>
              </a:rPr>
              <a:t>第三条是通过敞开的门窗，直接扩散进入综合楼各房间；</a:t>
            </a:r>
            <a:endParaRPr lang="en-US" altLang="zh-CN" sz="1600" dirty="0" smtClean="0">
              <a:latin typeface="微软雅黑" panose="020B0503020204020204" pitchFamily="34" charset="-122"/>
              <a:ea typeface="微软雅黑" panose="020B0503020204020204" pitchFamily="34" charset="-122"/>
            </a:endParaRPr>
          </a:p>
          <a:p>
            <a:pPr marL="285750" indent="-285750">
              <a:lnSpc>
                <a:spcPct val="200000"/>
              </a:lnSpc>
              <a:buFont typeface="Wingdings" panose="05000000000000000000" pitchFamily="2" charset="2"/>
              <a:buChar char="Ø"/>
            </a:pPr>
            <a:r>
              <a:rPr lang="zh-CN" altLang="zh-CN" sz="1600" dirty="0" smtClean="0">
                <a:latin typeface="微软雅黑" panose="020B0503020204020204" pitchFamily="34" charset="-122"/>
                <a:ea typeface="微软雅黑" panose="020B0503020204020204" pitchFamily="34" charset="-122"/>
              </a:rPr>
              <a:t>第四条是市医院综合楼西侧的户外门。</a:t>
            </a:r>
            <a:endParaRPr lang="en-US" altLang="zh-CN" sz="1600" dirty="0" smtClean="0">
              <a:latin typeface="微软雅黑" panose="020B0503020204020204" pitchFamily="34" charset="-122"/>
              <a:ea typeface="微软雅黑" panose="020B0503020204020204" pitchFamily="34" charset="-122"/>
            </a:endParaRPr>
          </a:p>
        </p:txBody>
      </p:sp>
      <p:sp>
        <p:nvSpPr>
          <p:cNvPr id="4" name="AutoShape 6" descr="2013年6月19日 山西朔州小南国的试营业的饭店发生火灾 3人死，149人伤"/>
          <p:cNvSpPr>
            <a:spLocks noChangeAspect="1" noChangeArrowheads="1"/>
          </p:cNvSpPr>
          <p:nvPr/>
        </p:nvSpPr>
        <p:spPr bwMode="auto">
          <a:xfrm>
            <a:off x="381000" y="2192833"/>
            <a:ext cx="4248150" cy="27336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9" name="图片 8" descr="IMG_261"/>
          <p:cNvPicPr/>
          <p:nvPr/>
        </p:nvPicPr>
        <p:blipFill>
          <a:blip r:embed="rId3" cstate="print"/>
          <a:stretch>
            <a:fillRect/>
          </a:stretch>
        </p:blipFill>
        <p:spPr>
          <a:xfrm>
            <a:off x="4351017" y="1166058"/>
            <a:ext cx="7697075" cy="4519284"/>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502919" y="350520"/>
            <a:ext cx="7196455" cy="369332"/>
          </a:xfrm>
          <a:prstGeom prst="rect">
            <a:avLst/>
          </a:prstGeom>
          <a:noFill/>
        </p:spPr>
        <p:txBody>
          <a:bodyPr wrap="square" rtlCol="0">
            <a:spAutoFit/>
          </a:bodyPr>
          <a:lstStyle/>
          <a:p>
            <a:r>
              <a:rPr lang="en-US" altLang="zh-CN"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7·4 </a:t>
            </a:r>
            <a:r>
              <a:rPr lang="zh-CN" altLang="en-US"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松原市人民医院爆</a:t>
            </a:r>
            <a:r>
              <a:rPr lang="zh-CN" altLang="en-US" b="1" dirty="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炸事故</a:t>
            </a:r>
          </a:p>
        </p:txBody>
      </p:sp>
      <p:sp>
        <p:nvSpPr>
          <p:cNvPr id="10" name="矩形 23"/>
          <p:cNvSpPr>
            <a:spLocks noChangeArrowheads="1"/>
          </p:cNvSpPr>
          <p:nvPr/>
        </p:nvSpPr>
        <p:spPr bwMode="auto">
          <a:xfrm>
            <a:off x="502919" y="940789"/>
            <a:ext cx="3726181" cy="4511620"/>
          </a:xfrm>
          <a:prstGeom prst="rect">
            <a:avLst/>
          </a:prstGeom>
          <a:noFill/>
          <a:ln>
            <a:noFill/>
          </a:ln>
        </p:spPr>
        <p:txBody>
          <a:bodyPr wrap="square">
            <a:spAutoFit/>
          </a:bodyPr>
          <a:lstStyle/>
          <a:p>
            <a:pPr marL="285750" indent="-285750">
              <a:lnSpc>
                <a:spcPct val="200000"/>
              </a:lnSpc>
              <a:buFont typeface="Wingdings" panose="05000000000000000000" pitchFamily="2" charset="2"/>
              <a:buChar char="Ø"/>
            </a:pPr>
            <a:r>
              <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燃气扩散和积累原因分析</a:t>
            </a:r>
          </a:p>
          <a:p>
            <a:pPr>
              <a:lnSpc>
                <a:spcPct val="200000"/>
              </a:lnSpc>
            </a:pPr>
            <a:r>
              <a:rPr lang="zh-CN" altLang="zh-CN" sz="1600" b="1" dirty="0" smtClean="0">
                <a:solidFill>
                  <a:srgbClr val="FF0000"/>
                </a:solidFill>
                <a:latin typeface="微软雅黑" panose="020B0503020204020204" pitchFamily="34" charset="-122"/>
                <a:ea typeface="微软雅黑" panose="020B0503020204020204" pitchFamily="34" charset="-122"/>
              </a:rPr>
              <a:t>燃</a:t>
            </a:r>
            <a:r>
              <a:rPr lang="zh-CN" altLang="zh-CN" sz="1600" b="1" dirty="0">
                <a:solidFill>
                  <a:srgbClr val="FF0000"/>
                </a:solidFill>
                <a:latin typeface="微软雅黑" panose="020B0503020204020204" pitchFamily="34" charset="-122"/>
                <a:ea typeface="微软雅黑" panose="020B0503020204020204" pitchFamily="34" charset="-122"/>
              </a:rPr>
              <a:t>气主要通过</a:t>
            </a:r>
            <a:r>
              <a:rPr lang="en-US" altLang="zh-CN" sz="1600" b="1" dirty="0">
                <a:solidFill>
                  <a:srgbClr val="FF0000"/>
                </a:solidFill>
                <a:latin typeface="微软雅黑" panose="020B0503020204020204" pitchFamily="34" charset="-122"/>
                <a:ea typeface="微软雅黑" panose="020B0503020204020204" pitchFamily="34" charset="-122"/>
              </a:rPr>
              <a:t>2</a:t>
            </a:r>
            <a:r>
              <a:rPr lang="zh-CN" altLang="zh-CN" sz="1600" b="1" dirty="0">
                <a:solidFill>
                  <a:srgbClr val="FF0000"/>
                </a:solidFill>
                <a:latin typeface="微软雅黑" panose="020B0503020204020204" pitchFamily="34" charset="-122"/>
                <a:ea typeface="微软雅黑" panose="020B0503020204020204" pitchFamily="34" charset="-122"/>
              </a:rPr>
              <a:t>条通道进入市医院总务科平房</a:t>
            </a:r>
            <a:r>
              <a:rPr lang="zh-CN" altLang="zh-CN" sz="1600" b="1" dirty="0" smtClean="0">
                <a:solidFill>
                  <a:srgbClr val="FF0000"/>
                </a:solidFill>
                <a:latin typeface="微软雅黑" panose="020B0503020204020204" pitchFamily="34" charset="-122"/>
                <a:ea typeface="微软雅黑" panose="020B0503020204020204" pitchFamily="34" charset="-122"/>
              </a:rPr>
              <a:t>区</a:t>
            </a:r>
            <a:endParaRPr lang="en-US" altLang="zh-CN" sz="1600" b="1" dirty="0" smtClean="0">
              <a:solidFill>
                <a:srgbClr val="FF0000"/>
              </a:solidFill>
              <a:latin typeface="微软雅黑" panose="020B0503020204020204" pitchFamily="34" charset="-122"/>
              <a:ea typeface="微软雅黑" panose="020B0503020204020204" pitchFamily="34" charset="-122"/>
            </a:endParaRPr>
          </a:p>
          <a:p>
            <a:pPr marL="285750" indent="-285750">
              <a:lnSpc>
                <a:spcPct val="200000"/>
              </a:lnSpc>
              <a:buFont typeface="Wingdings" panose="05000000000000000000" pitchFamily="2" charset="2"/>
              <a:buChar char="Ø"/>
            </a:pPr>
            <a:r>
              <a:rPr lang="zh-CN" altLang="zh-CN" sz="1600" dirty="0" smtClean="0">
                <a:latin typeface="微软雅黑" panose="020B0503020204020204" pitchFamily="34" charset="-122"/>
                <a:ea typeface="微软雅黑" panose="020B0503020204020204" pitchFamily="34" charset="-122"/>
              </a:rPr>
              <a:t>第</a:t>
            </a:r>
            <a:r>
              <a:rPr lang="zh-CN" altLang="zh-CN" sz="1600" dirty="0">
                <a:latin typeface="微软雅黑" panose="020B0503020204020204" pitchFamily="34" charset="-122"/>
                <a:ea typeface="微软雅黑" panose="020B0503020204020204" pitchFamily="34" charset="-122"/>
              </a:rPr>
              <a:t>一条是通过回填土缝隙和松土层，经自建的沉井（沉井中心距漏点沿繁华路距离</a:t>
            </a:r>
            <a:r>
              <a:rPr lang="en-US" altLang="zh-CN" sz="1600" dirty="0" smtClean="0">
                <a:latin typeface="微软雅黑" panose="020B0503020204020204" pitchFamily="34" charset="-122"/>
                <a:ea typeface="微软雅黑" panose="020B0503020204020204" pitchFamily="34" charset="-122"/>
              </a:rPr>
              <a:t>5.8m</a:t>
            </a:r>
            <a:r>
              <a:rPr lang="zh-CN" altLang="zh-CN" sz="1600" dirty="0">
                <a:latin typeface="微软雅黑" panose="020B0503020204020204" pitchFamily="34" charset="-122"/>
                <a:ea typeface="微软雅黑" panose="020B0503020204020204" pitchFamily="34" charset="-122"/>
              </a:rPr>
              <a:t>）进入下水管，再进入总务科水暖工办公室，并在平房内扩散</a:t>
            </a:r>
            <a:r>
              <a:rPr lang="zh-CN" altLang="zh-CN" sz="1600" dirty="0" smtClean="0">
                <a:latin typeface="微软雅黑" panose="020B0503020204020204" pitchFamily="34" charset="-122"/>
                <a:ea typeface="微软雅黑" panose="020B0503020204020204" pitchFamily="34" charset="-122"/>
              </a:rPr>
              <a:t>；</a:t>
            </a:r>
            <a:endParaRPr lang="en-US" altLang="zh-CN" sz="1600" dirty="0" smtClean="0">
              <a:latin typeface="微软雅黑" panose="020B0503020204020204" pitchFamily="34" charset="-122"/>
              <a:ea typeface="微软雅黑" panose="020B0503020204020204" pitchFamily="34" charset="-122"/>
            </a:endParaRPr>
          </a:p>
          <a:p>
            <a:pPr marL="285750" indent="-285750">
              <a:lnSpc>
                <a:spcPct val="200000"/>
              </a:lnSpc>
              <a:buFont typeface="Wingdings" panose="05000000000000000000" pitchFamily="2" charset="2"/>
              <a:buChar char="Ø"/>
            </a:pPr>
            <a:r>
              <a:rPr lang="zh-CN" altLang="zh-CN" sz="1600" dirty="0" smtClean="0">
                <a:latin typeface="微软雅黑" panose="020B0503020204020204" pitchFamily="34" charset="-122"/>
                <a:ea typeface="微软雅黑" panose="020B0503020204020204" pitchFamily="34" charset="-122"/>
              </a:rPr>
              <a:t>第</a:t>
            </a:r>
            <a:r>
              <a:rPr lang="zh-CN" altLang="zh-CN" sz="1600" dirty="0">
                <a:latin typeface="微软雅黑" panose="020B0503020204020204" pitchFamily="34" charset="-122"/>
                <a:ea typeface="微软雅黑" panose="020B0503020204020204" pitchFamily="34" charset="-122"/>
              </a:rPr>
              <a:t>二条通道是通过门窗扩散到室内。</a:t>
            </a:r>
          </a:p>
        </p:txBody>
      </p:sp>
      <p:sp>
        <p:nvSpPr>
          <p:cNvPr id="4" name="AutoShape 6" descr="2013年6月19日 山西朔州小南国的试营业的饭店发生火灾 3人死，149人伤"/>
          <p:cNvSpPr>
            <a:spLocks noChangeAspect="1" noChangeArrowheads="1"/>
          </p:cNvSpPr>
          <p:nvPr/>
        </p:nvSpPr>
        <p:spPr bwMode="auto">
          <a:xfrm>
            <a:off x="381000" y="2192833"/>
            <a:ext cx="4248150" cy="27336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11" name="图片 10" descr="IMG_262"/>
          <p:cNvPicPr/>
          <p:nvPr/>
        </p:nvPicPr>
        <p:blipFill>
          <a:blip r:embed="rId3" cstate="print"/>
          <a:stretch>
            <a:fillRect/>
          </a:stretch>
        </p:blipFill>
        <p:spPr>
          <a:xfrm>
            <a:off x="4751068" y="542506"/>
            <a:ext cx="7043738" cy="601528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502920" y="350520"/>
            <a:ext cx="4370022" cy="369332"/>
          </a:xfrm>
          <a:prstGeom prst="rect">
            <a:avLst/>
          </a:prstGeom>
          <a:noFill/>
        </p:spPr>
        <p:txBody>
          <a:bodyPr wrap="square" rtlCol="0">
            <a:spAutoFit/>
          </a:bodyPr>
          <a:lstStyle/>
          <a:p>
            <a:r>
              <a:rPr lang="en-US" altLang="zh-CN"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7·4 </a:t>
            </a:r>
            <a:r>
              <a:rPr lang="zh-CN" altLang="en-US"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松</a:t>
            </a:r>
            <a:r>
              <a:rPr lang="zh-CN" altLang="en-US" b="1" dirty="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原医院爆炸事故</a:t>
            </a:r>
            <a:r>
              <a:rPr lang="zh-CN" altLang="en-US"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责任划分</a:t>
            </a:r>
            <a:endParaRPr lang="zh-CN" altLang="en-US" b="1" dirty="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5" name="矩形 4"/>
          <p:cNvSpPr/>
          <p:nvPr/>
        </p:nvSpPr>
        <p:spPr>
          <a:xfrm>
            <a:off x="502920" y="718820"/>
            <a:ext cx="10770822" cy="5881610"/>
          </a:xfrm>
          <a:prstGeom prst="rect">
            <a:avLst/>
          </a:prstGeom>
        </p:spPr>
        <p:txBody>
          <a:bodyPr wrap="square">
            <a:spAutoFit/>
          </a:bodyPr>
          <a:lstStyle/>
          <a:p>
            <a:pPr>
              <a:lnSpc>
                <a:spcPct val="110000"/>
              </a:lnSpc>
            </a:pPr>
            <a:r>
              <a:rPr lang="zh-CN" altLang="en-US"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一、施工单位责任</a:t>
            </a:r>
          </a:p>
          <a:p>
            <a:pPr>
              <a:lnSpc>
                <a:spcPct val="110000"/>
              </a:lnSpc>
            </a:pPr>
            <a:r>
              <a:rPr lang="en-US" altLang="zh-CN"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 </a:t>
            </a: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广</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发公司不具备施工能力，以欺骗手段承揽工程，对分包工程和临时雇佣人员管理严重缺失，违法将部分工程转包。</a:t>
            </a:r>
          </a:p>
          <a:p>
            <a:pPr>
              <a:lnSpc>
                <a:spcPct val="110000"/>
              </a:lnSpc>
            </a:pPr>
            <a:r>
              <a:rPr lang="en-US" altLang="zh-CN"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2. </a:t>
            </a: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宏</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远公司不认真落实安全生产主体责任，对分包工程管理缺失。</a:t>
            </a:r>
          </a:p>
          <a:p>
            <a:pPr>
              <a:lnSpc>
                <a:spcPct val="110000"/>
              </a:lnSpc>
            </a:pPr>
            <a:r>
              <a:rPr lang="en-US" altLang="zh-CN"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 </a:t>
            </a: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长春</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新星宇建安公司违法违规，转包中标工程，且不履行安全管理职责。</a:t>
            </a:r>
          </a:p>
          <a:p>
            <a:pPr>
              <a:lnSpc>
                <a:spcPct val="110000"/>
              </a:lnSpc>
            </a:pPr>
            <a:r>
              <a:rPr lang="en-US" altLang="zh-CN"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4. </a:t>
            </a: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浩</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源非开挖公司无施工资质和施工管理人员，通过转包长期从事地下燃气管线工程施工。</a:t>
            </a:r>
          </a:p>
          <a:p>
            <a:pPr>
              <a:lnSpc>
                <a:spcPct val="110000"/>
              </a:lnSpc>
            </a:pPr>
            <a:r>
              <a:rPr lang="en-US" altLang="zh-CN"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5. </a:t>
            </a: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安顺</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公司违法违规，转包中标工程。</a:t>
            </a:r>
          </a:p>
          <a:p>
            <a:pPr>
              <a:lnSpc>
                <a:spcPct val="110000"/>
              </a:lnSpc>
            </a:pPr>
            <a:r>
              <a:rPr lang="zh-CN" altLang="en-US"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二、燃气企业责任</a:t>
            </a:r>
          </a:p>
          <a:p>
            <a:pPr>
              <a:lnSpc>
                <a:spcPct val="110000"/>
              </a:lnSpc>
            </a:pP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燃气公司安</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全生产主体责任不落实，燃气设施保护不到位，应急管理工作缺失。</a:t>
            </a:r>
          </a:p>
          <a:p>
            <a:pPr>
              <a:lnSpc>
                <a:spcPct val="110000"/>
              </a:lnSpc>
            </a:pPr>
            <a:r>
              <a:rPr lang="zh-CN" altLang="en-US"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三、监理单位责任</a:t>
            </a:r>
          </a:p>
          <a:p>
            <a:pPr>
              <a:lnSpc>
                <a:spcPct val="110000"/>
              </a:lnSpc>
            </a:pPr>
            <a:r>
              <a:rPr lang="en-US" altLang="zh-CN"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卓</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信监理公司不认真履行监理职责，对施工单位违法违规问题失管。</a:t>
            </a:r>
          </a:p>
          <a:p>
            <a:pPr>
              <a:lnSpc>
                <a:spcPct val="110000"/>
              </a:lnSpc>
            </a:pPr>
            <a:r>
              <a:rPr lang="en-US" altLang="zh-CN"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三</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全监理公司不履行监理职责。</a:t>
            </a:r>
          </a:p>
          <a:p>
            <a:pPr>
              <a:lnSpc>
                <a:spcPct val="110000"/>
              </a:lnSpc>
            </a:pPr>
            <a:r>
              <a:rPr lang="zh-CN" altLang="en-US"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四、政府部门责任</a:t>
            </a:r>
          </a:p>
          <a:p>
            <a:pPr>
              <a:lnSpc>
                <a:spcPct val="110000"/>
              </a:lnSpc>
            </a:pPr>
            <a:r>
              <a:rPr lang="en-US" altLang="zh-CN"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 </a:t>
            </a: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公用</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局项目办不认真履行项目管理职责，对施工单位、监理单位违法违规问题失察失管。</a:t>
            </a:r>
          </a:p>
          <a:p>
            <a:pPr>
              <a:lnSpc>
                <a:spcPct val="110000"/>
              </a:lnSpc>
            </a:pPr>
            <a:r>
              <a:rPr lang="en-US" altLang="zh-CN"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2. </a:t>
            </a: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松</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原市燃气管理中心对燃气企业监管不力。</a:t>
            </a:r>
          </a:p>
          <a:p>
            <a:pPr>
              <a:lnSpc>
                <a:spcPct val="110000"/>
              </a:lnSpc>
            </a:pPr>
            <a:r>
              <a:rPr lang="en-US" altLang="zh-CN"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 </a:t>
            </a: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松</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原市公用事业局履行建设单位和行业管理部门职责不认真，对公用局项目办、燃气管理中心存在的问题失察失管。</a:t>
            </a:r>
          </a:p>
          <a:p>
            <a:pPr>
              <a:lnSpc>
                <a:spcPct val="110000"/>
              </a:lnSpc>
            </a:pPr>
            <a:r>
              <a:rPr lang="en-US" altLang="zh-CN"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4. </a:t>
            </a: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松</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原市住房和城乡建设局履行建设工程监督管理职责不认真。</a:t>
            </a:r>
          </a:p>
          <a:p>
            <a:pPr>
              <a:lnSpc>
                <a:spcPct val="110000"/>
              </a:lnSpc>
            </a:pPr>
            <a:r>
              <a:rPr lang="en-US" altLang="zh-CN"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5. </a:t>
            </a: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松</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原市质量技术监督局对燃气压力管道监管缺位</a:t>
            </a: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8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502919" y="350520"/>
            <a:ext cx="7196455" cy="368300"/>
          </a:xfrm>
          <a:prstGeom prst="rect">
            <a:avLst/>
          </a:prstGeom>
          <a:noFill/>
        </p:spPr>
        <p:txBody>
          <a:bodyPr wrap="square" rtlCol="0">
            <a:spAutoFit/>
          </a:bodyPr>
          <a:lstStyle/>
          <a:p>
            <a:r>
              <a:rPr lang="en-US" altLang="zh-CN"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7·4 </a:t>
            </a:r>
            <a:r>
              <a:rPr lang="zh-CN" altLang="en-US"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松原市人民医院爆</a:t>
            </a:r>
            <a:r>
              <a:rPr lang="zh-CN" altLang="en-US" b="1" dirty="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炸事</a:t>
            </a:r>
            <a:r>
              <a:rPr lang="zh-CN" altLang="en-US"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故应急存在的问题</a:t>
            </a:r>
            <a:endParaRPr lang="zh-CN" altLang="en-US" b="1" dirty="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0" name="矩形 23"/>
          <p:cNvSpPr>
            <a:spLocks noChangeArrowheads="1"/>
          </p:cNvSpPr>
          <p:nvPr/>
        </p:nvSpPr>
        <p:spPr bwMode="auto">
          <a:xfrm>
            <a:off x="502918" y="821877"/>
            <a:ext cx="11166567" cy="5216813"/>
          </a:xfrm>
          <a:prstGeom prst="rect">
            <a:avLst/>
          </a:prstGeom>
          <a:noFill/>
          <a:ln>
            <a:noFill/>
          </a:ln>
        </p:spPr>
        <p:txBody>
          <a:bodyPr wrap="square">
            <a:spAutoFit/>
          </a:bodyPr>
          <a:lstStyle/>
          <a:p>
            <a:pPr marL="285750" lvl="0" indent="-285750">
              <a:lnSpc>
                <a:spcPct val="150000"/>
              </a:lnSpc>
              <a:buFont typeface="Wingdings" panose="05000000000000000000" pitchFamily="2" charset="2"/>
              <a:buChar char="Ø"/>
            </a:pPr>
            <a:r>
              <a:rPr lang="zh-CN" altLang="en-US" sz="2000" b="1" dirty="0" smtClean="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应急预防措施不落实</a:t>
            </a:r>
            <a:endParaRPr lang="en-US" altLang="zh-CN" sz="2000" b="1" dirty="0" smtClean="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lvl="0" indent="-342900">
              <a:lnSpc>
                <a:spcPct val="150000"/>
              </a:lnSpc>
              <a:buFont typeface="Wingdings" panose="05000000000000000000" pitchFamily="2" charset="2"/>
              <a:buChar char="ü"/>
            </a:pP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公司燃气管网</a:t>
            </a:r>
            <a:r>
              <a:rPr lang="zh-CN" altLang="en-US"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运行图不完整、不准</a:t>
            </a:r>
            <a:r>
              <a:rPr lang="zh-CN" altLang="en-US"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确</a:t>
            </a:r>
            <a:endParaRPr lang="en-US" altLang="zh-CN"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lvl="0">
              <a:lnSpc>
                <a:spcPct val="150000"/>
              </a:lnSpc>
            </a:pPr>
            <a:r>
              <a:rPr lang="en-US" altLang="zh-CN" b="1" dirty="0" smtClean="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dirty="0" smtClean="0">
                <a:latin typeface="微软雅黑" panose="020B0503020204020204" pitchFamily="34" charset="-122"/>
                <a:ea typeface="微软雅黑" panose="020B0503020204020204" pitchFamily="34" charset="-122"/>
                <a:cs typeface="Times New Roman" panose="02020603050405020304" pitchFamily="18" charset="0"/>
              </a:rPr>
              <a:t>实际管线位</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置与竣工图严重不</a:t>
            </a:r>
            <a:r>
              <a:rPr lang="zh-CN" altLang="en-US" sz="1600" dirty="0" smtClean="0">
                <a:latin typeface="微软雅黑" panose="020B0503020204020204" pitchFamily="34" charset="-122"/>
                <a:ea typeface="微软雅黑" panose="020B0503020204020204" pitchFamily="34" charset="-122"/>
                <a:cs typeface="Times New Roman" panose="02020603050405020304" pitchFamily="18" charset="0"/>
              </a:rPr>
              <a:t>符，依据图纸在现场指认管线位置与走向出现偏</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差，泄漏点实测管位比竣工图标识位置向市医院综合楼方向</a:t>
            </a:r>
            <a:r>
              <a:rPr lang="zh-CN" altLang="en-US" sz="1600" dirty="0" smtClean="0">
                <a:latin typeface="微软雅黑" panose="020B0503020204020204" pitchFamily="34" charset="-122"/>
                <a:ea typeface="微软雅黑" panose="020B0503020204020204" pitchFamily="34" charset="-122"/>
                <a:cs typeface="Times New Roman" panose="02020603050405020304" pitchFamily="18" charset="0"/>
              </a:rPr>
              <a:t>偏离</a:t>
            </a:r>
            <a:r>
              <a:rPr lang="en-US" altLang="zh-CN" sz="1600" dirty="0" smtClean="0">
                <a:latin typeface="微软雅黑" panose="020B0503020204020204" pitchFamily="34" charset="-122"/>
                <a:ea typeface="微软雅黑" panose="020B0503020204020204" pitchFamily="34" charset="-122"/>
                <a:cs typeface="Times New Roman" panose="02020603050405020304" pitchFamily="18" charset="0"/>
              </a:rPr>
              <a:t>1·25m</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，泄漏地点管位与现场燃气管道标识牌位置向市医院综合楼方向偏离</a:t>
            </a:r>
            <a:r>
              <a:rPr lang="en-US" altLang="zh-CN" sz="1600" dirty="0" smtClean="0">
                <a:latin typeface="微软雅黑" panose="020B0503020204020204" pitchFamily="34" charset="-122"/>
                <a:ea typeface="微软雅黑" panose="020B0503020204020204" pitchFamily="34" charset="-122"/>
                <a:cs typeface="Times New Roman" panose="02020603050405020304" pitchFamily="18" charset="0"/>
              </a:rPr>
              <a:t>0.985m</a:t>
            </a:r>
            <a:r>
              <a:rPr lang="zh-CN" altLang="en-US" sz="1600" dirty="0" smtClean="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未按照设计安装阀门，按设计图纸在泄漏点以东约</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200m</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处应设有</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个阀门（</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PE</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球阀</a:t>
            </a:r>
            <a:r>
              <a:rPr lang="en-US" altLang="zh-CN" sz="1600" dirty="0" smtClean="0">
                <a:latin typeface="微软雅黑" panose="020B0503020204020204" pitchFamily="34" charset="-122"/>
                <a:ea typeface="微软雅黑" panose="020B0503020204020204" pitchFamily="34" charset="-122"/>
                <a:cs typeface="Times New Roman" panose="02020603050405020304" pitchFamily="18" charset="0"/>
              </a:rPr>
              <a:t>DN110</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），但竣工图纸上没有，现场也没</a:t>
            </a:r>
            <a:r>
              <a:rPr lang="zh-CN" altLang="en-US" sz="1600" dirty="0" smtClean="0">
                <a:latin typeface="微软雅黑" panose="020B0503020204020204" pitchFamily="34" charset="-122"/>
                <a:ea typeface="微软雅黑" panose="020B0503020204020204" pitchFamily="34" charset="-122"/>
                <a:cs typeface="Times New Roman" panose="02020603050405020304" pitchFamily="18" charset="0"/>
              </a:rPr>
              <a:t>有；最终导致施工单</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位未采取安全保护措施以及探明燃气管线具体位</a:t>
            </a:r>
            <a:r>
              <a:rPr lang="zh-CN" altLang="en-US" sz="1600" dirty="0" smtClean="0">
                <a:latin typeface="微软雅黑" panose="020B0503020204020204" pitchFamily="34" charset="-122"/>
                <a:ea typeface="微软雅黑" panose="020B0503020204020204" pitchFamily="34" charset="-122"/>
                <a:cs typeface="Times New Roman" panose="02020603050405020304" pitchFamily="18" charset="0"/>
              </a:rPr>
              <a:t>置的情况下，打穿燃气管道；</a:t>
            </a:r>
            <a:endParaRPr lang="en-US" altLang="zh-CN" sz="1600" dirty="0" smtClean="0">
              <a:latin typeface="微软雅黑" panose="020B0503020204020204" pitchFamily="34" charset="-122"/>
              <a:ea typeface="微软雅黑" panose="020B0503020204020204" pitchFamily="34" charset="-122"/>
              <a:cs typeface="Times New Roman" panose="02020603050405020304" pitchFamily="18" charset="0"/>
            </a:endParaRPr>
          </a:p>
          <a:p>
            <a:pPr marL="285750" lvl="0" indent="-285750">
              <a:lnSpc>
                <a:spcPct val="150000"/>
              </a:lnSpc>
              <a:buFont typeface="Wingdings" panose="05000000000000000000" pitchFamily="2" charset="2"/>
              <a:buChar char="ü"/>
            </a:pPr>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rPr>
              <a:t>燃气监控预警系统落后</a:t>
            </a:r>
            <a:endParaRPr lang="en-US" altLang="zh-CN" dirty="0" smtClean="0">
              <a:latin typeface="微软雅黑" panose="020B0503020204020204" pitchFamily="34" charset="-122"/>
              <a:ea typeface="微软雅黑" panose="020B0503020204020204" pitchFamily="34" charset="-122"/>
              <a:cs typeface="Times New Roman" panose="02020603050405020304" pitchFamily="18" charset="0"/>
            </a:endParaRPr>
          </a:p>
          <a:p>
            <a:pPr lvl="0">
              <a:lnSpc>
                <a:spcPct val="150000"/>
              </a:lnSpc>
            </a:pPr>
            <a:r>
              <a:rPr lang="en-US" altLang="zh-CN" dirty="0" smtClean="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600" dirty="0" smtClean="0">
                <a:latin typeface="微软雅黑" panose="020B0503020204020204" pitchFamily="34" charset="-122"/>
                <a:ea typeface="微软雅黑" panose="020B0503020204020204" pitchFamily="34" charset="-122"/>
                <a:cs typeface="Times New Roman" panose="02020603050405020304" pitchFamily="18" charset="0"/>
              </a:rPr>
              <a:t>13</a:t>
            </a:r>
            <a:r>
              <a:rPr lang="zh-CN" altLang="en-US" sz="1600" dirty="0" smtClean="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smtClean="0">
                <a:latin typeface="微软雅黑" panose="020B0503020204020204" pitchFamily="34" charset="-122"/>
                <a:ea typeface="微软雅黑" panose="020B0503020204020204" pitchFamily="34" charset="-122"/>
                <a:cs typeface="Times New Roman" panose="02020603050405020304" pitchFamily="18" charset="0"/>
              </a:rPr>
              <a:t>23</a:t>
            </a:r>
            <a:r>
              <a:rPr lang="zh-CN" altLang="en-US" sz="1600" dirty="0" smtClean="0">
                <a:latin typeface="微软雅黑" panose="020B0503020204020204" pitchFamily="34" charset="-122"/>
                <a:ea typeface="微软雅黑" panose="020B0503020204020204" pitchFamily="34" charset="-122"/>
                <a:cs typeface="Times New Roman" panose="02020603050405020304" pitchFamily="18" charset="0"/>
              </a:rPr>
              <a:t>分燃</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气公司门站监控记录显示出站流量骤</a:t>
            </a:r>
            <a:r>
              <a:rPr lang="zh-CN" altLang="en-US" sz="1600" dirty="0" smtClean="0">
                <a:latin typeface="微软雅黑" panose="020B0503020204020204" pitchFamily="34" charset="-122"/>
                <a:ea typeface="微软雅黑" panose="020B0503020204020204" pitchFamily="34" charset="-122"/>
                <a:cs typeface="Times New Roman" panose="02020603050405020304" pitchFamily="18" charset="0"/>
              </a:rPr>
              <a:t>增，燃气公司没有响应的异常预警系统与应急机制，没有查找异常原因，为应急启动提供技术支撑，缩短应急响应时间。</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a:p>
            <a:pPr marL="342900" lvl="0" indent="-342900">
              <a:lnSpc>
                <a:spcPct val="150000"/>
              </a:lnSpc>
              <a:buFont typeface="Wingdings" panose="05000000000000000000" pitchFamily="2" charset="2"/>
              <a:buChar char="ü"/>
            </a:pPr>
            <a:r>
              <a:rPr lang="zh-CN" altLang="en-US" b="1" dirty="0" smtClean="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燃气</a:t>
            </a:r>
            <a:r>
              <a:rPr lang="zh-CN" altLang="en-US"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设备运行安全管理工作不</a:t>
            </a:r>
            <a:r>
              <a:rPr lang="zh-CN" altLang="en-US" b="1" dirty="0" smtClean="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落实</a:t>
            </a:r>
            <a:endParaRPr lang="en-US" altLang="zh-CN" b="1" dirty="0" smtClean="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p>
            <a:pPr lvl="0">
              <a:lnSpc>
                <a:spcPct val="150000"/>
              </a:lnSpc>
            </a:pPr>
            <a:r>
              <a:rPr lang="en-US" altLang="zh-CN" sz="1600" dirty="0" smtClean="0">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dirty="0" smtClean="0">
                <a:latin typeface="微软雅黑" panose="020B0503020204020204" pitchFamily="34" charset="-122"/>
                <a:ea typeface="微软雅黑" panose="020B0503020204020204" pitchFamily="34" charset="-122"/>
                <a:cs typeface="Times New Roman" panose="02020603050405020304" pitchFamily="18" charset="0"/>
              </a:rPr>
              <a:t>燃气公</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司没有与施工单位签订燃气设施保护方案的情况下，仍然允许施工单位施工</a:t>
            </a:r>
            <a:r>
              <a:rPr lang="zh-CN" altLang="en-US" sz="1600" dirty="0" smtClean="0">
                <a:latin typeface="微软雅黑" panose="020B0503020204020204" pitchFamily="34" charset="-122"/>
                <a:ea typeface="微软雅黑" panose="020B0503020204020204" pitchFamily="34" charset="-122"/>
                <a:cs typeface="Times New Roman" panose="02020603050405020304" pitchFamily="18" charset="0"/>
              </a:rPr>
              <a:t>；未</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按规</a:t>
            </a:r>
            <a:r>
              <a:rPr lang="zh-CN" altLang="en-US" sz="1600" dirty="0" smtClean="0">
                <a:latin typeface="微软雅黑" panose="020B0503020204020204" pitchFamily="34" charset="-122"/>
                <a:ea typeface="微软雅黑" panose="020B0503020204020204" pitchFamily="34" charset="-122"/>
                <a:cs typeface="Times New Roman" panose="02020603050405020304" pitchFamily="18" charset="0"/>
              </a:rPr>
              <a:t>定派人在</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现场进行指导、监护</a:t>
            </a:r>
            <a:r>
              <a:rPr lang="zh-CN" altLang="en-US" sz="1600" dirty="0" smtClean="0">
                <a:latin typeface="微软雅黑" panose="020B0503020204020204" pitchFamily="34" charset="-122"/>
                <a:ea typeface="微软雅黑" panose="020B0503020204020204" pitchFamily="34" charset="-122"/>
                <a:cs typeface="Times New Roman" panose="02020603050405020304" pitchFamily="18" charset="0"/>
              </a:rPr>
              <a:t>；事故管线超压运行，设</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计压力</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0.2MPa</a:t>
            </a:r>
            <a:r>
              <a:rPr lang="zh-CN" altLang="en-US" sz="1600" dirty="0" smtClean="0">
                <a:latin typeface="微软雅黑" panose="020B0503020204020204" pitchFamily="34" charset="-122"/>
                <a:ea typeface="微软雅黑" panose="020B0503020204020204" pitchFamily="34" charset="-122"/>
                <a:cs typeface="Times New Roman" panose="02020603050405020304" pitchFamily="18" charset="0"/>
              </a:rPr>
              <a:t>，实际运行压</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力</a:t>
            </a:r>
            <a:r>
              <a:rPr lang="en-US" altLang="zh-CN" sz="1600" dirty="0" smtClean="0">
                <a:latin typeface="微软雅黑" panose="020B0503020204020204" pitchFamily="34" charset="-122"/>
                <a:ea typeface="微软雅黑" panose="020B0503020204020204" pitchFamily="34" charset="-122"/>
                <a:cs typeface="Times New Roman" panose="02020603050405020304" pitchFamily="18" charset="0"/>
              </a:rPr>
              <a:t>0.3MPa</a:t>
            </a:r>
            <a:r>
              <a:rPr lang="zh-CN" altLang="en-US" sz="1600" dirty="0" smtClean="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抢维修人员不熟悉阀门位置，未</a:t>
            </a:r>
            <a:r>
              <a:rPr lang="zh-CN" altLang="en-US" sz="16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定期检查阀门，对损坏阀门进行及时维</a:t>
            </a:r>
            <a:r>
              <a:rPr lang="zh-CN" altLang="en-US" sz="1600"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修，</a:t>
            </a:r>
            <a:r>
              <a:rPr lang="en-US" altLang="zh-CN" sz="16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爆</a:t>
            </a:r>
            <a:r>
              <a:rPr lang="zh-CN" altLang="en-US" sz="1600"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炸发生前</a:t>
            </a:r>
            <a:r>
              <a:rPr lang="zh-CN" altLang="en-US" sz="16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与燃气泄漏点有关</a:t>
            </a:r>
            <a:r>
              <a:rPr lang="en-US" altLang="zh-CN" sz="1600"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16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处阀门仅关闭</a:t>
            </a:r>
            <a:r>
              <a:rPr lang="en-US" altLang="zh-CN" sz="16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16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处</a:t>
            </a:r>
            <a:r>
              <a:rPr lang="zh-CN" altLang="en-US" sz="1600"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AutoShape 6" descr="2013年6月19日 山西朔州小南国的试营业的饭店发生火灾 3人死，149人伤"/>
          <p:cNvSpPr>
            <a:spLocks noChangeAspect="1" noChangeArrowheads="1"/>
          </p:cNvSpPr>
          <p:nvPr/>
        </p:nvSpPr>
        <p:spPr bwMode="auto">
          <a:xfrm>
            <a:off x="381000" y="2192833"/>
            <a:ext cx="4248150" cy="27336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502919" y="350520"/>
            <a:ext cx="7196455" cy="368300"/>
          </a:xfrm>
          <a:prstGeom prst="rect">
            <a:avLst/>
          </a:prstGeom>
          <a:noFill/>
        </p:spPr>
        <p:txBody>
          <a:bodyPr wrap="square" rtlCol="0">
            <a:spAutoFit/>
          </a:bodyPr>
          <a:lstStyle/>
          <a:p>
            <a:r>
              <a:rPr lang="en-US" altLang="zh-CN"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7·4 </a:t>
            </a:r>
            <a:r>
              <a:rPr lang="zh-CN" altLang="en-US"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松原市人民医院爆</a:t>
            </a:r>
            <a:r>
              <a:rPr lang="zh-CN" altLang="en-US" b="1" dirty="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炸事</a:t>
            </a:r>
            <a:r>
              <a:rPr lang="zh-CN" altLang="en-US"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故应急存在的问题</a:t>
            </a:r>
            <a:endParaRPr lang="zh-CN" altLang="en-US" b="1" dirty="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0" name="矩形 23"/>
          <p:cNvSpPr>
            <a:spLocks noChangeArrowheads="1"/>
          </p:cNvSpPr>
          <p:nvPr/>
        </p:nvSpPr>
        <p:spPr bwMode="auto">
          <a:xfrm>
            <a:off x="502918" y="821877"/>
            <a:ext cx="11166567" cy="5863144"/>
          </a:xfrm>
          <a:prstGeom prst="rect">
            <a:avLst/>
          </a:prstGeom>
          <a:noFill/>
          <a:ln>
            <a:noFill/>
          </a:ln>
        </p:spPr>
        <p:txBody>
          <a:bodyPr wrap="square">
            <a:spAutoFit/>
          </a:bodyPr>
          <a:lstStyle/>
          <a:p>
            <a:pPr marL="285750" lvl="0" indent="-285750">
              <a:lnSpc>
                <a:spcPct val="150000"/>
              </a:lnSpc>
              <a:buFont typeface="Wingdings" panose="05000000000000000000" pitchFamily="2" charset="2"/>
              <a:buChar char="Ø"/>
            </a:pPr>
            <a:r>
              <a:rPr lang="zh-CN" altLang="en-US" sz="2000" b="1" dirty="0" smtClean="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应急处置不当</a:t>
            </a:r>
            <a:endParaRPr lang="en-US" altLang="zh-CN" sz="2000" b="1" dirty="0" smtClean="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lvl="0" indent="-342900">
              <a:lnSpc>
                <a:spcPct val="150000"/>
              </a:lnSpc>
              <a:buFont typeface="Wingdings" panose="05000000000000000000" pitchFamily="2" charset="2"/>
              <a:buChar char="ü"/>
            </a:pPr>
            <a:r>
              <a:rPr lang="zh-CN" altLang="en-US"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应急联动缺失，燃气公司没有和消防、公安应急联动</a:t>
            </a:r>
            <a:endParaRPr lang="en-US"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lvl="0">
              <a:lnSpc>
                <a:spcPct val="150000"/>
              </a:lnSpc>
            </a:pPr>
            <a:r>
              <a:rPr lang="en-US"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燃气公司</a:t>
            </a:r>
            <a:r>
              <a:rPr lang="en-US"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13</a:t>
            </a:r>
            <a:r>
              <a:rPr lang="zh-CN" altLang="en-US"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37</a:t>
            </a:r>
            <a:r>
              <a:rPr lang="zh-CN" altLang="en-US"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分接到施工单位的泄漏报告，没有及时通知消防和公安，消防在</a:t>
            </a:r>
            <a:r>
              <a:rPr lang="en-US"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14</a:t>
            </a:r>
            <a:r>
              <a:rPr lang="zh-CN" altLang="en-US"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07</a:t>
            </a:r>
            <a:r>
              <a:rPr lang="zh-CN" altLang="en-US"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分才接到群众报警。</a:t>
            </a:r>
            <a:endParaRPr lang="en-US"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lvl="0" indent="-342900">
              <a:lnSpc>
                <a:spcPct val="150000"/>
              </a:lnSpc>
              <a:buFont typeface="Wingdings" panose="05000000000000000000" pitchFamily="2" charset="2"/>
              <a:buChar char="ü"/>
            </a:pPr>
            <a:r>
              <a:rPr lang="zh-CN" altLang="en-US"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应</a:t>
            </a:r>
            <a:r>
              <a:rPr lang="zh-CN" altLang="en-US"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急培训严重缺失，抢修人员应急知识严重缺乏，没有进行过应急演练；</a:t>
            </a:r>
          </a:p>
          <a:p>
            <a:pPr lvl="0">
              <a:lnSpc>
                <a:spcPct val="150000"/>
              </a:lnSpc>
            </a:pPr>
            <a:r>
              <a:rPr lang="en-US"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根据应急预案</a:t>
            </a:r>
            <a:r>
              <a:rPr lang="zh-CN" altLang="zh-CN" sz="16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首先将上下游阀门控制并同时进行围封、警戒，之后应当进行人员疏散、消防灭火措施，对泄漏进行监控测量，启动风机吹散泄漏燃气，进行浓度测量、报告，之后才可以挖工作坑作业，下止气钳子切断气源作业</a:t>
            </a:r>
            <a:r>
              <a:rPr lang="zh-CN" altLang="en-US" sz="16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，但燃气公司 抢维修人员不熟悉阀门位置，在未关闭阀门的情况下开始</a:t>
            </a:r>
            <a:r>
              <a:rPr lang="zh-CN" altLang="zh-CN" sz="16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挖工作坑作业</a:t>
            </a:r>
            <a:r>
              <a:rPr lang="zh-CN" altLang="en-US" sz="1600"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nSpc>
                <a:spcPct val="150000"/>
              </a:lnSpc>
              <a:buFont typeface="Wingdings" panose="05000000000000000000" pitchFamily="2" charset="2"/>
              <a:buChar char="ü"/>
            </a:pPr>
            <a:r>
              <a:rPr lang="zh-CN" altLang="en-US"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现场指挥不当</a:t>
            </a:r>
            <a:endParaRPr lang="en-US"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r>
              <a:rPr lang="en-US"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燃气公司负责人到达现场后，没有认真分析、研判泄漏严重程度，未向主管部门报告事故情况，未组织现场应急处置工作和疏散周边相关单位人员，阻止了消防官兵准备用水稀释燃气浓度的应急处置，将消防队官兵劝返</a:t>
            </a:r>
            <a:r>
              <a:rPr lang="zh-CN" altLang="en-US" sz="1600"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；在未</a:t>
            </a:r>
            <a:r>
              <a:rPr lang="zh-CN" altLang="en-US" sz="16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使用浓度检测设备对现场及周围建筑物的燃气浓度进行检测和监</a:t>
            </a:r>
            <a:r>
              <a:rPr lang="zh-CN" altLang="en-US" sz="1600"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测的情况下，让</a:t>
            </a:r>
            <a:r>
              <a:rPr lang="zh-CN" altLang="en-US" sz="16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人关闭医院门窗防</a:t>
            </a:r>
            <a:r>
              <a:rPr lang="zh-CN" altLang="en-US" sz="1600"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止路面扩散燃</a:t>
            </a:r>
            <a:r>
              <a:rPr lang="zh-CN" altLang="en-US" sz="16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气进入，没想到燃</a:t>
            </a:r>
            <a:r>
              <a:rPr lang="zh-CN" altLang="en-US" sz="1600"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气已通过地下回填层扩</a:t>
            </a:r>
            <a:r>
              <a:rPr lang="zh-CN" altLang="en-US" sz="16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散到医院平房内，关闭门窗则进一步加剧了燃气爆炸的条件</a:t>
            </a:r>
            <a:endParaRPr lang="en-US"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lvl="0">
              <a:lnSpc>
                <a:spcPct val="150000"/>
              </a:lnSpc>
            </a:pPr>
            <a:endParaRPr lang="en-US" altLang="zh-CN" sz="2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AutoShape 6" descr="2013年6月19日 山西朔州小南国的试营业的饭店发生火灾 3人死，149人伤"/>
          <p:cNvSpPr>
            <a:spLocks noChangeAspect="1" noChangeArrowheads="1"/>
          </p:cNvSpPr>
          <p:nvPr/>
        </p:nvSpPr>
        <p:spPr bwMode="auto">
          <a:xfrm>
            <a:off x="381000" y="2192833"/>
            <a:ext cx="4248150" cy="27336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502919" y="350520"/>
            <a:ext cx="7196455" cy="368300"/>
          </a:xfrm>
          <a:prstGeom prst="rect">
            <a:avLst/>
          </a:prstGeom>
          <a:noFill/>
        </p:spPr>
        <p:txBody>
          <a:bodyPr wrap="square" rtlCol="0">
            <a:spAutoFit/>
          </a:bodyPr>
          <a:lstStyle/>
          <a:p>
            <a:r>
              <a:rPr lang="en-US" altLang="zh-CN"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7·4 </a:t>
            </a:r>
            <a:r>
              <a:rPr lang="zh-CN" altLang="en-US"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松原市人民医院爆</a:t>
            </a:r>
            <a:r>
              <a:rPr lang="zh-CN" altLang="en-US" b="1" dirty="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炸事</a:t>
            </a:r>
            <a:r>
              <a:rPr lang="zh-CN" altLang="en-US"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故应急存在的问题</a:t>
            </a:r>
            <a:endParaRPr lang="zh-CN" altLang="en-US" b="1" dirty="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0" name="矩形 23"/>
          <p:cNvSpPr>
            <a:spLocks noChangeArrowheads="1"/>
          </p:cNvSpPr>
          <p:nvPr/>
        </p:nvSpPr>
        <p:spPr bwMode="auto">
          <a:xfrm>
            <a:off x="502918" y="821877"/>
            <a:ext cx="11166567" cy="6001643"/>
          </a:xfrm>
          <a:prstGeom prst="rect">
            <a:avLst/>
          </a:prstGeom>
          <a:noFill/>
          <a:ln>
            <a:noFill/>
          </a:ln>
        </p:spPr>
        <p:txBody>
          <a:bodyPr wrap="square">
            <a:spAutoFit/>
          </a:bodyPr>
          <a:lstStyle/>
          <a:p>
            <a:pPr marL="285750" lvl="0" indent="-285750">
              <a:lnSpc>
                <a:spcPct val="150000"/>
              </a:lnSpc>
              <a:buFont typeface="Wingdings" panose="05000000000000000000" pitchFamily="2" charset="2"/>
              <a:buChar char="Ø"/>
            </a:pPr>
            <a:r>
              <a:rPr lang="zh-CN" altLang="en-US" sz="2000" b="1" dirty="0" smtClean="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应急处置不当</a:t>
            </a:r>
            <a:endParaRPr lang="en-US" altLang="zh-CN" sz="2000" b="1" dirty="0" smtClean="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lvl="0" indent="-342900">
              <a:lnSpc>
                <a:spcPct val="150000"/>
              </a:lnSpc>
              <a:buFont typeface="Wingdings" panose="05000000000000000000" pitchFamily="2" charset="2"/>
              <a:buChar char="ü"/>
            </a:pPr>
            <a:r>
              <a:rPr lang="zh-CN" altLang="en-US"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应急装备、器材配备不足，使用不当</a:t>
            </a: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lvl="0">
              <a:lnSpc>
                <a:spcPct val="150000"/>
              </a:lnSpc>
            </a:pPr>
            <a:r>
              <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未使用浓度检测设备对现场及周围建筑物的燃气浓度进行检测和监测，未使用鼓风机进行浓度稀释；在进行挖坑安装止气钳作业中，没有配备挖掘设备、管道探测设备及相关操作人员，从泄漏到爆炸一个多小时的时间里，刚刚开始挖坑作业，还未挖到管线就发生了爆炸。</a:t>
            </a: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lvl="0">
              <a:lnSpc>
                <a:spcPct val="150000"/>
              </a:lnSpc>
            </a:pPr>
            <a:r>
              <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	</a:t>
            </a:r>
          </a:p>
          <a:p>
            <a:pPr>
              <a:lnSpc>
                <a:spcPct val="150000"/>
              </a:lnSpc>
            </a:pPr>
            <a:endParaRPr lang="en-US" altLang="zh-CN" sz="2000"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r>
              <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lvl="0" indent="-342900">
              <a:lnSpc>
                <a:spcPct val="150000"/>
              </a:lnSpc>
              <a:buFont typeface="Wingdings" panose="05000000000000000000" pitchFamily="2" charset="2"/>
              <a:buChar char="ü"/>
            </a:pPr>
            <a:r>
              <a:rPr lang="zh-CN" altLang="en-US" sz="2000"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瞒报不报阀门因损坏无法关闭的事实</a:t>
            </a:r>
            <a:endParaRPr lang="en-US" altLang="zh-CN" sz="2000"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lvl="0">
              <a:lnSpc>
                <a:spcPct val="150000"/>
              </a:lnSpc>
            </a:pPr>
            <a:r>
              <a:rPr lang="en-US" altLang="zh-CN"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dirty="0" smtClean="0">
                <a:latin typeface="微软雅黑" panose="020B0503020204020204" pitchFamily="34" charset="-122"/>
                <a:ea typeface="微软雅黑" panose="020B0503020204020204" pitchFamily="34" charset="-122"/>
              </a:rPr>
              <a:t>因</a:t>
            </a:r>
            <a:r>
              <a:rPr lang="zh-CN" altLang="en-US" dirty="0">
                <a:latin typeface="微软雅黑" panose="020B0503020204020204" pitchFamily="34" charset="-122"/>
                <a:ea typeface="微软雅黑" panose="020B0503020204020204" pitchFamily="34" charset="-122"/>
              </a:rPr>
              <a:t>为富华医</a:t>
            </a:r>
            <a:r>
              <a:rPr lang="zh-CN" altLang="en-US" dirty="0" smtClean="0">
                <a:latin typeface="微软雅黑" panose="020B0503020204020204" pitchFamily="34" charset="-122"/>
                <a:ea typeface="微软雅黑" panose="020B0503020204020204" pitchFamily="34" charset="-122"/>
              </a:rPr>
              <a:t>院附近的</a:t>
            </a:r>
            <a:r>
              <a:rPr lang="zh-CN" altLang="en-US" dirty="0">
                <a:latin typeface="微软雅黑" panose="020B0503020204020204" pitchFamily="34" charset="-122"/>
                <a:ea typeface="微软雅黑" panose="020B0503020204020204" pitchFamily="34" charset="-122"/>
              </a:rPr>
              <a:t>阀门没关上</a:t>
            </a:r>
            <a:r>
              <a:rPr lang="zh-CN" altLang="en-US" dirty="0" smtClean="0">
                <a:latin typeface="微软雅黑" panose="020B0503020204020204" pitchFamily="34" charset="-122"/>
                <a:ea typeface="微软雅黑" panose="020B0503020204020204" pitchFamily="34" charset="-122"/>
              </a:rPr>
              <a:t>，</a:t>
            </a:r>
            <a:r>
              <a:rPr lang="zh-CN" altLang="en-US"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抢维修主</a:t>
            </a:r>
            <a:r>
              <a:rPr lang="zh-CN" altLang="en-US"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管与公司主管为了隐瞒</a:t>
            </a:r>
            <a:r>
              <a:rPr lang="zh-CN" altLang="en-US"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阀门因损坏无法关</a:t>
            </a:r>
            <a:r>
              <a:rPr lang="zh-CN" altLang="en-US"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闭的事实，与抢维修人员统一</a:t>
            </a:r>
            <a:r>
              <a:rPr lang="zh-CN" altLang="en-US"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口径</a:t>
            </a:r>
            <a:r>
              <a:rPr lang="zh-CN" altLang="en-US"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，说为</a:t>
            </a:r>
            <a:r>
              <a:rPr lang="zh-CN" altLang="en-US"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了不影响居民生活用气，并未将燃气阀门完</a:t>
            </a:r>
            <a:r>
              <a:rPr lang="zh-CN" altLang="en-US"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全</a:t>
            </a:r>
            <a:r>
              <a:rPr lang="zh-CN" altLang="en-US"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关闭</a:t>
            </a:r>
            <a:r>
              <a:rPr lang="zh-CN" altLang="en-US" dirty="0" smtClean="0">
                <a:latin typeface="微软雅黑" panose="020B0503020204020204" pitchFamily="34" charset="-122"/>
                <a:ea typeface="微软雅黑" panose="020B0503020204020204" pitchFamily="34" charset="-122"/>
              </a:rPr>
              <a:t>。</a:t>
            </a:r>
            <a:endParaRPr lang="zh-CN" altLang="en-US"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AutoShape 6" descr="2013年6月19日 山西朔州小南国的试营业的饭店发生火灾 3人死，149人伤"/>
          <p:cNvSpPr>
            <a:spLocks noChangeAspect="1" noChangeArrowheads="1"/>
          </p:cNvSpPr>
          <p:nvPr/>
        </p:nvSpPr>
        <p:spPr bwMode="auto">
          <a:xfrm>
            <a:off x="381000" y="2192833"/>
            <a:ext cx="4248150" cy="27336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 name="矩形 7"/>
          <p:cNvSpPr/>
          <p:nvPr/>
        </p:nvSpPr>
        <p:spPr>
          <a:xfrm>
            <a:off x="842553" y="3194045"/>
            <a:ext cx="10686917" cy="2169825"/>
          </a:xfrm>
          <a:prstGeom prst="rect">
            <a:avLst/>
          </a:prstGeom>
          <a:ln w="57150">
            <a:solidFill>
              <a:srgbClr val="C00000"/>
            </a:solidFill>
          </a:ln>
        </p:spPr>
        <p:txBody>
          <a:bodyPr wrap="square">
            <a:spAutoFit/>
          </a:bodyPr>
          <a:lstStyle/>
          <a:p>
            <a:pPr>
              <a:lnSpc>
                <a:spcPct val="150000"/>
              </a:lnSpc>
            </a:pPr>
            <a:r>
              <a:rPr lang="zh-CN" altLang="en-US"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抢修班</a:t>
            </a:r>
            <a:r>
              <a:rPr lang="zh-CN" altLang="en-US" b="1" dirty="0" smtClean="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长描述</a:t>
            </a:r>
            <a:endParaRPr lang="en-US" altLang="zh-CN" b="1" dirty="0" smtClean="0">
              <a:solidFill>
                <a:srgbClr val="0070C0"/>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r>
              <a:rPr lang="zh-CN" altLang="en-US"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我</a:t>
            </a:r>
            <a:r>
              <a:rPr lang="zh-CN" altLang="en-US"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们前往管道泄漏现场去抢修的时候，应该带警戒线，阀门钥匙，止气钳子，不起静电的鼓风机，可燃气体探测仪。去现场抢修时，上面说的几个设备我们都带了，但在抢修时，鼓风机和可燃气体浓度检测仪没用。当时我只想到把现场群众疏散，然后截断气源，另外因为现场已经明显有可燃气体了，就没有使用可燃气体探测仪，我还担心插电会有电火花，会造成大事故，没敢用鼓风机。</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502920" y="350520"/>
            <a:ext cx="4370022" cy="369332"/>
          </a:xfrm>
          <a:prstGeom prst="rect">
            <a:avLst/>
          </a:prstGeom>
          <a:noFill/>
        </p:spPr>
        <p:txBody>
          <a:bodyPr wrap="square" rtlCol="0">
            <a:spAutoFit/>
          </a:bodyPr>
          <a:lstStyle/>
          <a:p>
            <a:r>
              <a:rPr lang="en-US" altLang="zh-CN"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7·4 </a:t>
            </a:r>
            <a:r>
              <a:rPr lang="zh-CN" altLang="en-US"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松原市人民医院爆</a:t>
            </a:r>
            <a:r>
              <a:rPr lang="zh-CN" altLang="en-US" b="1" dirty="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炸事故</a:t>
            </a:r>
            <a:r>
              <a:rPr lang="zh-CN" altLang="en-US"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审判摘要</a:t>
            </a:r>
            <a:endParaRPr lang="zh-CN" altLang="en-US" b="1" dirty="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3" name="TextBox 2"/>
          <p:cNvSpPr txBox="1"/>
          <p:nvPr/>
        </p:nvSpPr>
        <p:spPr>
          <a:xfrm>
            <a:off x="615950" y="733425"/>
            <a:ext cx="10719435" cy="5400675"/>
          </a:xfrm>
          <a:prstGeom prst="rect">
            <a:avLst/>
          </a:prstGeom>
          <a:noFill/>
        </p:spPr>
        <p:txBody>
          <a:bodyPr wrap="square" rtlCol="0">
            <a:spAutoFit/>
          </a:bodyPr>
          <a:lstStyle/>
          <a:p>
            <a:pPr marL="342900" indent="-342900">
              <a:lnSpc>
                <a:spcPct val="150000"/>
              </a:lnSpc>
              <a:buFont typeface="Wingdings" panose="05000000000000000000" charset="0"/>
              <a:buChar char="Ø"/>
            </a:pPr>
            <a:r>
              <a:rPr lang="zh-CN" altLang="zh-CN" sz="2000" dirty="0">
                <a:solidFill>
                  <a:schemeClr val="accent1"/>
                </a:solidFill>
                <a:latin typeface="微软雅黑" panose="020B0503020204020204" pitchFamily="34" charset="-122"/>
                <a:ea typeface="微软雅黑" panose="020B0503020204020204" pitchFamily="34" charset="-122"/>
              </a:rPr>
              <a:t>浩源公司任抢修</a:t>
            </a:r>
            <a:r>
              <a:rPr lang="zh-CN" altLang="zh-CN" sz="2000" dirty="0" smtClean="0">
                <a:solidFill>
                  <a:schemeClr val="accent1"/>
                </a:solidFill>
                <a:latin typeface="微软雅黑" panose="020B0503020204020204" pitchFamily="34" charset="-122"/>
                <a:ea typeface="微软雅黑" panose="020B0503020204020204" pitchFamily="34" charset="-122"/>
              </a:rPr>
              <a:t>班长</a:t>
            </a:r>
            <a:r>
              <a:rPr lang="zh-CN" altLang="en-US" sz="2000" dirty="0" smtClean="0">
                <a:solidFill>
                  <a:schemeClr val="accent1"/>
                </a:solidFill>
                <a:latin typeface="微软雅黑" panose="020B0503020204020204" pitchFamily="34" charset="-122"/>
                <a:ea typeface="微软雅黑" panose="020B0503020204020204" pitchFamily="34" charset="-122"/>
              </a:rPr>
              <a:t>证词</a:t>
            </a:r>
            <a:endParaRPr lang="en-US" altLang="zh-CN" sz="2000" dirty="0" smtClean="0">
              <a:solidFill>
                <a:schemeClr val="accent1"/>
              </a:solidFill>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charset="0"/>
              <a:buChar char="ü"/>
            </a:pPr>
            <a:r>
              <a:rPr lang="zh-CN" altLang="zh-CN" dirty="0" smtClean="0">
                <a:solidFill>
                  <a:srgbClr val="FF0000"/>
                </a:solidFill>
                <a:latin typeface="微软雅黑" panose="020B0503020204020204" pitchFamily="34" charset="-122"/>
                <a:ea typeface="微软雅黑" panose="020B0503020204020204" pitchFamily="34" charset="-122"/>
              </a:rPr>
              <a:t>燃气</a:t>
            </a:r>
            <a:r>
              <a:rPr lang="zh-CN" altLang="zh-CN" dirty="0">
                <a:solidFill>
                  <a:srgbClr val="FF0000"/>
                </a:solidFill>
                <a:latin typeface="微软雅黑" panose="020B0503020204020204" pitchFamily="34" charset="-122"/>
                <a:ea typeface="微软雅黑" panose="020B0503020204020204" pitchFamily="34" charset="-122"/>
              </a:rPr>
              <a:t>泄漏抢修原则是关闭阀门</a:t>
            </a:r>
            <a:r>
              <a:rPr lang="zh-CN" altLang="zh-CN" dirty="0">
                <a:latin typeface="微软雅黑" panose="020B0503020204020204" pitchFamily="34" charset="-122"/>
                <a:ea typeface="微软雅黑" panose="020B0503020204020204" pitchFamily="34" charset="-122"/>
              </a:rPr>
              <a:t>，疏散群众，我接到报告后立即赶赴事发地，关了一个阀门，组织人员撤离</a:t>
            </a:r>
            <a:r>
              <a:rPr lang="zh-CN" altLang="zh-CN"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charset="0"/>
              <a:buChar char="ü"/>
            </a:pPr>
            <a:r>
              <a:rPr lang="zh-CN" altLang="zh-CN" dirty="0" smtClean="0">
                <a:latin typeface="微软雅黑" panose="020B0503020204020204" pitchFamily="34" charset="-122"/>
                <a:ea typeface="微软雅黑" panose="020B0503020204020204" pitchFamily="34" charset="-122"/>
              </a:rPr>
              <a:t>公</a:t>
            </a:r>
            <a:r>
              <a:rPr lang="zh-CN" altLang="zh-CN" dirty="0">
                <a:latin typeface="微软雅黑" panose="020B0503020204020204" pitchFamily="34" charset="-122"/>
                <a:ea typeface="微软雅黑" panose="020B0503020204020204" pitchFamily="34" charset="-122"/>
              </a:rPr>
              <a:t>安机关调查前，</a:t>
            </a:r>
            <a:r>
              <a:rPr lang="zh-CN" altLang="zh-CN" dirty="0">
                <a:solidFill>
                  <a:srgbClr val="FF0000"/>
                </a:solidFill>
                <a:latin typeface="微软雅黑" panose="020B0503020204020204" pitchFamily="34" charset="-122"/>
                <a:ea typeface="微软雅黑" panose="020B0503020204020204" pitchFamily="34" charset="-122"/>
              </a:rPr>
              <a:t>针对关闭阀门的事我们统一过口径</a:t>
            </a:r>
            <a:r>
              <a:rPr lang="zh-CN" altLang="zh-CN" dirty="0">
                <a:latin typeface="微软雅黑" panose="020B0503020204020204" pitchFamily="34" charset="-122"/>
                <a:ea typeface="微软雅黑" panose="020B0503020204020204" pitchFamily="34" charset="-122"/>
              </a:rPr>
              <a:t>，不如实说是当时不知道这么严重，领导说阀门坏了不要说，让我告诉其他人别说</a:t>
            </a:r>
            <a:r>
              <a:rPr lang="zh-CN" altLang="zh-CN"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charset="0"/>
              <a:buChar char="ü"/>
            </a:pPr>
            <a:r>
              <a:rPr lang="zh-CN" altLang="zh-CN" dirty="0" smtClean="0">
                <a:solidFill>
                  <a:srgbClr val="FF0000"/>
                </a:solidFill>
                <a:latin typeface="微软雅黑" panose="020B0503020204020204" pitchFamily="34" charset="-122"/>
                <a:ea typeface="微软雅黑" panose="020B0503020204020204" pitchFamily="34" charset="-122"/>
              </a:rPr>
              <a:t>没</a:t>
            </a:r>
            <a:r>
              <a:rPr lang="zh-CN" altLang="zh-CN" dirty="0">
                <a:solidFill>
                  <a:srgbClr val="FF0000"/>
                </a:solidFill>
                <a:latin typeface="微软雅黑" panose="020B0503020204020204" pitchFamily="34" charset="-122"/>
                <a:ea typeface="微软雅黑" panose="020B0503020204020204" pitchFamily="34" charset="-122"/>
              </a:rPr>
              <a:t>有检测燃气浓度</a:t>
            </a:r>
            <a:r>
              <a:rPr lang="zh-CN" altLang="zh-CN" dirty="0">
                <a:latin typeface="微软雅黑" panose="020B0503020204020204" pitchFamily="34" charset="-122"/>
                <a:ea typeface="微软雅黑" panose="020B0503020204020204" pitchFamily="34" charset="-122"/>
              </a:rPr>
              <a:t>，设备有限，就对周边的井盖检测一下，按要求泄漏现场应该检测燃气浓度</a:t>
            </a:r>
            <a:r>
              <a:rPr lang="zh-CN" altLang="zh-CN"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charset="0"/>
              <a:buChar char="ü"/>
            </a:pPr>
            <a:r>
              <a:rPr lang="zh-CN" altLang="en-US" dirty="0">
                <a:solidFill>
                  <a:srgbClr val="FF0000"/>
                </a:solidFill>
                <a:latin typeface="微软雅黑" panose="020B0503020204020204" pitchFamily="34" charset="-122"/>
                <a:ea typeface="微软雅黑" panose="020B0503020204020204" pitchFamily="34" charset="-122"/>
              </a:rPr>
              <a:t>总经理</a:t>
            </a:r>
            <a:r>
              <a:rPr lang="zh-CN" altLang="zh-CN" dirty="0" smtClean="0">
                <a:solidFill>
                  <a:srgbClr val="FF0000"/>
                </a:solidFill>
                <a:latin typeface="微软雅黑" panose="020B0503020204020204" pitchFamily="34" charset="-122"/>
                <a:ea typeface="微软雅黑" panose="020B0503020204020204" pitchFamily="34" charset="-122"/>
              </a:rPr>
              <a:t>让</a:t>
            </a:r>
            <a:r>
              <a:rPr lang="zh-CN" altLang="zh-CN" dirty="0">
                <a:solidFill>
                  <a:srgbClr val="FF0000"/>
                </a:solidFill>
                <a:latin typeface="微软雅黑" panose="020B0503020204020204" pitchFamily="34" charset="-122"/>
                <a:ea typeface="微软雅黑" panose="020B0503020204020204" pitchFamily="34" charset="-122"/>
              </a:rPr>
              <a:t>消防离开</a:t>
            </a:r>
            <a:r>
              <a:rPr lang="zh-CN" altLang="zh-CN" dirty="0">
                <a:latin typeface="微软雅黑" panose="020B0503020204020204" pitchFamily="34" charset="-122"/>
                <a:ea typeface="微软雅黑" panose="020B0503020204020204" pitchFamily="34" charset="-122"/>
              </a:rPr>
              <a:t>时我在现场，消防没有稀释燃气，</a:t>
            </a:r>
            <a:r>
              <a:rPr lang="zh-CN" altLang="zh-CN" dirty="0" smtClean="0">
                <a:latin typeface="微软雅黑" panose="020B0503020204020204" pitchFamily="34" charset="-122"/>
                <a:ea typeface="微软雅黑" panose="020B0503020204020204" pitchFamily="34" charset="-122"/>
              </a:rPr>
              <a:t>因</a:t>
            </a:r>
            <a:r>
              <a:rPr lang="zh-CN" altLang="en-US" dirty="0" smtClean="0">
                <a:latin typeface="微软雅黑" panose="020B0503020204020204" pitchFamily="34" charset="-122"/>
                <a:ea typeface="微软雅黑" panose="020B0503020204020204" pitchFamily="34" charset="-122"/>
              </a:rPr>
              <a:t>总经理</a:t>
            </a:r>
            <a:r>
              <a:rPr lang="zh-CN" altLang="zh-CN" dirty="0" smtClean="0">
                <a:latin typeface="微软雅黑" panose="020B0503020204020204" pitchFamily="34" charset="-122"/>
                <a:ea typeface="微软雅黑" panose="020B0503020204020204" pitchFamily="34" charset="-122"/>
              </a:rPr>
              <a:t>是</a:t>
            </a:r>
            <a:r>
              <a:rPr lang="zh-CN" altLang="zh-CN" dirty="0">
                <a:latin typeface="微软雅黑" panose="020B0503020204020204" pitchFamily="34" charset="-122"/>
                <a:ea typeface="微软雅黑" panose="020B0503020204020204" pitchFamily="34" charset="-122"/>
              </a:rPr>
              <a:t>现场指挥、领导，经验比我多，他的决定我执行，我没尽到提醒领导义务</a:t>
            </a:r>
            <a:r>
              <a:rPr lang="zh-CN" altLang="zh-CN"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charset="0"/>
              <a:buChar char="ü"/>
            </a:pPr>
            <a:r>
              <a:rPr lang="zh-CN" altLang="zh-CN" dirty="0" smtClean="0">
                <a:latin typeface="微软雅黑" panose="020B0503020204020204" pitchFamily="34" charset="-122"/>
                <a:ea typeface="微软雅黑" panose="020B0503020204020204" pitchFamily="34" charset="-122"/>
              </a:rPr>
              <a:t>我</a:t>
            </a:r>
            <a:r>
              <a:rPr lang="zh-CN" altLang="zh-CN" dirty="0">
                <a:latin typeface="微软雅黑" panose="020B0503020204020204" pitchFamily="34" charset="-122"/>
                <a:ea typeface="微软雅黑" panose="020B0503020204020204" pitchFamily="34" charset="-122"/>
              </a:rPr>
              <a:t>赶到现场时</a:t>
            </a:r>
            <a:r>
              <a:rPr lang="zh-CN" altLang="zh-CN" dirty="0" smtClean="0">
                <a:latin typeface="微软雅黑" panose="020B0503020204020204" pitchFamily="34" charset="-122"/>
                <a:ea typeface="微软雅黑" panose="020B0503020204020204" pitchFamily="34" charset="-122"/>
              </a:rPr>
              <a:t>，设</a:t>
            </a:r>
            <a:r>
              <a:rPr lang="zh-CN" altLang="zh-CN" dirty="0">
                <a:latin typeface="微软雅黑" panose="020B0503020204020204" pitchFamily="34" charset="-122"/>
                <a:ea typeface="微软雅黑" panose="020B0503020204020204" pitchFamily="34" charset="-122"/>
              </a:rPr>
              <a:t>立了警戒线，</a:t>
            </a:r>
            <a:r>
              <a:rPr lang="zh-CN" altLang="zh-CN" dirty="0">
                <a:solidFill>
                  <a:srgbClr val="FF0000"/>
                </a:solidFill>
                <a:latin typeface="微软雅黑" panose="020B0503020204020204" pitchFamily="34" charset="-122"/>
                <a:ea typeface="微软雅黑" panose="020B0503020204020204" pitchFamily="34" charset="-122"/>
              </a:rPr>
              <a:t>知道阀门关不上后和施工方联系，让他们配合挖坑我们要下钳子止气</a:t>
            </a:r>
            <a:r>
              <a:rPr lang="zh-CN" altLang="zh-CN" dirty="0">
                <a:latin typeface="微软雅黑" panose="020B0503020204020204" pitchFamily="34" charset="-122"/>
                <a:ea typeface="微软雅黑" panose="020B0503020204020204" pitchFamily="34" charset="-122"/>
              </a:rPr>
              <a:t>，探明过程中就爆炸了，抢险车上没有燃气浓度探测仪</a:t>
            </a:r>
            <a:r>
              <a:rPr lang="zh-CN" altLang="zh-CN"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charset="0"/>
              <a:buChar char="ü"/>
            </a:pPr>
            <a:r>
              <a:rPr lang="zh-CN" altLang="zh-CN" dirty="0" smtClean="0">
                <a:latin typeface="微软雅黑" panose="020B0503020204020204" pitchFamily="34" charset="-122"/>
                <a:ea typeface="微软雅黑" panose="020B0503020204020204" pitchFamily="34" charset="-122"/>
              </a:rPr>
              <a:t>我</a:t>
            </a:r>
            <a:r>
              <a:rPr lang="zh-CN" altLang="zh-CN" dirty="0">
                <a:latin typeface="微软雅黑" panose="020B0503020204020204" pitchFamily="34" charset="-122"/>
                <a:ea typeface="微软雅黑" panose="020B0503020204020204" pitchFamily="34" charset="-122"/>
              </a:rPr>
              <a:t>疏散了附近围观的和平房的住户、市医院后侧洗衣房工作人员和现场工人，现场比我职位高的有沈经理</a:t>
            </a:r>
            <a:r>
              <a:rPr lang="zh-CN" altLang="en-US" dirty="0">
                <a:latin typeface="微软雅黑" panose="020B0503020204020204" pitchFamily="34" charset="-122"/>
                <a:ea typeface="微软雅黑" panose="020B0503020204020204" pitchFamily="34" charset="-122"/>
              </a:rPr>
              <a:t>（另案处理）</a:t>
            </a:r>
            <a:r>
              <a:rPr lang="zh-CN" altLang="zh-CN" dirty="0">
                <a:latin typeface="微软雅黑" panose="020B0503020204020204" pitchFamily="34" charset="-122"/>
                <a:ea typeface="微软雅黑" panose="020B0503020204020204" pitchFamily="34" charset="-122"/>
              </a:rPr>
              <a:t>、安全经理、运营部经理等，我听他们指挥。</a:t>
            </a:r>
            <a:endParaRPr lang="zh-CN" altLang="en-US"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02919" y="273060"/>
            <a:ext cx="7245418" cy="460375"/>
          </a:xfrm>
          <a:prstGeom prst="rect">
            <a:avLst/>
          </a:prstGeom>
          <a:noFill/>
        </p:spPr>
        <p:txBody>
          <a:bodyPr wrap="square" rtlCol="0">
            <a:spAutoFit/>
          </a:bodyPr>
          <a:lstStyle/>
          <a:p>
            <a:r>
              <a:rPr lang="zh-CN" altLang="en-US" sz="2400" b="1" dirty="0" smtClean="0">
                <a:solidFill>
                  <a:srgbClr val="0070C0"/>
                </a:solidFill>
                <a:latin typeface="微软雅黑" panose="020B0503020204020204" pitchFamily="34" charset="-122"/>
                <a:ea typeface="微软雅黑" panose="020B0503020204020204" pitchFamily="34" charset="-122"/>
                <a:sym typeface="+mn-ea"/>
              </a:rPr>
              <a:t>一、安全理论在城镇燃气中的应用</a:t>
            </a:r>
            <a:endParaRPr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528320" y="806450"/>
            <a:ext cx="6096000" cy="398780"/>
          </a:xfrm>
          <a:prstGeom prst="rect">
            <a:avLst/>
          </a:prstGeom>
          <a:noFill/>
        </p:spPr>
        <p:txBody>
          <a:bodyPr wrap="square" rtlCol="0" anchor="t">
            <a:spAutoFit/>
          </a:bodyPr>
          <a:lstStyle/>
          <a:p>
            <a:pPr indent="0">
              <a:buFont typeface="Wingdings" panose="05000000000000000000" charset="0"/>
              <a:buNone/>
            </a:pPr>
            <a:r>
              <a:rPr lang="en-US" altLang="zh-CN" sz="2000" b="1" dirty="0" smtClean="0">
                <a:latin typeface="微软雅黑" panose="020B0503020204020204" pitchFamily="34" charset="-122"/>
                <a:ea typeface="微软雅黑" panose="020B0503020204020204" pitchFamily="34" charset="-122"/>
                <a:sym typeface="+mn-ea"/>
              </a:rPr>
              <a:t>1.</a:t>
            </a:r>
            <a:r>
              <a:rPr lang="zh-CN" altLang="en-US" sz="2000" b="1" dirty="0" smtClean="0">
                <a:latin typeface="微软雅黑" panose="020B0503020204020204" pitchFamily="34" charset="-122"/>
                <a:ea typeface="微软雅黑" panose="020B0503020204020204" pitchFamily="34" charset="-122"/>
                <a:sym typeface="+mn-ea"/>
              </a:rPr>
              <a:t>风险管理</a:t>
            </a:r>
            <a:endParaRPr lang="zh-CN" sz="2000" b="1" dirty="0">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528955" y="2238663"/>
            <a:ext cx="11187423" cy="3683060"/>
          </a:xfrm>
          <a:prstGeom prst="rect">
            <a:avLst/>
          </a:prstGeom>
          <a:noFill/>
        </p:spPr>
        <p:txBody>
          <a:bodyPr wrap="square" rtlCol="0" anchor="t">
            <a:spAutoFit/>
          </a:bodyPr>
          <a:lstStyle/>
          <a:p>
            <a:pPr>
              <a:lnSpc>
                <a:spcPts val="4000"/>
              </a:lnSpc>
            </a:pPr>
            <a:r>
              <a:rPr lang="zh-CN" altLang="en-US" b="1" dirty="0" smtClean="0">
                <a:latin typeface="微软雅黑" panose="020B0503020204020204" pitchFamily="34" charset="-122"/>
                <a:ea typeface="微软雅黑" panose="020B0503020204020204" pitchFamily="34" charset="-122"/>
                <a:sym typeface="+mn-ea"/>
              </a:rPr>
              <a:t>（</a:t>
            </a:r>
            <a:r>
              <a:rPr lang="en-US" altLang="zh-CN" b="1" dirty="0" smtClean="0">
                <a:latin typeface="微软雅黑" panose="020B0503020204020204" pitchFamily="34" charset="-122"/>
                <a:ea typeface="微软雅黑" panose="020B0503020204020204" pitchFamily="34" charset="-122"/>
                <a:sym typeface="+mn-ea"/>
              </a:rPr>
              <a:t>1</a:t>
            </a:r>
            <a:r>
              <a:rPr lang="zh-CN" altLang="en-US" b="1" dirty="0" smtClean="0">
                <a:latin typeface="微软雅黑" panose="020B0503020204020204" pitchFamily="34" charset="-122"/>
                <a:ea typeface="微软雅黑" panose="020B0503020204020204" pitchFamily="34" charset="-122"/>
                <a:sym typeface="+mn-ea"/>
              </a:rPr>
              <a:t>）风险辨识</a:t>
            </a:r>
            <a:endParaRPr lang="en-US" altLang="zh-CN" b="1" dirty="0" smtClean="0">
              <a:latin typeface="微软雅黑" panose="020B0503020204020204" pitchFamily="34" charset="-122"/>
              <a:ea typeface="微软雅黑" panose="020B0503020204020204" pitchFamily="34" charset="-122"/>
              <a:sym typeface="+mn-ea"/>
            </a:endParaRPr>
          </a:p>
          <a:p>
            <a:pPr marL="285750" indent="-285750">
              <a:lnSpc>
                <a:spcPts val="4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风</a:t>
            </a:r>
            <a:r>
              <a:rPr lang="zh-CN" altLang="en-US" sz="1600" dirty="0">
                <a:latin typeface="微软雅黑" panose="020B0503020204020204" pitchFamily="34" charset="-122"/>
                <a:ea typeface="微软雅黑" panose="020B0503020204020204" pitchFamily="34" charset="-122"/>
                <a:sym typeface="+mn-ea"/>
              </a:rPr>
              <a:t>险辨识是风险管理的核心，最主要目的是识别其存在的</a:t>
            </a:r>
            <a:r>
              <a:rPr lang="zh-CN" altLang="en-US" sz="1600" b="1" dirty="0">
                <a:solidFill>
                  <a:srgbClr val="FF0000"/>
                </a:solidFill>
                <a:latin typeface="微软雅黑" panose="020B0503020204020204" pitchFamily="34" charset="-122"/>
                <a:ea typeface="微软雅黑" panose="020B0503020204020204" pitchFamily="34" charset="-122"/>
                <a:sym typeface="+mn-ea"/>
              </a:rPr>
              <a:t>危险和有害因素</a:t>
            </a:r>
            <a:r>
              <a:rPr lang="zh-CN" altLang="en-US" sz="1600" dirty="0">
                <a:latin typeface="微软雅黑" panose="020B0503020204020204" pitchFamily="34" charset="-122"/>
                <a:ea typeface="微软雅黑" panose="020B0503020204020204" pitchFamily="34" charset="-122"/>
                <a:sym typeface="+mn-ea"/>
              </a:rPr>
              <a:t>。</a:t>
            </a:r>
          </a:p>
          <a:p>
            <a:pPr marL="285750" indent="-285750" fontAlgn="auto">
              <a:lnSpc>
                <a:spcPts val="4000"/>
              </a:lnSpc>
              <a:buFont typeface="Wingdings" panose="05000000000000000000" charset="0"/>
              <a:buChar char="l"/>
            </a:pPr>
            <a:r>
              <a:rPr lang="zh-CN" altLang="en-US" sz="1600" b="1" dirty="0" smtClean="0">
                <a:solidFill>
                  <a:srgbClr val="FF0000"/>
                </a:solidFill>
                <a:latin typeface="微软雅黑" panose="020B0503020204020204" pitchFamily="34" charset="-122"/>
                <a:ea typeface="微软雅黑" panose="020B0503020204020204" pitchFamily="34" charset="-122"/>
                <a:sym typeface="+mn-ea"/>
              </a:rPr>
              <a:t>风</a:t>
            </a:r>
            <a:r>
              <a:rPr lang="zh-CN" altLang="en-US" sz="1600" b="1" dirty="0">
                <a:solidFill>
                  <a:srgbClr val="FF0000"/>
                </a:solidFill>
                <a:latin typeface="微软雅黑" panose="020B0503020204020204" pitchFamily="34" charset="-122"/>
                <a:ea typeface="微软雅黑" panose="020B0503020204020204" pitchFamily="34" charset="-122"/>
                <a:sym typeface="+mn-ea"/>
              </a:rPr>
              <a:t>险：</a:t>
            </a:r>
            <a:r>
              <a:rPr lang="zh-CN" altLang="en-US" sz="1600" dirty="0">
                <a:latin typeface="微软雅黑" panose="020B0503020204020204" pitchFamily="34" charset="-122"/>
                <a:ea typeface="微软雅黑" panose="020B0503020204020204" pitchFamily="34" charset="-122"/>
                <a:sym typeface="+mn-ea"/>
              </a:rPr>
              <a:t>指某种特定的危险事件（事故或意外事件）发生的可能性与其产生的后果的组合。通过风险的定义可以看出，风险是由两个因素共同作用组合而成的，一是该危险发生的可能性，即危险概率；二是该危险事件发生后所产生的后果</a:t>
            </a:r>
          </a:p>
          <a:p>
            <a:pPr marL="288290" indent="0" fontAlgn="auto">
              <a:lnSpc>
                <a:spcPts val="4000"/>
              </a:lnSpc>
              <a:buFont typeface="Wingdings" panose="05000000000000000000" pitchFamily="2" charset="2"/>
              <a:buNone/>
            </a:pPr>
            <a:r>
              <a:rPr lang="zh-CN" altLang="en-US" sz="1600" b="1" dirty="0" smtClean="0">
                <a:latin typeface="微软雅黑" panose="020B0503020204020204" pitchFamily="34" charset="-122"/>
                <a:ea typeface="微软雅黑" panose="020B0503020204020204" pitchFamily="34" charset="-122"/>
                <a:sym typeface="+mn-ea"/>
              </a:rPr>
              <a:t>★</a:t>
            </a:r>
            <a:r>
              <a:rPr lang="zh-CN" altLang="en-US" sz="1600" b="1" dirty="0">
                <a:latin typeface="微软雅黑" panose="020B0503020204020204" pitchFamily="34" charset="-122"/>
                <a:ea typeface="微软雅黑" panose="020B0503020204020204" pitchFamily="34" charset="-122"/>
                <a:sym typeface="+mn-ea"/>
              </a:rPr>
              <a:t>危险和有害因素</a:t>
            </a:r>
            <a:r>
              <a:rPr lang="zh-CN" altLang="en-US" sz="1600" b="1" dirty="0" smtClean="0">
                <a:latin typeface="微软雅黑" panose="020B0503020204020204" pitchFamily="34" charset="-122"/>
                <a:ea typeface="微软雅黑" panose="020B0503020204020204" pitchFamily="34" charset="-122"/>
                <a:sym typeface="+mn-ea"/>
              </a:rPr>
              <a:t>★</a:t>
            </a:r>
            <a:r>
              <a:rPr lang="zh-CN" altLang="en-US" sz="1600" dirty="0" smtClean="0">
                <a:latin typeface="微软雅黑" panose="020B0503020204020204" pitchFamily="34" charset="-122"/>
                <a:ea typeface="微软雅黑" panose="020B0503020204020204" pitchFamily="34" charset="-122"/>
                <a:sym typeface="+mn-ea"/>
              </a:rPr>
              <a:t>：</a:t>
            </a:r>
            <a:r>
              <a:rPr lang="zh-CN" altLang="en-US" sz="1600" dirty="0">
                <a:latin typeface="微软雅黑" panose="020B0503020204020204" pitchFamily="34" charset="-122"/>
                <a:ea typeface="微软雅黑" panose="020B0503020204020204" pitchFamily="34" charset="-122"/>
                <a:sym typeface="+mn-ea"/>
              </a:rPr>
              <a:t>是指危险因素和有害因素，</a:t>
            </a:r>
            <a:r>
              <a:rPr lang="zh-CN" altLang="en-US" sz="1600" b="1" dirty="0">
                <a:latin typeface="微软雅黑" panose="020B0503020204020204" pitchFamily="34" charset="-122"/>
                <a:ea typeface="微软雅黑" panose="020B0503020204020204" pitchFamily="34" charset="-122"/>
                <a:sym typeface="+mn-ea"/>
              </a:rPr>
              <a:t>危险因素</a:t>
            </a:r>
            <a:r>
              <a:rPr lang="zh-CN" altLang="en-US" sz="1600" dirty="0">
                <a:latin typeface="微软雅黑" panose="020B0503020204020204" pitchFamily="34" charset="-122"/>
                <a:ea typeface="微软雅黑" panose="020B0503020204020204" pitchFamily="34" charset="-122"/>
                <a:sym typeface="+mn-ea"/>
              </a:rPr>
              <a:t>是指能对人造成伤亡或对物造成</a:t>
            </a:r>
            <a:r>
              <a:rPr lang="zh-CN" altLang="en-US" sz="1600" b="1" dirty="0">
                <a:latin typeface="微软雅黑" panose="020B0503020204020204" pitchFamily="34" charset="-122"/>
                <a:ea typeface="微软雅黑" panose="020B0503020204020204" pitchFamily="34" charset="-122"/>
                <a:sym typeface="+mn-ea"/>
              </a:rPr>
              <a:t>突发性</a:t>
            </a:r>
            <a:r>
              <a:rPr lang="zh-CN" altLang="en-US" sz="1600" dirty="0">
                <a:latin typeface="微软雅黑" panose="020B0503020204020204" pitchFamily="34" charset="-122"/>
                <a:ea typeface="微软雅黑" panose="020B0503020204020204" pitchFamily="34" charset="-122"/>
                <a:sym typeface="+mn-ea"/>
              </a:rPr>
              <a:t>损坏的因素；</a:t>
            </a:r>
            <a:r>
              <a:rPr lang="zh-CN" altLang="en-US" sz="1600" b="1" dirty="0">
                <a:latin typeface="微软雅黑" panose="020B0503020204020204" pitchFamily="34" charset="-122"/>
                <a:ea typeface="微软雅黑" panose="020B0503020204020204" pitchFamily="34" charset="-122"/>
                <a:sym typeface="+mn-ea"/>
              </a:rPr>
              <a:t>有害因素</a:t>
            </a:r>
            <a:r>
              <a:rPr lang="zh-CN" altLang="en-US" sz="1600" dirty="0">
                <a:latin typeface="微软雅黑" panose="020B0503020204020204" pitchFamily="34" charset="-122"/>
                <a:ea typeface="微软雅黑" panose="020B0503020204020204" pitchFamily="34" charset="-122"/>
                <a:sym typeface="+mn-ea"/>
              </a:rPr>
              <a:t>是指能影响人的身体健康，导致疾病，或对物造成</a:t>
            </a:r>
            <a:r>
              <a:rPr lang="zh-CN" altLang="en-US" sz="1600" b="1" dirty="0">
                <a:latin typeface="微软雅黑" panose="020B0503020204020204" pitchFamily="34" charset="-122"/>
                <a:ea typeface="微软雅黑" panose="020B0503020204020204" pitchFamily="34" charset="-122"/>
                <a:sym typeface="+mn-ea"/>
              </a:rPr>
              <a:t>慢性</a:t>
            </a:r>
            <a:r>
              <a:rPr lang="zh-CN" altLang="en-US" sz="1600" dirty="0">
                <a:latin typeface="微软雅黑" panose="020B0503020204020204" pitchFamily="34" charset="-122"/>
                <a:ea typeface="微软雅黑" panose="020B0503020204020204" pitchFamily="34" charset="-122"/>
                <a:sym typeface="+mn-ea"/>
              </a:rPr>
              <a:t>损坏的因素。</a:t>
            </a:r>
            <a:r>
              <a:rPr lang="en-US" altLang="zh-CN" sz="1600" u="sng" dirty="0">
                <a:latin typeface="微软雅黑" panose="020B0503020204020204" pitchFamily="34" charset="-122"/>
                <a:ea typeface="微软雅黑" panose="020B0503020204020204" pitchFamily="34" charset="-122"/>
                <a:sym typeface="+mn-ea"/>
              </a:rPr>
              <a:t> </a:t>
            </a:r>
            <a:r>
              <a:rPr lang="zh-CN" altLang="en-US" sz="1600" i="1" u="sng" dirty="0">
                <a:latin typeface="微软雅黑" panose="020B0503020204020204" pitchFamily="34" charset="-122"/>
                <a:ea typeface="微软雅黑" panose="020B0503020204020204" pitchFamily="34" charset="-122"/>
                <a:sym typeface="+mn-ea"/>
              </a:rPr>
              <a:t>(GB/T 15236《职业安全卫生术语》</a:t>
            </a:r>
            <a:r>
              <a:rPr lang="zh-CN" altLang="en-US" sz="1600" i="1" u="sng" dirty="0" smtClean="0">
                <a:latin typeface="微软雅黑" panose="020B0503020204020204" pitchFamily="34" charset="-122"/>
                <a:ea typeface="微软雅黑" panose="020B0503020204020204" pitchFamily="34" charset="-122"/>
                <a:sym typeface="+mn-ea"/>
              </a:rPr>
              <a:t>）</a:t>
            </a:r>
            <a:endParaRPr lang="en-US" altLang="zh-CN" sz="1600" b="1" u="sng" dirty="0">
              <a:solidFill>
                <a:srgbClr val="FF0000"/>
              </a:solidFill>
              <a:latin typeface="微软雅黑" panose="020B0503020204020204" pitchFamily="34" charset="-122"/>
              <a:ea typeface="微软雅黑" panose="020B0503020204020204" pitchFamily="34" charset="-122"/>
            </a:endParaRPr>
          </a:p>
          <a:p>
            <a:pPr fontAlgn="auto">
              <a:lnSpc>
                <a:spcPts val="4000"/>
              </a:lnSpc>
            </a:pPr>
            <a:r>
              <a:rPr lang="en-US" altLang="zh-CN" sz="1600" dirty="0">
                <a:latin typeface="微软雅黑" panose="020B0503020204020204" pitchFamily="34" charset="-122"/>
                <a:ea typeface="微软雅黑" panose="020B0503020204020204" pitchFamily="34" charset="-122"/>
                <a:sym typeface="+mn-ea"/>
              </a:rPr>
              <a:t>   </a:t>
            </a:r>
            <a:r>
              <a:rPr lang="zh-CN" altLang="en-US" sz="1600" dirty="0">
                <a:latin typeface="微软雅黑" panose="020B0503020204020204" pitchFamily="34" charset="-122"/>
                <a:ea typeface="微软雅黑" panose="020B0503020204020204" pitchFamily="34" charset="-122"/>
                <a:sym typeface="+mn-ea"/>
              </a:rPr>
              <a:t>危险和有害因素辨识方法：</a:t>
            </a:r>
            <a:r>
              <a:rPr lang="zh-CN" altLang="en-US" sz="1600" u="sng" dirty="0">
                <a:latin typeface="微软雅黑" panose="020B0503020204020204" pitchFamily="34" charset="-122"/>
                <a:ea typeface="微软雅黑" panose="020B0503020204020204" pitchFamily="34" charset="-122"/>
                <a:sym typeface="+mn-ea"/>
              </a:rPr>
              <a:t>事故树、事件树、鱼骨图、安全检查</a:t>
            </a:r>
            <a:r>
              <a:rPr lang="zh-CN" altLang="en-US" sz="1600" u="sng" dirty="0" smtClean="0">
                <a:latin typeface="微软雅黑" panose="020B0503020204020204" pitchFamily="34" charset="-122"/>
                <a:ea typeface="微软雅黑" panose="020B0503020204020204" pitchFamily="34" charset="-122"/>
                <a:sym typeface="+mn-ea"/>
              </a:rPr>
              <a:t>表</a:t>
            </a:r>
            <a:r>
              <a:rPr lang="zh-CN" altLang="en-US" sz="1600" dirty="0" smtClean="0">
                <a:latin typeface="微软雅黑" panose="020B0503020204020204" pitchFamily="34" charset="-122"/>
                <a:ea typeface="微软雅黑" panose="020B0503020204020204" pitchFamily="34" charset="-122"/>
                <a:sym typeface="+mn-ea"/>
              </a:rPr>
              <a:t>等 </a:t>
            </a:r>
            <a:endParaRPr lang="zh-CN" altLang="en-US" sz="1600" dirty="0" smtClean="0">
              <a:solidFill>
                <a:srgbClr val="FF0000"/>
              </a:solidFill>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528319" y="1124585"/>
            <a:ext cx="10977043" cy="1360805"/>
          </a:xfrm>
          <a:prstGeom prst="rect">
            <a:avLst/>
          </a:prstGeom>
          <a:noFill/>
        </p:spPr>
        <p:txBody>
          <a:bodyPr wrap="square" rtlCol="0" anchor="t">
            <a:spAutoFit/>
          </a:bodyPr>
          <a:lstStyle/>
          <a:p>
            <a:pPr marL="285750" indent="-285750">
              <a:lnSpc>
                <a:spcPts val="3300"/>
              </a:lnSpc>
              <a:buFont typeface="Wingdings" panose="05000000000000000000" charset="0"/>
              <a:buChar char="Ø"/>
            </a:pPr>
            <a:r>
              <a:rPr lang="zh-CN" altLang="en-US" sz="1600" dirty="0">
                <a:latin typeface="微软雅黑" panose="020B0503020204020204" pitchFamily="34" charset="-122"/>
                <a:ea typeface="微软雅黑" panose="020B0503020204020204" pitchFamily="34" charset="-122"/>
                <a:sym typeface="+mn-ea"/>
              </a:rPr>
              <a:t>风险管理</a:t>
            </a:r>
            <a:r>
              <a:rPr lang="zh-CN" altLang="en-US" sz="1600" dirty="0" smtClean="0">
                <a:latin typeface="微软雅黑" panose="020B0503020204020204" pitchFamily="34" charset="-122"/>
                <a:ea typeface="微软雅黑" panose="020B0503020204020204" pitchFamily="34" charset="-122"/>
                <a:sym typeface="+mn-ea"/>
              </a:rPr>
              <a:t>是</a:t>
            </a:r>
            <a:r>
              <a:rPr lang="zh-CN" altLang="en-US" sz="1600" dirty="0">
                <a:latin typeface="微软雅黑" panose="020B0503020204020204" pitchFamily="34" charset="-122"/>
                <a:ea typeface="微软雅黑" panose="020B0503020204020204" pitchFamily="34" charset="-122"/>
                <a:sym typeface="+mn-ea"/>
              </a:rPr>
              <a:t>指通过系统识别和科学分析可能存在的风险，明确责任主体与防控对策，采取综合应对措施的全周期动态管理活动</a:t>
            </a:r>
            <a:r>
              <a:rPr lang="zh-CN" altLang="en-US" sz="1600" dirty="0" smtClean="0">
                <a:latin typeface="微软雅黑" panose="020B0503020204020204" pitchFamily="34" charset="-122"/>
                <a:ea typeface="微软雅黑" panose="020B0503020204020204" pitchFamily="34" charset="-122"/>
                <a:sym typeface="+mn-ea"/>
              </a:rPr>
              <a:t>。（北京市公共安全风险管理办法）</a:t>
            </a:r>
            <a:endParaRPr lang="en-US" altLang="zh-CN" sz="1600" dirty="0" smtClean="0">
              <a:latin typeface="微软雅黑" panose="020B0503020204020204" pitchFamily="34" charset="-122"/>
              <a:ea typeface="微软雅黑" panose="020B0503020204020204" pitchFamily="34" charset="-122"/>
              <a:sym typeface="+mn-ea"/>
            </a:endParaRPr>
          </a:p>
          <a:p>
            <a:pPr marL="285750" indent="-285750">
              <a:lnSpc>
                <a:spcPts val="3300"/>
              </a:lnSpc>
              <a:buFont typeface="Wingdings" panose="05000000000000000000" charset="0"/>
              <a:buChar char="Ø"/>
            </a:pPr>
            <a:r>
              <a:rPr lang="zh-CN" altLang="en-US" sz="1600" dirty="0" smtClean="0">
                <a:latin typeface="微软雅黑" panose="020B0503020204020204" pitchFamily="34" charset="-122"/>
                <a:ea typeface="微软雅黑" panose="020B0503020204020204" pitchFamily="34" charset="-122"/>
                <a:sym typeface="+mn-ea"/>
              </a:rPr>
              <a:t>风</a:t>
            </a:r>
            <a:r>
              <a:rPr lang="zh-CN" altLang="en-US" sz="1600" dirty="0">
                <a:latin typeface="微软雅黑" panose="020B0503020204020204" pitchFamily="34" charset="-122"/>
                <a:ea typeface="微软雅黑" panose="020B0503020204020204" pitchFamily="34" charset="-122"/>
                <a:sym typeface="+mn-ea"/>
              </a:rPr>
              <a:t>险管</a:t>
            </a:r>
            <a:r>
              <a:rPr lang="zh-CN" altLang="en-US" sz="1600" dirty="0" smtClean="0">
                <a:latin typeface="微软雅黑" panose="020B0503020204020204" pitchFamily="34" charset="-122"/>
                <a:ea typeface="微软雅黑" panose="020B0503020204020204" pitchFamily="34" charset="-122"/>
                <a:sym typeface="+mn-ea"/>
              </a:rPr>
              <a:t>理划分为</a:t>
            </a:r>
            <a:r>
              <a:rPr lang="en-US" altLang="zh-CN" sz="1600" u="sng" dirty="0" smtClean="0">
                <a:latin typeface="微软雅黑" panose="020B0503020204020204" pitchFamily="34" charset="-122"/>
                <a:ea typeface="微软雅黑" panose="020B0503020204020204" pitchFamily="34" charset="-122"/>
                <a:sym typeface="+mn-ea"/>
              </a:rPr>
              <a:t>“</a:t>
            </a:r>
            <a:r>
              <a:rPr lang="zh-CN" altLang="en-US" sz="1600" b="1" u="sng" dirty="0">
                <a:latin typeface="微软雅黑" panose="020B0503020204020204" pitchFamily="34" charset="-122"/>
                <a:ea typeface="微软雅黑" panose="020B0503020204020204" pitchFamily="34" charset="-122"/>
                <a:sym typeface="+mn-ea"/>
              </a:rPr>
              <a:t>风险辨识</a:t>
            </a:r>
            <a:r>
              <a:rPr lang="en-US" altLang="zh-CN" sz="1600" b="1" u="sng" dirty="0">
                <a:latin typeface="微软雅黑" panose="020B0503020204020204" pitchFamily="34" charset="-122"/>
                <a:ea typeface="微软雅黑" panose="020B0503020204020204" pitchFamily="34" charset="-122"/>
                <a:sym typeface="+mn-ea"/>
              </a:rPr>
              <a:t>-</a:t>
            </a:r>
            <a:r>
              <a:rPr lang="zh-CN" altLang="en-US" sz="1600" b="1" u="sng" dirty="0">
                <a:latin typeface="微软雅黑" panose="020B0503020204020204" pitchFamily="34" charset="-122"/>
                <a:ea typeface="微软雅黑" panose="020B0503020204020204" pitchFamily="34" charset="-122"/>
                <a:sym typeface="+mn-ea"/>
              </a:rPr>
              <a:t>风险评价</a:t>
            </a:r>
            <a:r>
              <a:rPr lang="en-US" altLang="zh-CN" sz="1600" b="1" u="sng" dirty="0">
                <a:latin typeface="微软雅黑" panose="020B0503020204020204" pitchFamily="34" charset="-122"/>
                <a:ea typeface="微软雅黑" panose="020B0503020204020204" pitchFamily="34" charset="-122"/>
                <a:sym typeface="+mn-ea"/>
              </a:rPr>
              <a:t>-</a:t>
            </a:r>
            <a:r>
              <a:rPr lang="zh-CN" altLang="en-US" sz="1600" b="1" u="sng" dirty="0">
                <a:latin typeface="微软雅黑" panose="020B0503020204020204" pitchFamily="34" charset="-122"/>
                <a:ea typeface="微软雅黑" panose="020B0503020204020204" pitchFamily="34" charset="-122"/>
                <a:sym typeface="+mn-ea"/>
              </a:rPr>
              <a:t>风险控制</a:t>
            </a:r>
            <a:r>
              <a:rPr lang="en-US" altLang="zh-CN" sz="1600" b="1" u="sng" dirty="0">
                <a:latin typeface="微软雅黑" panose="020B0503020204020204" pitchFamily="34" charset="-122"/>
                <a:ea typeface="微软雅黑" panose="020B0503020204020204" pitchFamily="34" charset="-122"/>
                <a:sym typeface="+mn-ea"/>
              </a:rPr>
              <a:t>-</a:t>
            </a:r>
            <a:r>
              <a:rPr lang="zh-CN" altLang="en-US" sz="1600" b="1" u="sng" dirty="0">
                <a:latin typeface="微软雅黑" panose="020B0503020204020204" pitchFamily="34" charset="-122"/>
                <a:ea typeface="微软雅黑" panose="020B0503020204020204" pitchFamily="34" charset="-122"/>
                <a:sym typeface="+mn-ea"/>
              </a:rPr>
              <a:t>风险监控</a:t>
            </a:r>
            <a:r>
              <a:rPr lang="en-US" altLang="zh-CN" sz="1600" u="sng" dirty="0">
                <a:latin typeface="微软雅黑" panose="020B0503020204020204" pitchFamily="34" charset="-122"/>
                <a:ea typeface="微软雅黑" panose="020B0503020204020204" pitchFamily="34" charset="-122"/>
                <a:sym typeface="+mn-ea"/>
              </a:rPr>
              <a:t>”</a:t>
            </a:r>
            <a:r>
              <a:rPr lang="zh-CN" altLang="en-US" sz="1600" dirty="0">
                <a:latin typeface="微软雅黑" panose="020B0503020204020204" pitchFamily="34" charset="-122"/>
                <a:ea typeface="微软雅黑" panose="020B0503020204020204" pitchFamily="34" charset="-122"/>
                <a:sym typeface="+mn-ea"/>
              </a:rPr>
              <a:t>四阶段的风险管理方法</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箭头: 五边形 78"/>
          <p:cNvSpPr/>
          <p:nvPr/>
        </p:nvSpPr>
        <p:spPr>
          <a:xfrm flipH="1">
            <a:off x="933450" y="1134592"/>
            <a:ext cx="2614930" cy="1535430"/>
          </a:xfrm>
          <a:prstGeom prst="homePlate">
            <a:avLst/>
          </a:prstGeom>
          <a:solidFill>
            <a:srgbClr val="C33736"/>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a:cs typeface="+mn-ea"/>
              <a:sym typeface="+mn-lt"/>
            </a:endParaRPr>
          </a:p>
        </p:txBody>
      </p:sp>
      <p:sp>
        <p:nvSpPr>
          <p:cNvPr id="6" name="矩形 5"/>
          <p:cNvSpPr/>
          <p:nvPr/>
        </p:nvSpPr>
        <p:spPr>
          <a:xfrm>
            <a:off x="6247765" y="1134592"/>
            <a:ext cx="2171065" cy="1535430"/>
          </a:xfrm>
          <a:prstGeom prst="rect">
            <a:avLst/>
          </a:prstGeom>
          <a:solidFill>
            <a:srgbClr val="C33736"/>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a:cs typeface="+mn-ea"/>
              <a:sym typeface="+mn-lt"/>
            </a:endParaRPr>
          </a:p>
        </p:txBody>
      </p:sp>
      <p:sp>
        <p:nvSpPr>
          <p:cNvPr id="11" name="任意多边形: 形状 90"/>
          <p:cNvSpPr/>
          <p:nvPr/>
        </p:nvSpPr>
        <p:spPr bwMode="auto">
          <a:xfrm>
            <a:off x="7138035" y="1476222"/>
            <a:ext cx="389890" cy="384810"/>
          </a:xfrm>
          <a:custGeom>
            <a:avLst/>
            <a:gdLst>
              <a:gd name="connsiteX0" fmla="*/ 266595 w 338128"/>
              <a:gd name="connsiteY0" fmla="*/ 260350 h 333375"/>
              <a:gd name="connsiteX1" fmla="*/ 258340 w 338128"/>
              <a:gd name="connsiteY1" fmla="*/ 262820 h 333375"/>
              <a:gd name="connsiteX2" fmla="*/ 255588 w 338128"/>
              <a:gd name="connsiteY2" fmla="*/ 271463 h 333375"/>
              <a:gd name="connsiteX3" fmla="*/ 276226 w 338128"/>
              <a:gd name="connsiteY3" fmla="*/ 271463 h 333375"/>
              <a:gd name="connsiteX4" fmla="*/ 273475 w 338128"/>
              <a:gd name="connsiteY4" fmla="*/ 262820 h 333375"/>
              <a:gd name="connsiteX5" fmla="*/ 266595 w 338128"/>
              <a:gd name="connsiteY5" fmla="*/ 260350 h 333375"/>
              <a:gd name="connsiteX6" fmla="*/ 61119 w 338128"/>
              <a:gd name="connsiteY6" fmla="*/ 260350 h 333375"/>
              <a:gd name="connsiteX7" fmla="*/ 51859 w 338128"/>
              <a:gd name="connsiteY7" fmla="*/ 264319 h 333375"/>
              <a:gd name="connsiteX8" fmla="*/ 49213 w 338128"/>
              <a:gd name="connsiteY8" fmla="*/ 276225 h 333375"/>
              <a:gd name="connsiteX9" fmla="*/ 51859 w 338128"/>
              <a:gd name="connsiteY9" fmla="*/ 288131 h 333375"/>
              <a:gd name="connsiteX10" fmla="*/ 61119 w 338128"/>
              <a:gd name="connsiteY10" fmla="*/ 292100 h 333375"/>
              <a:gd name="connsiteX11" fmla="*/ 70380 w 338128"/>
              <a:gd name="connsiteY11" fmla="*/ 288131 h 333375"/>
              <a:gd name="connsiteX12" fmla="*/ 73026 w 338128"/>
              <a:gd name="connsiteY12" fmla="*/ 276225 h 333375"/>
              <a:gd name="connsiteX13" fmla="*/ 70380 w 338128"/>
              <a:gd name="connsiteY13" fmla="*/ 264319 h 333375"/>
              <a:gd name="connsiteX14" fmla="*/ 61119 w 338128"/>
              <a:gd name="connsiteY14" fmla="*/ 260350 h 333375"/>
              <a:gd name="connsiteX15" fmla="*/ 169863 w 338128"/>
              <a:gd name="connsiteY15" fmla="*/ 250825 h 333375"/>
              <a:gd name="connsiteX16" fmla="*/ 182563 w 338128"/>
              <a:gd name="connsiteY16" fmla="*/ 250825 h 333375"/>
              <a:gd name="connsiteX17" fmla="*/ 182563 w 338128"/>
              <a:gd name="connsiteY17" fmla="*/ 301625 h 333375"/>
              <a:gd name="connsiteX18" fmla="*/ 169863 w 338128"/>
              <a:gd name="connsiteY18" fmla="*/ 301625 h 333375"/>
              <a:gd name="connsiteX19" fmla="*/ 265250 w 338128"/>
              <a:gd name="connsiteY19" fmla="*/ 249237 h 333375"/>
              <a:gd name="connsiteX20" fmla="*/ 283665 w 338128"/>
              <a:gd name="connsiteY20" fmla="*/ 257095 h 333375"/>
              <a:gd name="connsiteX21" fmla="*/ 288926 w 338128"/>
              <a:gd name="connsiteY21" fmla="*/ 279360 h 333375"/>
              <a:gd name="connsiteX22" fmla="*/ 256042 w 338128"/>
              <a:gd name="connsiteY22" fmla="*/ 279360 h 333375"/>
              <a:gd name="connsiteX23" fmla="*/ 258673 w 338128"/>
              <a:gd name="connsiteY23" fmla="*/ 288528 h 333375"/>
              <a:gd name="connsiteX24" fmla="*/ 266565 w 338128"/>
              <a:gd name="connsiteY24" fmla="*/ 292457 h 333375"/>
              <a:gd name="connsiteX25" fmla="*/ 271826 w 338128"/>
              <a:gd name="connsiteY25" fmla="*/ 289838 h 333375"/>
              <a:gd name="connsiteX26" fmla="*/ 275773 w 338128"/>
              <a:gd name="connsiteY26" fmla="*/ 284599 h 333375"/>
              <a:gd name="connsiteX27" fmla="*/ 288926 w 338128"/>
              <a:gd name="connsiteY27" fmla="*/ 287218 h 333375"/>
              <a:gd name="connsiteX28" fmla="*/ 281034 w 338128"/>
              <a:gd name="connsiteY28" fmla="*/ 297696 h 333375"/>
              <a:gd name="connsiteX29" fmla="*/ 266565 w 338128"/>
              <a:gd name="connsiteY29" fmla="*/ 301625 h 333375"/>
              <a:gd name="connsiteX30" fmla="*/ 246834 w 338128"/>
              <a:gd name="connsiteY30" fmla="*/ 293767 h 333375"/>
              <a:gd name="connsiteX31" fmla="*/ 242888 w 338128"/>
              <a:gd name="connsiteY31" fmla="*/ 275431 h 333375"/>
              <a:gd name="connsiteX32" fmla="*/ 249465 w 338128"/>
              <a:gd name="connsiteY32" fmla="*/ 255786 h 333375"/>
              <a:gd name="connsiteX33" fmla="*/ 265250 w 338128"/>
              <a:gd name="connsiteY33" fmla="*/ 249237 h 333375"/>
              <a:gd name="connsiteX34" fmla="*/ 221026 w 338128"/>
              <a:gd name="connsiteY34" fmla="*/ 249237 h 333375"/>
              <a:gd name="connsiteX35" fmla="*/ 228919 w 338128"/>
              <a:gd name="connsiteY35" fmla="*/ 250580 h 333375"/>
              <a:gd name="connsiteX36" fmla="*/ 234180 w 338128"/>
              <a:gd name="connsiteY36" fmla="*/ 254610 h 333375"/>
              <a:gd name="connsiteX37" fmla="*/ 238126 w 338128"/>
              <a:gd name="connsiteY37" fmla="*/ 261327 h 333375"/>
              <a:gd name="connsiteX38" fmla="*/ 238126 w 338128"/>
              <a:gd name="connsiteY38" fmla="*/ 269386 h 333375"/>
              <a:gd name="connsiteX39" fmla="*/ 238126 w 338128"/>
              <a:gd name="connsiteY39" fmla="*/ 301625 h 333375"/>
              <a:gd name="connsiteX40" fmla="*/ 224973 w 338128"/>
              <a:gd name="connsiteY40" fmla="*/ 301625 h 333375"/>
              <a:gd name="connsiteX41" fmla="*/ 224973 w 338128"/>
              <a:gd name="connsiteY41" fmla="*/ 276103 h 333375"/>
              <a:gd name="connsiteX42" fmla="*/ 223657 w 338128"/>
              <a:gd name="connsiteY42" fmla="*/ 265357 h 333375"/>
              <a:gd name="connsiteX43" fmla="*/ 221026 w 338128"/>
              <a:gd name="connsiteY43" fmla="*/ 261327 h 333375"/>
              <a:gd name="connsiteX44" fmla="*/ 217080 w 338128"/>
              <a:gd name="connsiteY44" fmla="*/ 259983 h 333375"/>
              <a:gd name="connsiteX45" fmla="*/ 210503 w 338128"/>
              <a:gd name="connsiteY45" fmla="*/ 261327 h 333375"/>
              <a:gd name="connsiteX46" fmla="*/ 206557 w 338128"/>
              <a:gd name="connsiteY46" fmla="*/ 266700 h 333375"/>
              <a:gd name="connsiteX47" fmla="*/ 205241 w 338128"/>
              <a:gd name="connsiteY47" fmla="*/ 278789 h 333375"/>
              <a:gd name="connsiteX48" fmla="*/ 205241 w 338128"/>
              <a:gd name="connsiteY48" fmla="*/ 301625 h 333375"/>
              <a:gd name="connsiteX49" fmla="*/ 192088 w 338128"/>
              <a:gd name="connsiteY49" fmla="*/ 301625 h 333375"/>
              <a:gd name="connsiteX50" fmla="*/ 192088 w 338128"/>
              <a:gd name="connsiteY50" fmla="*/ 250580 h 333375"/>
              <a:gd name="connsiteX51" fmla="*/ 203926 w 338128"/>
              <a:gd name="connsiteY51" fmla="*/ 250580 h 333375"/>
              <a:gd name="connsiteX52" fmla="*/ 203926 w 338128"/>
              <a:gd name="connsiteY52" fmla="*/ 258640 h 333375"/>
              <a:gd name="connsiteX53" fmla="*/ 221026 w 338128"/>
              <a:gd name="connsiteY53" fmla="*/ 249237 h 333375"/>
              <a:gd name="connsiteX54" fmla="*/ 122601 w 338128"/>
              <a:gd name="connsiteY54" fmla="*/ 249237 h 333375"/>
              <a:gd name="connsiteX55" fmla="*/ 130493 w 338128"/>
              <a:gd name="connsiteY55" fmla="*/ 250580 h 333375"/>
              <a:gd name="connsiteX56" fmla="*/ 135755 w 338128"/>
              <a:gd name="connsiteY56" fmla="*/ 254610 h 333375"/>
              <a:gd name="connsiteX57" fmla="*/ 138385 w 338128"/>
              <a:gd name="connsiteY57" fmla="*/ 261327 h 333375"/>
              <a:gd name="connsiteX58" fmla="*/ 139701 w 338128"/>
              <a:gd name="connsiteY58" fmla="*/ 269386 h 333375"/>
              <a:gd name="connsiteX59" fmla="*/ 139701 w 338128"/>
              <a:gd name="connsiteY59" fmla="*/ 301625 h 333375"/>
              <a:gd name="connsiteX60" fmla="*/ 126547 w 338128"/>
              <a:gd name="connsiteY60" fmla="*/ 301625 h 333375"/>
              <a:gd name="connsiteX61" fmla="*/ 126547 w 338128"/>
              <a:gd name="connsiteY61" fmla="*/ 276103 h 333375"/>
              <a:gd name="connsiteX62" fmla="*/ 125232 w 338128"/>
              <a:gd name="connsiteY62" fmla="*/ 265357 h 333375"/>
              <a:gd name="connsiteX63" fmla="*/ 122601 w 338128"/>
              <a:gd name="connsiteY63" fmla="*/ 261327 h 333375"/>
              <a:gd name="connsiteX64" fmla="*/ 117339 w 338128"/>
              <a:gd name="connsiteY64" fmla="*/ 259983 h 333375"/>
              <a:gd name="connsiteX65" fmla="*/ 112078 w 338128"/>
              <a:gd name="connsiteY65" fmla="*/ 261327 h 333375"/>
              <a:gd name="connsiteX66" fmla="*/ 108132 w 338128"/>
              <a:gd name="connsiteY66" fmla="*/ 266700 h 333375"/>
              <a:gd name="connsiteX67" fmla="*/ 106816 w 338128"/>
              <a:gd name="connsiteY67" fmla="*/ 278789 h 333375"/>
              <a:gd name="connsiteX68" fmla="*/ 106816 w 338128"/>
              <a:gd name="connsiteY68" fmla="*/ 301625 h 333375"/>
              <a:gd name="connsiteX69" fmla="*/ 93663 w 338128"/>
              <a:gd name="connsiteY69" fmla="*/ 301625 h 333375"/>
              <a:gd name="connsiteX70" fmla="*/ 93663 w 338128"/>
              <a:gd name="connsiteY70" fmla="*/ 250580 h 333375"/>
              <a:gd name="connsiteX71" fmla="*/ 106816 w 338128"/>
              <a:gd name="connsiteY71" fmla="*/ 250580 h 333375"/>
              <a:gd name="connsiteX72" fmla="*/ 106816 w 338128"/>
              <a:gd name="connsiteY72" fmla="*/ 258640 h 333375"/>
              <a:gd name="connsiteX73" fmla="*/ 122601 w 338128"/>
              <a:gd name="connsiteY73" fmla="*/ 249237 h 333375"/>
              <a:gd name="connsiteX74" fmla="*/ 61119 w 338128"/>
              <a:gd name="connsiteY74" fmla="*/ 249237 h 333375"/>
              <a:gd name="connsiteX75" fmla="*/ 79455 w 338128"/>
              <a:gd name="connsiteY75" fmla="*/ 257095 h 333375"/>
              <a:gd name="connsiteX76" fmla="*/ 87313 w 338128"/>
              <a:gd name="connsiteY76" fmla="*/ 275431 h 333375"/>
              <a:gd name="connsiteX77" fmla="*/ 79455 w 338128"/>
              <a:gd name="connsiteY77" fmla="*/ 293767 h 333375"/>
              <a:gd name="connsiteX78" fmla="*/ 61119 w 338128"/>
              <a:gd name="connsiteY78" fmla="*/ 301625 h 333375"/>
              <a:gd name="connsiteX79" fmla="*/ 48022 w 338128"/>
              <a:gd name="connsiteY79" fmla="*/ 299006 h 333375"/>
              <a:gd name="connsiteX80" fmla="*/ 38854 w 338128"/>
              <a:gd name="connsiteY80" fmla="*/ 289838 h 333375"/>
              <a:gd name="connsiteX81" fmla="*/ 34925 w 338128"/>
              <a:gd name="connsiteY81" fmla="*/ 275431 h 333375"/>
              <a:gd name="connsiteX82" fmla="*/ 38854 w 338128"/>
              <a:gd name="connsiteY82" fmla="*/ 262334 h 333375"/>
              <a:gd name="connsiteX83" fmla="*/ 48022 w 338128"/>
              <a:gd name="connsiteY83" fmla="*/ 253166 h 333375"/>
              <a:gd name="connsiteX84" fmla="*/ 61119 w 338128"/>
              <a:gd name="connsiteY84" fmla="*/ 249237 h 333375"/>
              <a:gd name="connsiteX85" fmla="*/ 169863 w 338128"/>
              <a:gd name="connsiteY85" fmla="*/ 231775 h 333375"/>
              <a:gd name="connsiteX86" fmla="*/ 182563 w 338128"/>
              <a:gd name="connsiteY86" fmla="*/ 231775 h 333375"/>
              <a:gd name="connsiteX87" fmla="*/ 182563 w 338128"/>
              <a:gd name="connsiteY87" fmla="*/ 244475 h 333375"/>
              <a:gd name="connsiteX88" fmla="*/ 169863 w 338128"/>
              <a:gd name="connsiteY88" fmla="*/ 244475 h 333375"/>
              <a:gd name="connsiteX89" fmla="*/ 147638 w 338128"/>
              <a:gd name="connsiteY89" fmla="*/ 231775 h 333375"/>
              <a:gd name="connsiteX90" fmla="*/ 161926 w 338128"/>
              <a:gd name="connsiteY90" fmla="*/ 231775 h 333375"/>
              <a:gd name="connsiteX91" fmla="*/ 161926 w 338128"/>
              <a:gd name="connsiteY91" fmla="*/ 301625 h 333375"/>
              <a:gd name="connsiteX92" fmla="*/ 147638 w 338128"/>
              <a:gd name="connsiteY92" fmla="*/ 301625 h 333375"/>
              <a:gd name="connsiteX93" fmla="*/ 35674 w 338128"/>
              <a:gd name="connsiteY93" fmla="*/ 217487 h 333375"/>
              <a:gd name="connsiteX94" fmla="*/ 23813 w 338128"/>
              <a:gd name="connsiteY94" fmla="*/ 229159 h 333375"/>
              <a:gd name="connsiteX95" fmla="*/ 23813 w 338128"/>
              <a:gd name="connsiteY95" fmla="*/ 297891 h 333375"/>
              <a:gd name="connsiteX96" fmla="*/ 35674 w 338128"/>
              <a:gd name="connsiteY96" fmla="*/ 309562 h 333375"/>
              <a:gd name="connsiteX97" fmla="*/ 291352 w 338128"/>
              <a:gd name="connsiteY97" fmla="*/ 309562 h 333375"/>
              <a:gd name="connsiteX98" fmla="*/ 303213 w 338128"/>
              <a:gd name="connsiteY98" fmla="*/ 297891 h 333375"/>
              <a:gd name="connsiteX99" fmla="*/ 303213 w 338128"/>
              <a:gd name="connsiteY99" fmla="*/ 229159 h 333375"/>
              <a:gd name="connsiteX100" fmla="*/ 291352 w 338128"/>
              <a:gd name="connsiteY100" fmla="*/ 217487 h 333375"/>
              <a:gd name="connsiteX101" fmla="*/ 167323 w 338128"/>
              <a:gd name="connsiteY101" fmla="*/ 188595 h 333375"/>
              <a:gd name="connsiteX102" fmla="*/ 157163 w 338128"/>
              <a:gd name="connsiteY102" fmla="*/ 193675 h 333375"/>
              <a:gd name="connsiteX103" fmla="*/ 169863 w 338128"/>
              <a:gd name="connsiteY103" fmla="*/ 193675 h 333375"/>
              <a:gd name="connsiteX104" fmla="*/ 167323 w 338128"/>
              <a:gd name="connsiteY104" fmla="*/ 188595 h 333375"/>
              <a:gd name="connsiteX105" fmla="*/ 275321 w 338128"/>
              <a:gd name="connsiteY105" fmla="*/ 76200 h 333375"/>
              <a:gd name="connsiteX106" fmla="*/ 287151 w 338128"/>
              <a:gd name="connsiteY106" fmla="*/ 81459 h 333375"/>
              <a:gd name="connsiteX107" fmla="*/ 288465 w 338128"/>
              <a:gd name="connsiteY107" fmla="*/ 93291 h 333375"/>
              <a:gd name="connsiteX108" fmla="*/ 287151 w 338128"/>
              <a:gd name="connsiteY108" fmla="*/ 95920 h 333375"/>
              <a:gd name="connsiteX109" fmla="*/ 331840 w 338128"/>
              <a:gd name="connsiteY109" fmla="*/ 118269 h 333375"/>
              <a:gd name="connsiteX110" fmla="*/ 337097 w 338128"/>
              <a:gd name="connsiteY110" fmla="*/ 132730 h 333375"/>
              <a:gd name="connsiteX111" fmla="*/ 326582 w 338128"/>
              <a:gd name="connsiteY111" fmla="*/ 153765 h 333375"/>
              <a:gd name="connsiteX112" fmla="*/ 321325 w 338128"/>
              <a:gd name="connsiteY112" fmla="*/ 159023 h 333375"/>
              <a:gd name="connsiteX113" fmla="*/ 312124 w 338128"/>
              <a:gd name="connsiteY113" fmla="*/ 159023 h 333375"/>
              <a:gd name="connsiteX114" fmla="*/ 267435 w 338128"/>
              <a:gd name="connsiteY114" fmla="*/ 136674 h 333375"/>
              <a:gd name="connsiteX115" fmla="*/ 256920 w 338128"/>
              <a:gd name="connsiteY115" fmla="*/ 143248 h 333375"/>
              <a:gd name="connsiteX116" fmla="*/ 246405 w 338128"/>
              <a:gd name="connsiteY116" fmla="*/ 137989 h 333375"/>
              <a:gd name="connsiteX117" fmla="*/ 220117 w 338128"/>
              <a:gd name="connsiteY117" fmla="*/ 99864 h 333375"/>
              <a:gd name="connsiteX118" fmla="*/ 220117 w 338128"/>
              <a:gd name="connsiteY118" fmla="*/ 86717 h 333375"/>
              <a:gd name="connsiteX119" fmla="*/ 229318 w 338128"/>
              <a:gd name="connsiteY119" fmla="*/ 80144 h 333375"/>
              <a:gd name="connsiteX120" fmla="*/ 166150 w 338128"/>
              <a:gd name="connsiteY120" fmla="*/ 0 h 333375"/>
              <a:gd name="connsiteX121" fmla="*/ 274279 w 338128"/>
              <a:gd name="connsiteY121" fmla="*/ 59062 h 333375"/>
              <a:gd name="connsiteX122" fmla="*/ 247906 w 338128"/>
              <a:gd name="connsiteY122" fmla="*/ 61687 h 333375"/>
              <a:gd name="connsiteX123" fmla="*/ 172743 w 338128"/>
              <a:gd name="connsiteY123" fmla="*/ 23625 h 333375"/>
              <a:gd name="connsiteX124" fmla="*/ 170106 w 338128"/>
              <a:gd name="connsiteY124" fmla="*/ 24937 h 333375"/>
              <a:gd name="connsiteX125" fmla="*/ 174061 w 338128"/>
              <a:gd name="connsiteY125" fmla="*/ 34125 h 333375"/>
              <a:gd name="connsiteX126" fmla="*/ 170106 w 338128"/>
              <a:gd name="connsiteY126" fmla="*/ 40687 h 333375"/>
              <a:gd name="connsiteX127" fmla="*/ 160875 w 338128"/>
              <a:gd name="connsiteY127" fmla="*/ 31500 h 333375"/>
              <a:gd name="connsiteX128" fmla="*/ 154282 w 338128"/>
              <a:gd name="connsiteY128" fmla="*/ 27562 h 333375"/>
              <a:gd name="connsiteX129" fmla="*/ 145051 w 338128"/>
              <a:gd name="connsiteY129" fmla="*/ 30187 h 333375"/>
              <a:gd name="connsiteX130" fmla="*/ 135821 w 338128"/>
              <a:gd name="connsiteY130" fmla="*/ 32812 h 333375"/>
              <a:gd name="connsiteX131" fmla="*/ 122634 w 338128"/>
              <a:gd name="connsiteY131" fmla="*/ 39375 h 333375"/>
              <a:gd name="connsiteX132" fmla="*/ 127909 w 338128"/>
              <a:gd name="connsiteY132" fmla="*/ 44625 h 333375"/>
              <a:gd name="connsiteX133" fmla="*/ 139777 w 338128"/>
              <a:gd name="connsiteY133" fmla="*/ 43312 h 333375"/>
              <a:gd name="connsiteX134" fmla="*/ 149007 w 338128"/>
              <a:gd name="connsiteY134" fmla="*/ 44625 h 333375"/>
              <a:gd name="connsiteX135" fmla="*/ 152963 w 338128"/>
              <a:gd name="connsiteY135" fmla="*/ 53812 h 333375"/>
              <a:gd name="connsiteX136" fmla="*/ 155600 w 338128"/>
              <a:gd name="connsiteY136" fmla="*/ 63000 h 333375"/>
              <a:gd name="connsiteX137" fmla="*/ 156919 w 338128"/>
              <a:gd name="connsiteY137" fmla="*/ 68250 h 333375"/>
              <a:gd name="connsiteX138" fmla="*/ 160875 w 338128"/>
              <a:gd name="connsiteY138" fmla="*/ 65625 h 333375"/>
              <a:gd name="connsiteX139" fmla="*/ 170106 w 338128"/>
              <a:gd name="connsiteY139" fmla="*/ 74812 h 333375"/>
              <a:gd name="connsiteX140" fmla="*/ 159556 w 338128"/>
              <a:gd name="connsiteY140" fmla="*/ 82688 h 333375"/>
              <a:gd name="connsiteX141" fmla="*/ 143733 w 338128"/>
              <a:gd name="connsiteY141" fmla="*/ 72187 h 333375"/>
              <a:gd name="connsiteX142" fmla="*/ 126590 w 338128"/>
              <a:gd name="connsiteY142" fmla="*/ 56437 h 333375"/>
              <a:gd name="connsiteX143" fmla="*/ 113404 w 338128"/>
              <a:gd name="connsiteY143" fmla="*/ 48562 h 333375"/>
              <a:gd name="connsiteX144" fmla="*/ 102854 w 338128"/>
              <a:gd name="connsiteY144" fmla="*/ 52500 h 333375"/>
              <a:gd name="connsiteX145" fmla="*/ 85712 w 338128"/>
              <a:gd name="connsiteY145" fmla="*/ 69562 h 333375"/>
              <a:gd name="connsiteX146" fmla="*/ 79119 w 338128"/>
              <a:gd name="connsiteY146" fmla="*/ 89250 h 333375"/>
              <a:gd name="connsiteX147" fmla="*/ 88349 w 338128"/>
              <a:gd name="connsiteY147" fmla="*/ 105000 h 333375"/>
              <a:gd name="connsiteX148" fmla="*/ 100217 w 338128"/>
              <a:gd name="connsiteY148" fmla="*/ 114188 h 333375"/>
              <a:gd name="connsiteX149" fmla="*/ 108129 w 338128"/>
              <a:gd name="connsiteY149" fmla="*/ 116813 h 333375"/>
              <a:gd name="connsiteX150" fmla="*/ 112085 w 338128"/>
              <a:gd name="connsiteY150" fmla="*/ 123375 h 333375"/>
              <a:gd name="connsiteX151" fmla="*/ 101536 w 338128"/>
              <a:gd name="connsiteY151" fmla="*/ 123375 h 333375"/>
              <a:gd name="connsiteX152" fmla="*/ 98898 w 338128"/>
              <a:gd name="connsiteY152" fmla="*/ 141750 h 333375"/>
              <a:gd name="connsiteX153" fmla="*/ 93624 w 338128"/>
              <a:gd name="connsiteY153" fmla="*/ 164063 h 333375"/>
              <a:gd name="connsiteX154" fmla="*/ 97580 w 338128"/>
              <a:gd name="connsiteY154" fmla="*/ 194250 h 333375"/>
              <a:gd name="connsiteX155" fmla="*/ 145051 w 338128"/>
              <a:gd name="connsiteY155" fmla="*/ 194250 h 333375"/>
              <a:gd name="connsiteX156" fmla="*/ 159556 w 338128"/>
              <a:gd name="connsiteY156" fmla="*/ 174563 h 333375"/>
              <a:gd name="connsiteX157" fmla="*/ 176699 w 338128"/>
              <a:gd name="connsiteY157" fmla="*/ 152250 h 333375"/>
              <a:gd name="connsiteX158" fmla="*/ 193841 w 338128"/>
              <a:gd name="connsiteY158" fmla="*/ 143063 h 333375"/>
              <a:gd name="connsiteX159" fmla="*/ 195160 w 338128"/>
              <a:gd name="connsiteY159" fmla="*/ 136500 h 333375"/>
              <a:gd name="connsiteX160" fmla="*/ 185929 w 338128"/>
              <a:gd name="connsiteY160" fmla="*/ 129938 h 333375"/>
              <a:gd name="connsiteX161" fmla="*/ 181973 w 338128"/>
              <a:gd name="connsiteY161" fmla="*/ 118125 h 333375"/>
              <a:gd name="connsiteX162" fmla="*/ 175380 w 338128"/>
              <a:gd name="connsiteY162" fmla="*/ 102375 h 333375"/>
              <a:gd name="connsiteX163" fmla="*/ 179336 w 338128"/>
              <a:gd name="connsiteY163" fmla="*/ 94500 h 333375"/>
              <a:gd name="connsiteX164" fmla="*/ 187248 w 338128"/>
              <a:gd name="connsiteY164" fmla="*/ 112875 h 333375"/>
              <a:gd name="connsiteX165" fmla="*/ 197797 w 338128"/>
              <a:gd name="connsiteY165" fmla="*/ 122063 h 333375"/>
              <a:gd name="connsiteX166" fmla="*/ 212302 w 338128"/>
              <a:gd name="connsiteY166" fmla="*/ 118125 h 333375"/>
              <a:gd name="connsiteX167" fmla="*/ 242632 w 338128"/>
              <a:gd name="connsiteY167" fmla="*/ 165375 h 333375"/>
              <a:gd name="connsiteX168" fmla="*/ 257137 w 338128"/>
              <a:gd name="connsiteY168" fmla="*/ 173250 h 333375"/>
              <a:gd name="connsiteX169" fmla="*/ 258455 w 338128"/>
              <a:gd name="connsiteY169" fmla="*/ 173250 h 333375"/>
              <a:gd name="connsiteX170" fmla="*/ 272961 w 338128"/>
              <a:gd name="connsiteY170" fmla="*/ 162750 h 333375"/>
              <a:gd name="connsiteX171" fmla="*/ 274279 w 338128"/>
              <a:gd name="connsiteY171" fmla="*/ 160125 h 333375"/>
              <a:gd name="connsiteX172" fmla="*/ 290103 w 338128"/>
              <a:gd name="connsiteY172" fmla="*/ 168000 h 333375"/>
              <a:gd name="connsiteX173" fmla="*/ 278235 w 338128"/>
              <a:gd name="connsiteY173" fmla="*/ 194250 h 333375"/>
              <a:gd name="connsiteX174" fmla="*/ 305927 w 338128"/>
              <a:gd name="connsiteY174" fmla="*/ 194250 h 333375"/>
              <a:gd name="connsiteX175" fmla="*/ 327025 w 338128"/>
              <a:gd name="connsiteY175" fmla="*/ 213938 h 333375"/>
              <a:gd name="connsiteX176" fmla="*/ 327025 w 338128"/>
              <a:gd name="connsiteY176" fmla="*/ 312375 h 333375"/>
              <a:gd name="connsiteX177" fmla="*/ 305927 w 338128"/>
              <a:gd name="connsiteY177" fmla="*/ 333375 h 333375"/>
              <a:gd name="connsiteX178" fmla="*/ 19779 w 338128"/>
              <a:gd name="connsiteY178" fmla="*/ 333375 h 333375"/>
              <a:gd name="connsiteX179" fmla="*/ 0 w 338128"/>
              <a:gd name="connsiteY179" fmla="*/ 312375 h 333375"/>
              <a:gd name="connsiteX180" fmla="*/ 0 w 338128"/>
              <a:gd name="connsiteY180" fmla="*/ 211313 h 333375"/>
              <a:gd name="connsiteX181" fmla="*/ 18461 w 338128"/>
              <a:gd name="connsiteY181" fmla="*/ 194250 h 333375"/>
              <a:gd name="connsiteX182" fmla="*/ 54064 w 338128"/>
              <a:gd name="connsiteY182" fmla="*/ 194250 h 333375"/>
              <a:gd name="connsiteX183" fmla="*/ 36922 w 338128"/>
              <a:gd name="connsiteY183" fmla="*/ 129938 h 333375"/>
              <a:gd name="connsiteX184" fmla="*/ 166150 w 338128"/>
              <a:gd name="connsiteY184" fmla="*/ 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338128" h="333375">
                <a:moveTo>
                  <a:pt x="266595" y="260350"/>
                </a:moveTo>
                <a:cubicBezTo>
                  <a:pt x="263843" y="260350"/>
                  <a:pt x="261092" y="261585"/>
                  <a:pt x="258340" y="262820"/>
                </a:cubicBezTo>
                <a:cubicBezTo>
                  <a:pt x="256964" y="265289"/>
                  <a:pt x="255588" y="267759"/>
                  <a:pt x="255588" y="271463"/>
                </a:cubicBezTo>
                <a:cubicBezTo>
                  <a:pt x="255588" y="271463"/>
                  <a:pt x="255588" y="271463"/>
                  <a:pt x="276226" y="271463"/>
                </a:cubicBezTo>
                <a:cubicBezTo>
                  <a:pt x="276226" y="267759"/>
                  <a:pt x="274850" y="265289"/>
                  <a:pt x="273475" y="262820"/>
                </a:cubicBezTo>
                <a:cubicBezTo>
                  <a:pt x="272099" y="261585"/>
                  <a:pt x="269347" y="260350"/>
                  <a:pt x="266595" y="260350"/>
                </a:cubicBezTo>
                <a:close/>
                <a:moveTo>
                  <a:pt x="61119" y="260350"/>
                </a:moveTo>
                <a:cubicBezTo>
                  <a:pt x="57150" y="260350"/>
                  <a:pt x="54505" y="261673"/>
                  <a:pt x="51859" y="264319"/>
                </a:cubicBezTo>
                <a:cubicBezTo>
                  <a:pt x="50536" y="266965"/>
                  <a:pt x="49213" y="270933"/>
                  <a:pt x="49213" y="276225"/>
                </a:cubicBezTo>
                <a:cubicBezTo>
                  <a:pt x="49213" y="281517"/>
                  <a:pt x="50536" y="285486"/>
                  <a:pt x="51859" y="288131"/>
                </a:cubicBezTo>
                <a:cubicBezTo>
                  <a:pt x="54505" y="290777"/>
                  <a:pt x="57150" y="292100"/>
                  <a:pt x="61119" y="292100"/>
                </a:cubicBezTo>
                <a:cubicBezTo>
                  <a:pt x="65088" y="292100"/>
                  <a:pt x="67734" y="290777"/>
                  <a:pt x="70380" y="288131"/>
                </a:cubicBezTo>
                <a:cubicBezTo>
                  <a:pt x="71703" y="285486"/>
                  <a:pt x="73026" y="281517"/>
                  <a:pt x="73026" y="276225"/>
                </a:cubicBezTo>
                <a:cubicBezTo>
                  <a:pt x="73026" y="270933"/>
                  <a:pt x="71703" y="266965"/>
                  <a:pt x="70380" y="264319"/>
                </a:cubicBezTo>
                <a:cubicBezTo>
                  <a:pt x="67734" y="261673"/>
                  <a:pt x="65088" y="260350"/>
                  <a:pt x="61119" y="260350"/>
                </a:cubicBezTo>
                <a:close/>
                <a:moveTo>
                  <a:pt x="169863" y="250825"/>
                </a:moveTo>
                <a:lnTo>
                  <a:pt x="182563" y="250825"/>
                </a:lnTo>
                <a:lnTo>
                  <a:pt x="182563" y="301625"/>
                </a:lnTo>
                <a:lnTo>
                  <a:pt x="169863" y="301625"/>
                </a:lnTo>
                <a:close/>
                <a:moveTo>
                  <a:pt x="265250" y="249237"/>
                </a:moveTo>
                <a:cubicBezTo>
                  <a:pt x="273142" y="249237"/>
                  <a:pt x="278403" y="251857"/>
                  <a:pt x="283665" y="257095"/>
                </a:cubicBezTo>
                <a:cubicBezTo>
                  <a:pt x="287611" y="262334"/>
                  <a:pt x="288926" y="268883"/>
                  <a:pt x="288926" y="279360"/>
                </a:cubicBezTo>
                <a:cubicBezTo>
                  <a:pt x="288926" y="279360"/>
                  <a:pt x="288926" y="279360"/>
                  <a:pt x="256042" y="279360"/>
                </a:cubicBezTo>
                <a:cubicBezTo>
                  <a:pt x="256042" y="283289"/>
                  <a:pt x="257357" y="285909"/>
                  <a:pt x="258673" y="288528"/>
                </a:cubicBezTo>
                <a:cubicBezTo>
                  <a:pt x="261303" y="291148"/>
                  <a:pt x="263934" y="292457"/>
                  <a:pt x="266565" y="292457"/>
                </a:cubicBezTo>
                <a:cubicBezTo>
                  <a:pt x="269196" y="292457"/>
                  <a:pt x="270511" y="291148"/>
                  <a:pt x="271826" y="289838"/>
                </a:cubicBezTo>
                <a:cubicBezTo>
                  <a:pt x="273142" y="288528"/>
                  <a:pt x="274457" y="287218"/>
                  <a:pt x="275773" y="284599"/>
                </a:cubicBezTo>
                <a:cubicBezTo>
                  <a:pt x="275773" y="284599"/>
                  <a:pt x="275773" y="284599"/>
                  <a:pt x="288926" y="287218"/>
                </a:cubicBezTo>
                <a:cubicBezTo>
                  <a:pt x="286296" y="291148"/>
                  <a:pt x="283665" y="295077"/>
                  <a:pt x="281034" y="297696"/>
                </a:cubicBezTo>
                <a:cubicBezTo>
                  <a:pt x="277088" y="300315"/>
                  <a:pt x="271826" y="301625"/>
                  <a:pt x="266565" y="301625"/>
                </a:cubicBezTo>
                <a:cubicBezTo>
                  <a:pt x="257357" y="301625"/>
                  <a:pt x="252096" y="299006"/>
                  <a:pt x="246834" y="293767"/>
                </a:cubicBezTo>
                <a:cubicBezTo>
                  <a:pt x="244204" y="288528"/>
                  <a:pt x="242888" y="283289"/>
                  <a:pt x="242888" y="275431"/>
                </a:cubicBezTo>
                <a:cubicBezTo>
                  <a:pt x="242888" y="267573"/>
                  <a:pt x="244204" y="261024"/>
                  <a:pt x="249465" y="255786"/>
                </a:cubicBezTo>
                <a:cubicBezTo>
                  <a:pt x="253411" y="251857"/>
                  <a:pt x="258673" y="249237"/>
                  <a:pt x="265250" y="249237"/>
                </a:cubicBezTo>
                <a:close/>
                <a:moveTo>
                  <a:pt x="221026" y="249237"/>
                </a:moveTo>
                <a:cubicBezTo>
                  <a:pt x="223657" y="249237"/>
                  <a:pt x="226288" y="249237"/>
                  <a:pt x="228919" y="250580"/>
                </a:cubicBezTo>
                <a:cubicBezTo>
                  <a:pt x="231549" y="251924"/>
                  <a:pt x="234180" y="253267"/>
                  <a:pt x="234180" y="254610"/>
                </a:cubicBezTo>
                <a:cubicBezTo>
                  <a:pt x="235496" y="257297"/>
                  <a:pt x="236811" y="258640"/>
                  <a:pt x="238126" y="261327"/>
                </a:cubicBezTo>
                <a:cubicBezTo>
                  <a:pt x="238126" y="262670"/>
                  <a:pt x="238126" y="265357"/>
                  <a:pt x="238126" y="269386"/>
                </a:cubicBezTo>
                <a:cubicBezTo>
                  <a:pt x="238126" y="269386"/>
                  <a:pt x="238126" y="269386"/>
                  <a:pt x="238126" y="301625"/>
                </a:cubicBezTo>
                <a:cubicBezTo>
                  <a:pt x="238126" y="301625"/>
                  <a:pt x="238126" y="301625"/>
                  <a:pt x="224973" y="301625"/>
                </a:cubicBezTo>
                <a:cubicBezTo>
                  <a:pt x="224973" y="301625"/>
                  <a:pt x="224973" y="301625"/>
                  <a:pt x="224973" y="276103"/>
                </a:cubicBezTo>
                <a:cubicBezTo>
                  <a:pt x="224973" y="270730"/>
                  <a:pt x="224973" y="266700"/>
                  <a:pt x="223657" y="265357"/>
                </a:cubicBezTo>
                <a:cubicBezTo>
                  <a:pt x="223657" y="262670"/>
                  <a:pt x="222342" y="261327"/>
                  <a:pt x="221026" y="261327"/>
                </a:cubicBezTo>
                <a:cubicBezTo>
                  <a:pt x="219711" y="259983"/>
                  <a:pt x="218396" y="259983"/>
                  <a:pt x="217080" y="259983"/>
                </a:cubicBezTo>
                <a:cubicBezTo>
                  <a:pt x="214449" y="259983"/>
                  <a:pt x="211818" y="259983"/>
                  <a:pt x="210503" y="261327"/>
                </a:cubicBezTo>
                <a:cubicBezTo>
                  <a:pt x="207872" y="262670"/>
                  <a:pt x="207872" y="264013"/>
                  <a:pt x="206557" y="266700"/>
                </a:cubicBezTo>
                <a:cubicBezTo>
                  <a:pt x="206557" y="269386"/>
                  <a:pt x="205241" y="273416"/>
                  <a:pt x="205241" y="278789"/>
                </a:cubicBezTo>
                <a:lnTo>
                  <a:pt x="205241" y="301625"/>
                </a:lnTo>
                <a:cubicBezTo>
                  <a:pt x="205241" y="301625"/>
                  <a:pt x="205241" y="301625"/>
                  <a:pt x="192088" y="301625"/>
                </a:cubicBezTo>
                <a:cubicBezTo>
                  <a:pt x="192088" y="301625"/>
                  <a:pt x="192088" y="301625"/>
                  <a:pt x="192088" y="250580"/>
                </a:cubicBezTo>
                <a:cubicBezTo>
                  <a:pt x="192088" y="250580"/>
                  <a:pt x="192088" y="250580"/>
                  <a:pt x="203926" y="250580"/>
                </a:cubicBezTo>
                <a:cubicBezTo>
                  <a:pt x="203926" y="250580"/>
                  <a:pt x="203926" y="250580"/>
                  <a:pt x="203926" y="258640"/>
                </a:cubicBezTo>
                <a:cubicBezTo>
                  <a:pt x="209188" y="251924"/>
                  <a:pt x="214449" y="249237"/>
                  <a:pt x="221026" y="249237"/>
                </a:cubicBezTo>
                <a:close/>
                <a:moveTo>
                  <a:pt x="122601" y="249237"/>
                </a:moveTo>
                <a:cubicBezTo>
                  <a:pt x="125232" y="249237"/>
                  <a:pt x="127862" y="249237"/>
                  <a:pt x="130493" y="250580"/>
                </a:cubicBezTo>
                <a:cubicBezTo>
                  <a:pt x="133124" y="251924"/>
                  <a:pt x="134439" y="253267"/>
                  <a:pt x="135755" y="254610"/>
                </a:cubicBezTo>
                <a:cubicBezTo>
                  <a:pt x="137070" y="257297"/>
                  <a:pt x="138385" y="258640"/>
                  <a:pt x="138385" y="261327"/>
                </a:cubicBezTo>
                <a:cubicBezTo>
                  <a:pt x="139701" y="262670"/>
                  <a:pt x="139701" y="265357"/>
                  <a:pt x="139701" y="269386"/>
                </a:cubicBezTo>
                <a:cubicBezTo>
                  <a:pt x="139701" y="269386"/>
                  <a:pt x="139701" y="269386"/>
                  <a:pt x="139701" y="301625"/>
                </a:cubicBezTo>
                <a:cubicBezTo>
                  <a:pt x="139701" y="301625"/>
                  <a:pt x="139701" y="301625"/>
                  <a:pt x="126547" y="301625"/>
                </a:cubicBezTo>
                <a:cubicBezTo>
                  <a:pt x="126547" y="301625"/>
                  <a:pt x="126547" y="301625"/>
                  <a:pt x="126547" y="276103"/>
                </a:cubicBezTo>
                <a:cubicBezTo>
                  <a:pt x="126547" y="270730"/>
                  <a:pt x="125232" y="266700"/>
                  <a:pt x="125232" y="265357"/>
                </a:cubicBezTo>
                <a:cubicBezTo>
                  <a:pt x="125232" y="262670"/>
                  <a:pt x="123916" y="261327"/>
                  <a:pt x="122601" y="261327"/>
                </a:cubicBezTo>
                <a:cubicBezTo>
                  <a:pt x="121286" y="259983"/>
                  <a:pt x="119970" y="259983"/>
                  <a:pt x="117339" y="259983"/>
                </a:cubicBezTo>
                <a:cubicBezTo>
                  <a:pt x="116024" y="259983"/>
                  <a:pt x="113393" y="259983"/>
                  <a:pt x="112078" y="261327"/>
                </a:cubicBezTo>
                <a:cubicBezTo>
                  <a:pt x="109447" y="262670"/>
                  <a:pt x="108132" y="264013"/>
                  <a:pt x="108132" y="266700"/>
                </a:cubicBezTo>
                <a:cubicBezTo>
                  <a:pt x="106816" y="269386"/>
                  <a:pt x="106816" y="273416"/>
                  <a:pt x="106816" y="278789"/>
                </a:cubicBezTo>
                <a:lnTo>
                  <a:pt x="106816" y="301625"/>
                </a:lnTo>
                <a:cubicBezTo>
                  <a:pt x="106816" y="301625"/>
                  <a:pt x="106816" y="301625"/>
                  <a:pt x="93663" y="301625"/>
                </a:cubicBezTo>
                <a:cubicBezTo>
                  <a:pt x="93663" y="301625"/>
                  <a:pt x="93663" y="301625"/>
                  <a:pt x="93663" y="250580"/>
                </a:cubicBezTo>
                <a:cubicBezTo>
                  <a:pt x="93663" y="250580"/>
                  <a:pt x="93663" y="250580"/>
                  <a:pt x="106816" y="250580"/>
                </a:cubicBezTo>
                <a:cubicBezTo>
                  <a:pt x="106816" y="250580"/>
                  <a:pt x="106816" y="250580"/>
                  <a:pt x="106816" y="258640"/>
                </a:cubicBezTo>
                <a:cubicBezTo>
                  <a:pt x="110763" y="251924"/>
                  <a:pt x="116024" y="249237"/>
                  <a:pt x="122601" y="249237"/>
                </a:cubicBezTo>
                <a:close/>
                <a:moveTo>
                  <a:pt x="61119" y="249237"/>
                </a:moveTo>
                <a:cubicBezTo>
                  <a:pt x="68977" y="249237"/>
                  <a:pt x="75525" y="251857"/>
                  <a:pt x="79455" y="257095"/>
                </a:cubicBezTo>
                <a:cubicBezTo>
                  <a:pt x="84693" y="261024"/>
                  <a:pt x="87313" y="267573"/>
                  <a:pt x="87313" y="275431"/>
                </a:cubicBezTo>
                <a:cubicBezTo>
                  <a:pt x="87313" y="283289"/>
                  <a:pt x="84693" y="289838"/>
                  <a:pt x="79455" y="293767"/>
                </a:cubicBezTo>
                <a:cubicBezTo>
                  <a:pt x="74216" y="299006"/>
                  <a:pt x="68977" y="301625"/>
                  <a:pt x="61119" y="301625"/>
                </a:cubicBezTo>
                <a:cubicBezTo>
                  <a:pt x="57190" y="301625"/>
                  <a:pt x="51951" y="300315"/>
                  <a:pt x="48022" y="299006"/>
                </a:cubicBezTo>
                <a:cubicBezTo>
                  <a:pt x="44093" y="296386"/>
                  <a:pt x="40164" y="293767"/>
                  <a:pt x="38854" y="289838"/>
                </a:cubicBezTo>
                <a:cubicBezTo>
                  <a:pt x="36234" y="285909"/>
                  <a:pt x="34925" y="280670"/>
                  <a:pt x="34925" y="275431"/>
                </a:cubicBezTo>
                <a:cubicBezTo>
                  <a:pt x="34925" y="270192"/>
                  <a:pt x="36234" y="266263"/>
                  <a:pt x="38854" y="262334"/>
                </a:cubicBezTo>
                <a:cubicBezTo>
                  <a:pt x="40164" y="258405"/>
                  <a:pt x="44093" y="254476"/>
                  <a:pt x="48022" y="253166"/>
                </a:cubicBezTo>
                <a:cubicBezTo>
                  <a:pt x="51951" y="250547"/>
                  <a:pt x="55880" y="249237"/>
                  <a:pt x="61119" y="249237"/>
                </a:cubicBezTo>
                <a:close/>
                <a:moveTo>
                  <a:pt x="169863" y="231775"/>
                </a:moveTo>
                <a:lnTo>
                  <a:pt x="182563" y="231775"/>
                </a:lnTo>
                <a:lnTo>
                  <a:pt x="182563" y="244475"/>
                </a:lnTo>
                <a:lnTo>
                  <a:pt x="169863" y="244475"/>
                </a:lnTo>
                <a:close/>
                <a:moveTo>
                  <a:pt x="147638" y="231775"/>
                </a:moveTo>
                <a:lnTo>
                  <a:pt x="161926" y="231775"/>
                </a:lnTo>
                <a:lnTo>
                  <a:pt x="161926" y="301625"/>
                </a:lnTo>
                <a:lnTo>
                  <a:pt x="147638" y="301625"/>
                </a:lnTo>
                <a:close/>
                <a:moveTo>
                  <a:pt x="35674" y="217487"/>
                </a:moveTo>
                <a:cubicBezTo>
                  <a:pt x="29084" y="217487"/>
                  <a:pt x="23813" y="222674"/>
                  <a:pt x="23813" y="229159"/>
                </a:cubicBezTo>
                <a:cubicBezTo>
                  <a:pt x="23813" y="229159"/>
                  <a:pt x="23813" y="229159"/>
                  <a:pt x="23813" y="297891"/>
                </a:cubicBezTo>
                <a:cubicBezTo>
                  <a:pt x="23813" y="304375"/>
                  <a:pt x="29084" y="309562"/>
                  <a:pt x="35674" y="309562"/>
                </a:cubicBezTo>
                <a:cubicBezTo>
                  <a:pt x="35674" y="309562"/>
                  <a:pt x="35674" y="309562"/>
                  <a:pt x="291352" y="309562"/>
                </a:cubicBezTo>
                <a:cubicBezTo>
                  <a:pt x="297942" y="309562"/>
                  <a:pt x="303213" y="304375"/>
                  <a:pt x="303213" y="297891"/>
                </a:cubicBezTo>
                <a:cubicBezTo>
                  <a:pt x="303213" y="297891"/>
                  <a:pt x="303213" y="297891"/>
                  <a:pt x="303213" y="229159"/>
                </a:cubicBezTo>
                <a:cubicBezTo>
                  <a:pt x="303213" y="222674"/>
                  <a:pt x="297942" y="217487"/>
                  <a:pt x="291352" y="217487"/>
                </a:cubicBezTo>
                <a:close/>
                <a:moveTo>
                  <a:pt x="167323" y="188595"/>
                </a:moveTo>
                <a:cubicBezTo>
                  <a:pt x="163513" y="188595"/>
                  <a:pt x="159703" y="189865"/>
                  <a:pt x="157163" y="193675"/>
                </a:cubicBezTo>
                <a:cubicBezTo>
                  <a:pt x="157163" y="193675"/>
                  <a:pt x="157163" y="193675"/>
                  <a:pt x="169863" y="193675"/>
                </a:cubicBezTo>
                <a:cubicBezTo>
                  <a:pt x="169863" y="189865"/>
                  <a:pt x="169863" y="187325"/>
                  <a:pt x="167323" y="188595"/>
                </a:cubicBezTo>
                <a:close/>
                <a:moveTo>
                  <a:pt x="275321" y="76200"/>
                </a:moveTo>
                <a:cubicBezTo>
                  <a:pt x="280579" y="76200"/>
                  <a:pt x="284522" y="77515"/>
                  <a:pt x="287151" y="81459"/>
                </a:cubicBezTo>
                <a:cubicBezTo>
                  <a:pt x="289780" y="85403"/>
                  <a:pt x="289780" y="89347"/>
                  <a:pt x="288465" y="93291"/>
                </a:cubicBezTo>
                <a:cubicBezTo>
                  <a:pt x="288465" y="93291"/>
                  <a:pt x="288465" y="93291"/>
                  <a:pt x="287151" y="95920"/>
                </a:cubicBezTo>
                <a:cubicBezTo>
                  <a:pt x="287151" y="95920"/>
                  <a:pt x="287151" y="95920"/>
                  <a:pt x="331840" y="118269"/>
                </a:cubicBezTo>
                <a:cubicBezTo>
                  <a:pt x="337097" y="120898"/>
                  <a:pt x="339726" y="127472"/>
                  <a:pt x="337097" y="132730"/>
                </a:cubicBezTo>
                <a:cubicBezTo>
                  <a:pt x="337097" y="132730"/>
                  <a:pt x="337097" y="132730"/>
                  <a:pt x="326582" y="153765"/>
                </a:cubicBezTo>
                <a:cubicBezTo>
                  <a:pt x="325268" y="156394"/>
                  <a:pt x="323954" y="159023"/>
                  <a:pt x="321325" y="159023"/>
                </a:cubicBezTo>
                <a:cubicBezTo>
                  <a:pt x="318696" y="160338"/>
                  <a:pt x="314753" y="160338"/>
                  <a:pt x="312124" y="159023"/>
                </a:cubicBezTo>
                <a:cubicBezTo>
                  <a:pt x="312124" y="159023"/>
                  <a:pt x="312124" y="159023"/>
                  <a:pt x="267435" y="136674"/>
                </a:cubicBezTo>
                <a:cubicBezTo>
                  <a:pt x="264806" y="140618"/>
                  <a:pt x="260863" y="143248"/>
                  <a:pt x="256920" y="143248"/>
                </a:cubicBezTo>
                <a:cubicBezTo>
                  <a:pt x="252977" y="144562"/>
                  <a:pt x="249034" y="141933"/>
                  <a:pt x="246405" y="137989"/>
                </a:cubicBezTo>
                <a:cubicBezTo>
                  <a:pt x="246405" y="137989"/>
                  <a:pt x="246405" y="137989"/>
                  <a:pt x="220117" y="99864"/>
                </a:cubicBezTo>
                <a:cubicBezTo>
                  <a:pt x="218803" y="95920"/>
                  <a:pt x="217488" y="90661"/>
                  <a:pt x="220117" y="86717"/>
                </a:cubicBezTo>
                <a:cubicBezTo>
                  <a:pt x="221431" y="84088"/>
                  <a:pt x="225375" y="81459"/>
                  <a:pt x="229318" y="80144"/>
                </a:cubicBezTo>
                <a:close/>
                <a:moveTo>
                  <a:pt x="166150" y="0"/>
                </a:moveTo>
                <a:cubicBezTo>
                  <a:pt x="210984" y="0"/>
                  <a:pt x="251862" y="23625"/>
                  <a:pt x="274279" y="59062"/>
                </a:cubicBezTo>
                <a:cubicBezTo>
                  <a:pt x="274279" y="59062"/>
                  <a:pt x="274279" y="59062"/>
                  <a:pt x="247906" y="61687"/>
                </a:cubicBezTo>
                <a:cubicBezTo>
                  <a:pt x="229445" y="39375"/>
                  <a:pt x="203072" y="24937"/>
                  <a:pt x="172743" y="23625"/>
                </a:cubicBezTo>
                <a:cubicBezTo>
                  <a:pt x="171424" y="23625"/>
                  <a:pt x="170106" y="24937"/>
                  <a:pt x="170106" y="24937"/>
                </a:cubicBezTo>
                <a:cubicBezTo>
                  <a:pt x="167468" y="30187"/>
                  <a:pt x="171424" y="31500"/>
                  <a:pt x="174061" y="34125"/>
                </a:cubicBezTo>
                <a:cubicBezTo>
                  <a:pt x="179336" y="36750"/>
                  <a:pt x="172743" y="39375"/>
                  <a:pt x="170106" y="40687"/>
                </a:cubicBezTo>
                <a:cubicBezTo>
                  <a:pt x="163512" y="40687"/>
                  <a:pt x="163512" y="35437"/>
                  <a:pt x="160875" y="31500"/>
                </a:cubicBezTo>
                <a:cubicBezTo>
                  <a:pt x="159556" y="30187"/>
                  <a:pt x="155600" y="28875"/>
                  <a:pt x="154282" y="27562"/>
                </a:cubicBezTo>
                <a:cubicBezTo>
                  <a:pt x="151644" y="27562"/>
                  <a:pt x="146370" y="28875"/>
                  <a:pt x="145051" y="30187"/>
                </a:cubicBezTo>
                <a:cubicBezTo>
                  <a:pt x="143733" y="32812"/>
                  <a:pt x="139777" y="32812"/>
                  <a:pt x="135821" y="32812"/>
                </a:cubicBezTo>
                <a:cubicBezTo>
                  <a:pt x="131865" y="34125"/>
                  <a:pt x="122634" y="36750"/>
                  <a:pt x="122634" y="39375"/>
                </a:cubicBezTo>
                <a:cubicBezTo>
                  <a:pt x="122634" y="42000"/>
                  <a:pt x="123953" y="44625"/>
                  <a:pt x="127909" y="44625"/>
                </a:cubicBezTo>
                <a:cubicBezTo>
                  <a:pt x="130546" y="44625"/>
                  <a:pt x="135821" y="42000"/>
                  <a:pt x="139777" y="43312"/>
                </a:cubicBezTo>
                <a:cubicBezTo>
                  <a:pt x="142414" y="44625"/>
                  <a:pt x="146370" y="42000"/>
                  <a:pt x="149007" y="44625"/>
                </a:cubicBezTo>
                <a:cubicBezTo>
                  <a:pt x="150326" y="47250"/>
                  <a:pt x="151644" y="51187"/>
                  <a:pt x="152963" y="53812"/>
                </a:cubicBezTo>
                <a:cubicBezTo>
                  <a:pt x="154282" y="57750"/>
                  <a:pt x="154282" y="60375"/>
                  <a:pt x="155600" y="63000"/>
                </a:cubicBezTo>
                <a:cubicBezTo>
                  <a:pt x="155600" y="65625"/>
                  <a:pt x="155600" y="68250"/>
                  <a:pt x="156919" y="68250"/>
                </a:cubicBezTo>
                <a:cubicBezTo>
                  <a:pt x="159556" y="68250"/>
                  <a:pt x="159556" y="65625"/>
                  <a:pt x="160875" y="65625"/>
                </a:cubicBezTo>
                <a:cubicBezTo>
                  <a:pt x="167468" y="64312"/>
                  <a:pt x="171424" y="69562"/>
                  <a:pt x="170106" y="74812"/>
                </a:cubicBezTo>
                <a:cubicBezTo>
                  <a:pt x="170106" y="77438"/>
                  <a:pt x="166150" y="81375"/>
                  <a:pt x="159556" y="82688"/>
                </a:cubicBezTo>
                <a:cubicBezTo>
                  <a:pt x="159556" y="82688"/>
                  <a:pt x="149007" y="81375"/>
                  <a:pt x="143733" y="72187"/>
                </a:cubicBezTo>
                <a:cubicBezTo>
                  <a:pt x="137139" y="61687"/>
                  <a:pt x="126590" y="56437"/>
                  <a:pt x="126590" y="56437"/>
                </a:cubicBezTo>
                <a:cubicBezTo>
                  <a:pt x="126590" y="56437"/>
                  <a:pt x="119997" y="49875"/>
                  <a:pt x="113404" y="48562"/>
                </a:cubicBezTo>
                <a:cubicBezTo>
                  <a:pt x="110766" y="48562"/>
                  <a:pt x="102854" y="52500"/>
                  <a:pt x="102854" y="52500"/>
                </a:cubicBezTo>
                <a:cubicBezTo>
                  <a:pt x="102854" y="52500"/>
                  <a:pt x="87031" y="66937"/>
                  <a:pt x="85712" y="69562"/>
                </a:cubicBezTo>
                <a:cubicBezTo>
                  <a:pt x="84393" y="72187"/>
                  <a:pt x="77800" y="84000"/>
                  <a:pt x="79119" y="89250"/>
                </a:cubicBezTo>
                <a:cubicBezTo>
                  <a:pt x="80437" y="93188"/>
                  <a:pt x="80437" y="103688"/>
                  <a:pt x="88349" y="105000"/>
                </a:cubicBezTo>
                <a:cubicBezTo>
                  <a:pt x="96261" y="106313"/>
                  <a:pt x="98898" y="112875"/>
                  <a:pt x="100217" y="114188"/>
                </a:cubicBezTo>
                <a:cubicBezTo>
                  <a:pt x="102854" y="115500"/>
                  <a:pt x="105492" y="118125"/>
                  <a:pt x="108129" y="116813"/>
                </a:cubicBezTo>
                <a:cubicBezTo>
                  <a:pt x="109448" y="116813"/>
                  <a:pt x="114722" y="123375"/>
                  <a:pt x="112085" y="123375"/>
                </a:cubicBezTo>
                <a:cubicBezTo>
                  <a:pt x="109448" y="124688"/>
                  <a:pt x="102854" y="122063"/>
                  <a:pt x="101536" y="123375"/>
                </a:cubicBezTo>
                <a:cubicBezTo>
                  <a:pt x="100217" y="126000"/>
                  <a:pt x="97580" y="135188"/>
                  <a:pt x="98898" y="141750"/>
                </a:cubicBezTo>
                <a:cubicBezTo>
                  <a:pt x="98898" y="147000"/>
                  <a:pt x="94942" y="157500"/>
                  <a:pt x="93624" y="164063"/>
                </a:cubicBezTo>
                <a:cubicBezTo>
                  <a:pt x="93624" y="168000"/>
                  <a:pt x="93624" y="182438"/>
                  <a:pt x="97580" y="194250"/>
                </a:cubicBezTo>
                <a:cubicBezTo>
                  <a:pt x="97580" y="194250"/>
                  <a:pt x="97580" y="194250"/>
                  <a:pt x="145051" y="194250"/>
                </a:cubicBezTo>
                <a:cubicBezTo>
                  <a:pt x="150326" y="189000"/>
                  <a:pt x="156919" y="179813"/>
                  <a:pt x="159556" y="174563"/>
                </a:cubicBezTo>
                <a:cubicBezTo>
                  <a:pt x="162194" y="169313"/>
                  <a:pt x="170106" y="156188"/>
                  <a:pt x="176699" y="152250"/>
                </a:cubicBezTo>
                <a:cubicBezTo>
                  <a:pt x="184611" y="149625"/>
                  <a:pt x="192523" y="145688"/>
                  <a:pt x="193841" y="143063"/>
                </a:cubicBezTo>
                <a:cubicBezTo>
                  <a:pt x="195160" y="140438"/>
                  <a:pt x="200434" y="137813"/>
                  <a:pt x="195160" y="136500"/>
                </a:cubicBezTo>
                <a:cubicBezTo>
                  <a:pt x="189885" y="135188"/>
                  <a:pt x="185929" y="132563"/>
                  <a:pt x="185929" y="129938"/>
                </a:cubicBezTo>
                <a:cubicBezTo>
                  <a:pt x="185929" y="126000"/>
                  <a:pt x="184611" y="122063"/>
                  <a:pt x="181973" y="118125"/>
                </a:cubicBezTo>
                <a:cubicBezTo>
                  <a:pt x="180655" y="114188"/>
                  <a:pt x="175380" y="105000"/>
                  <a:pt x="175380" y="102375"/>
                </a:cubicBezTo>
                <a:cubicBezTo>
                  <a:pt x="174061" y="98438"/>
                  <a:pt x="178017" y="91875"/>
                  <a:pt x="179336" y="94500"/>
                </a:cubicBezTo>
                <a:cubicBezTo>
                  <a:pt x="180655" y="97125"/>
                  <a:pt x="184611" y="108938"/>
                  <a:pt x="187248" y="112875"/>
                </a:cubicBezTo>
                <a:cubicBezTo>
                  <a:pt x="188567" y="115500"/>
                  <a:pt x="192523" y="123375"/>
                  <a:pt x="197797" y="122063"/>
                </a:cubicBezTo>
                <a:cubicBezTo>
                  <a:pt x="200434" y="120750"/>
                  <a:pt x="207028" y="119438"/>
                  <a:pt x="212302" y="118125"/>
                </a:cubicBezTo>
                <a:cubicBezTo>
                  <a:pt x="212302" y="118125"/>
                  <a:pt x="212302" y="118125"/>
                  <a:pt x="242632" y="165375"/>
                </a:cubicBezTo>
                <a:cubicBezTo>
                  <a:pt x="246588" y="170625"/>
                  <a:pt x="251862" y="173250"/>
                  <a:pt x="257137" y="173250"/>
                </a:cubicBezTo>
                <a:cubicBezTo>
                  <a:pt x="258455" y="173250"/>
                  <a:pt x="258455" y="173250"/>
                  <a:pt x="258455" y="173250"/>
                </a:cubicBezTo>
                <a:cubicBezTo>
                  <a:pt x="265049" y="173250"/>
                  <a:pt x="270323" y="169313"/>
                  <a:pt x="272961" y="162750"/>
                </a:cubicBezTo>
                <a:cubicBezTo>
                  <a:pt x="272961" y="162750"/>
                  <a:pt x="272961" y="162750"/>
                  <a:pt x="274279" y="160125"/>
                </a:cubicBezTo>
                <a:cubicBezTo>
                  <a:pt x="274279" y="160125"/>
                  <a:pt x="274279" y="160125"/>
                  <a:pt x="290103" y="168000"/>
                </a:cubicBezTo>
                <a:cubicBezTo>
                  <a:pt x="287466" y="177188"/>
                  <a:pt x="283510" y="185063"/>
                  <a:pt x="278235" y="194250"/>
                </a:cubicBezTo>
                <a:cubicBezTo>
                  <a:pt x="278235" y="194250"/>
                  <a:pt x="278235" y="194250"/>
                  <a:pt x="305927" y="194250"/>
                </a:cubicBezTo>
                <a:cubicBezTo>
                  <a:pt x="317795" y="194250"/>
                  <a:pt x="327025" y="202125"/>
                  <a:pt x="327025" y="213938"/>
                </a:cubicBezTo>
                <a:cubicBezTo>
                  <a:pt x="327025" y="213938"/>
                  <a:pt x="327025" y="213938"/>
                  <a:pt x="327025" y="312375"/>
                </a:cubicBezTo>
                <a:cubicBezTo>
                  <a:pt x="327025" y="324188"/>
                  <a:pt x="317795" y="333375"/>
                  <a:pt x="305927" y="333375"/>
                </a:cubicBezTo>
                <a:cubicBezTo>
                  <a:pt x="305927" y="333375"/>
                  <a:pt x="305927" y="333375"/>
                  <a:pt x="19779" y="333375"/>
                </a:cubicBezTo>
                <a:cubicBezTo>
                  <a:pt x="9230" y="333375"/>
                  <a:pt x="0" y="324188"/>
                  <a:pt x="0" y="312375"/>
                </a:cubicBezTo>
                <a:cubicBezTo>
                  <a:pt x="0" y="312375"/>
                  <a:pt x="0" y="312375"/>
                  <a:pt x="0" y="211313"/>
                </a:cubicBezTo>
                <a:cubicBezTo>
                  <a:pt x="0" y="202125"/>
                  <a:pt x="7912" y="194250"/>
                  <a:pt x="18461" y="194250"/>
                </a:cubicBezTo>
                <a:cubicBezTo>
                  <a:pt x="18461" y="194250"/>
                  <a:pt x="18461" y="194250"/>
                  <a:pt x="54064" y="194250"/>
                </a:cubicBezTo>
                <a:cubicBezTo>
                  <a:pt x="42197" y="174563"/>
                  <a:pt x="36922" y="153563"/>
                  <a:pt x="36922" y="129938"/>
                </a:cubicBezTo>
                <a:cubicBezTo>
                  <a:pt x="36922" y="57750"/>
                  <a:pt x="94942" y="0"/>
                  <a:pt x="166150" y="0"/>
                </a:cubicBezTo>
                <a:close/>
              </a:path>
            </a:pathLst>
          </a:custGeom>
          <a:solidFill>
            <a:schemeClr val="bg1"/>
          </a:solidFill>
          <a:ln>
            <a:noFill/>
          </a:ln>
        </p:spPr>
        <p:txBody>
          <a:bodyPr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endParaRPr>
              <a:cs typeface="+mn-ea"/>
              <a:sym typeface="+mn-lt"/>
            </a:endParaRPr>
          </a:p>
        </p:txBody>
      </p:sp>
      <p:sp>
        <p:nvSpPr>
          <p:cNvPr id="21" name="箭头: 五边形 81"/>
          <p:cNvSpPr/>
          <p:nvPr/>
        </p:nvSpPr>
        <p:spPr>
          <a:xfrm>
            <a:off x="8644890" y="1134592"/>
            <a:ext cx="2614930" cy="1535430"/>
          </a:xfrm>
          <a:prstGeom prst="homePlate">
            <a:avLst/>
          </a:prstGeom>
          <a:solidFill>
            <a:srgbClr val="C33736"/>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endParaRPr>
              <a:cs typeface="+mn-ea"/>
              <a:sym typeface="+mn-lt"/>
            </a:endParaRPr>
          </a:p>
        </p:txBody>
      </p:sp>
      <p:sp>
        <p:nvSpPr>
          <p:cNvPr id="24" name="任意多边形: 形状 89"/>
          <p:cNvSpPr/>
          <p:nvPr/>
        </p:nvSpPr>
        <p:spPr bwMode="auto">
          <a:xfrm>
            <a:off x="8790305" y="1457807"/>
            <a:ext cx="323850" cy="390525"/>
          </a:xfrm>
          <a:custGeom>
            <a:avLst/>
            <a:gdLst>
              <a:gd name="connsiteX0" fmla="*/ 127000 w 252413"/>
              <a:gd name="connsiteY0" fmla="*/ 292100 h 338138"/>
              <a:gd name="connsiteX1" fmla="*/ 111125 w 252413"/>
              <a:gd name="connsiteY1" fmla="*/ 307975 h 338138"/>
              <a:gd name="connsiteX2" fmla="*/ 127000 w 252413"/>
              <a:gd name="connsiteY2" fmla="*/ 323850 h 338138"/>
              <a:gd name="connsiteX3" fmla="*/ 142875 w 252413"/>
              <a:gd name="connsiteY3" fmla="*/ 307975 h 338138"/>
              <a:gd name="connsiteX4" fmla="*/ 127000 w 252413"/>
              <a:gd name="connsiteY4" fmla="*/ 292100 h 338138"/>
              <a:gd name="connsiteX5" fmla="*/ 60637 w 252413"/>
              <a:gd name="connsiteY5" fmla="*/ 241300 h 338138"/>
              <a:gd name="connsiteX6" fmla="*/ 123259 w 252413"/>
              <a:gd name="connsiteY6" fmla="*/ 241300 h 338138"/>
              <a:gd name="connsiteX7" fmla="*/ 128588 w 252413"/>
              <a:gd name="connsiteY7" fmla="*/ 248356 h 338138"/>
              <a:gd name="connsiteX8" fmla="*/ 123259 w 252413"/>
              <a:gd name="connsiteY8" fmla="*/ 254000 h 338138"/>
              <a:gd name="connsiteX9" fmla="*/ 60637 w 252413"/>
              <a:gd name="connsiteY9" fmla="*/ 254000 h 338138"/>
              <a:gd name="connsiteX10" fmla="*/ 53975 w 252413"/>
              <a:gd name="connsiteY10" fmla="*/ 248356 h 338138"/>
              <a:gd name="connsiteX11" fmla="*/ 60637 w 252413"/>
              <a:gd name="connsiteY11" fmla="*/ 241300 h 338138"/>
              <a:gd name="connsiteX12" fmla="*/ 60637 w 252413"/>
              <a:gd name="connsiteY12" fmla="*/ 219075 h 338138"/>
              <a:gd name="connsiteX13" fmla="*/ 123259 w 252413"/>
              <a:gd name="connsiteY13" fmla="*/ 219075 h 338138"/>
              <a:gd name="connsiteX14" fmla="*/ 128588 w 252413"/>
              <a:gd name="connsiteY14" fmla="*/ 224720 h 338138"/>
              <a:gd name="connsiteX15" fmla="*/ 123259 w 252413"/>
              <a:gd name="connsiteY15" fmla="*/ 231775 h 338138"/>
              <a:gd name="connsiteX16" fmla="*/ 60637 w 252413"/>
              <a:gd name="connsiteY16" fmla="*/ 231775 h 338138"/>
              <a:gd name="connsiteX17" fmla="*/ 53975 w 252413"/>
              <a:gd name="connsiteY17" fmla="*/ 224720 h 338138"/>
              <a:gd name="connsiteX18" fmla="*/ 60637 w 252413"/>
              <a:gd name="connsiteY18" fmla="*/ 219075 h 338138"/>
              <a:gd name="connsiteX19" fmla="*/ 60637 w 252413"/>
              <a:gd name="connsiteY19" fmla="*/ 196850 h 338138"/>
              <a:gd name="connsiteX20" fmla="*/ 123259 w 252413"/>
              <a:gd name="connsiteY20" fmla="*/ 196850 h 338138"/>
              <a:gd name="connsiteX21" fmla="*/ 128588 w 252413"/>
              <a:gd name="connsiteY21" fmla="*/ 202407 h 338138"/>
              <a:gd name="connsiteX22" fmla="*/ 123259 w 252413"/>
              <a:gd name="connsiteY22" fmla="*/ 207963 h 338138"/>
              <a:gd name="connsiteX23" fmla="*/ 60637 w 252413"/>
              <a:gd name="connsiteY23" fmla="*/ 207963 h 338138"/>
              <a:gd name="connsiteX24" fmla="*/ 53975 w 252413"/>
              <a:gd name="connsiteY24" fmla="*/ 202407 h 338138"/>
              <a:gd name="connsiteX25" fmla="*/ 60637 w 252413"/>
              <a:gd name="connsiteY25" fmla="*/ 196850 h 338138"/>
              <a:gd name="connsiteX26" fmla="*/ 60637 w 252413"/>
              <a:gd name="connsiteY26" fmla="*/ 174625 h 338138"/>
              <a:gd name="connsiteX27" fmla="*/ 123259 w 252413"/>
              <a:gd name="connsiteY27" fmla="*/ 174625 h 338138"/>
              <a:gd name="connsiteX28" fmla="*/ 128588 w 252413"/>
              <a:gd name="connsiteY28" fmla="*/ 180182 h 338138"/>
              <a:gd name="connsiteX29" fmla="*/ 123259 w 252413"/>
              <a:gd name="connsiteY29" fmla="*/ 185738 h 338138"/>
              <a:gd name="connsiteX30" fmla="*/ 60637 w 252413"/>
              <a:gd name="connsiteY30" fmla="*/ 185738 h 338138"/>
              <a:gd name="connsiteX31" fmla="*/ 53975 w 252413"/>
              <a:gd name="connsiteY31" fmla="*/ 180182 h 338138"/>
              <a:gd name="connsiteX32" fmla="*/ 60637 w 252413"/>
              <a:gd name="connsiteY32" fmla="*/ 174625 h 338138"/>
              <a:gd name="connsiteX33" fmla="*/ 149784 w 252413"/>
              <a:gd name="connsiteY33" fmla="*/ 155575 h 338138"/>
              <a:gd name="connsiteX34" fmla="*/ 188356 w 252413"/>
              <a:gd name="connsiteY34" fmla="*/ 155575 h 338138"/>
              <a:gd name="connsiteX35" fmla="*/ 193676 w 252413"/>
              <a:gd name="connsiteY35" fmla="*/ 160852 h 338138"/>
              <a:gd name="connsiteX36" fmla="*/ 193676 w 252413"/>
              <a:gd name="connsiteY36" fmla="*/ 242642 h 338138"/>
              <a:gd name="connsiteX37" fmla="*/ 188356 w 252413"/>
              <a:gd name="connsiteY37" fmla="*/ 249238 h 338138"/>
              <a:gd name="connsiteX38" fmla="*/ 149784 w 252413"/>
              <a:gd name="connsiteY38" fmla="*/ 249238 h 338138"/>
              <a:gd name="connsiteX39" fmla="*/ 144463 w 252413"/>
              <a:gd name="connsiteY39" fmla="*/ 242642 h 338138"/>
              <a:gd name="connsiteX40" fmla="*/ 144463 w 252413"/>
              <a:gd name="connsiteY40" fmla="*/ 160852 h 338138"/>
              <a:gd name="connsiteX41" fmla="*/ 149784 w 252413"/>
              <a:gd name="connsiteY41" fmla="*/ 155575 h 338138"/>
              <a:gd name="connsiteX42" fmla="*/ 60637 w 252413"/>
              <a:gd name="connsiteY42" fmla="*/ 150813 h 338138"/>
              <a:gd name="connsiteX43" fmla="*/ 123259 w 252413"/>
              <a:gd name="connsiteY43" fmla="*/ 150813 h 338138"/>
              <a:gd name="connsiteX44" fmla="*/ 128588 w 252413"/>
              <a:gd name="connsiteY44" fmla="*/ 156987 h 338138"/>
              <a:gd name="connsiteX45" fmla="*/ 123259 w 252413"/>
              <a:gd name="connsiteY45" fmla="*/ 161926 h 338138"/>
              <a:gd name="connsiteX46" fmla="*/ 60637 w 252413"/>
              <a:gd name="connsiteY46" fmla="*/ 161926 h 338138"/>
              <a:gd name="connsiteX47" fmla="*/ 53975 w 252413"/>
              <a:gd name="connsiteY47" fmla="*/ 156987 h 338138"/>
              <a:gd name="connsiteX48" fmla="*/ 60637 w 252413"/>
              <a:gd name="connsiteY48" fmla="*/ 150813 h 338138"/>
              <a:gd name="connsiteX49" fmla="*/ 59267 w 252413"/>
              <a:gd name="connsiteY49" fmla="*/ 128588 h 338138"/>
              <a:gd name="connsiteX50" fmla="*/ 191559 w 252413"/>
              <a:gd name="connsiteY50" fmla="*/ 128588 h 338138"/>
              <a:gd name="connsiteX51" fmla="*/ 196850 w 252413"/>
              <a:gd name="connsiteY51" fmla="*/ 133527 h 338138"/>
              <a:gd name="connsiteX52" fmla="*/ 191559 w 252413"/>
              <a:gd name="connsiteY52" fmla="*/ 139701 h 338138"/>
              <a:gd name="connsiteX53" fmla="*/ 59267 w 252413"/>
              <a:gd name="connsiteY53" fmla="*/ 139701 h 338138"/>
              <a:gd name="connsiteX54" fmla="*/ 53975 w 252413"/>
              <a:gd name="connsiteY54" fmla="*/ 133527 h 338138"/>
              <a:gd name="connsiteX55" fmla="*/ 59267 w 252413"/>
              <a:gd name="connsiteY55" fmla="*/ 128588 h 338138"/>
              <a:gd name="connsiteX56" fmla="*/ 127568 w 252413"/>
              <a:gd name="connsiteY56" fmla="*/ 106363 h 338138"/>
              <a:gd name="connsiteX57" fmla="*/ 191522 w 252413"/>
              <a:gd name="connsiteY57" fmla="*/ 106363 h 338138"/>
              <a:gd name="connsiteX58" fmla="*/ 196851 w 252413"/>
              <a:gd name="connsiteY58" fmla="*/ 111125 h 338138"/>
              <a:gd name="connsiteX59" fmla="*/ 191522 w 252413"/>
              <a:gd name="connsiteY59" fmla="*/ 115888 h 338138"/>
              <a:gd name="connsiteX60" fmla="*/ 127568 w 252413"/>
              <a:gd name="connsiteY60" fmla="*/ 115888 h 338138"/>
              <a:gd name="connsiteX61" fmla="*/ 122238 w 252413"/>
              <a:gd name="connsiteY61" fmla="*/ 111125 h 338138"/>
              <a:gd name="connsiteX62" fmla="*/ 127568 w 252413"/>
              <a:gd name="connsiteY62" fmla="*/ 106363 h 338138"/>
              <a:gd name="connsiteX63" fmla="*/ 127568 w 252413"/>
              <a:gd name="connsiteY63" fmla="*/ 84138 h 338138"/>
              <a:gd name="connsiteX64" fmla="*/ 191522 w 252413"/>
              <a:gd name="connsiteY64" fmla="*/ 84138 h 338138"/>
              <a:gd name="connsiteX65" fmla="*/ 196851 w 252413"/>
              <a:gd name="connsiteY65" fmla="*/ 88900 h 338138"/>
              <a:gd name="connsiteX66" fmla="*/ 191522 w 252413"/>
              <a:gd name="connsiteY66" fmla="*/ 93663 h 338138"/>
              <a:gd name="connsiteX67" fmla="*/ 127568 w 252413"/>
              <a:gd name="connsiteY67" fmla="*/ 93663 h 338138"/>
              <a:gd name="connsiteX68" fmla="*/ 122238 w 252413"/>
              <a:gd name="connsiteY68" fmla="*/ 88900 h 338138"/>
              <a:gd name="connsiteX69" fmla="*/ 127568 w 252413"/>
              <a:gd name="connsiteY69" fmla="*/ 84138 h 338138"/>
              <a:gd name="connsiteX70" fmla="*/ 64136 w 252413"/>
              <a:gd name="connsiteY70" fmla="*/ 65088 h 338138"/>
              <a:gd name="connsiteX71" fmla="*/ 107316 w 252413"/>
              <a:gd name="connsiteY71" fmla="*/ 65088 h 338138"/>
              <a:gd name="connsiteX72" fmla="*/ 112713 w 252413"/>
              <a:gd name="connsiteY72" fmla="*/ 71702 h 338138"/>
              <a:gd name="connsiteX73" fmla="*/ 112713 w 252413"/>
              <a:gd name="connsiteY73" fmla="*/ 106098 h 338138"/>
              <a:gd name="connsiteX74" fmla="*/ 107316 w 252413"/>
              <a:gd name="connsiteY74" fmla="*/ 112713 h 338138"/>
              <a:gd name="connsiteX75" fmla="*/ 64136 w 252413"/>
              <a:gd name="connsiteY75" fmla="*/ 112713 h 338138"/>
              <a:gd name="connsiteX76" fmla="*/ 58738 w 252413"/>
              <a:gd name="connsiteY76" fmla="*/ 106098 h 338138"/>
              <a:gd name="connsiteX77" fmla="*/ 58738 w 252413"/>
              <a:gd name="connsiteY77" fmla="*/ 71702 h 338138"/>
              <a:gd name="connsiteX78" fmla="*/ 64136 w 252413"/>
              <a:gd name="connsiteY78" fmla="*/ 65088 h 338138"/>
              <a:gd name="connsiteX79" fmla="*/ 127568 w 252413"/>
              <a:gd name="connsiteY79" fmla="*/ 60325 h 338138"/>
              <a:gd name="connsiteX80" fmla="*/ 191522 w 252413"/>
              <a:gd name="connsiteY80" fmla="*/ 60325 h 338138"/>
              <a:gd name="connsiteX81" fmla="*/ 196851 w 252413"/>
              <a:gd name="connsiteY81" fmla="*/ 66499 h 338138"/>
              <a:gd name="connsiteX82" fmla="*/ 191522 w 252413"/>
              <a:gd name="connsiteY82" fmla="*/ 71438 h 338138"/>
              <a:gd name="connsiteX83" fmla="*/ 127568 w 252413"/>
              <a:gd name="connsiteY83" fmla="*/ 71438 h 338138"/>
              <a:gd name="connsiteX84" fmla="*/ 122238 w 252413"/>
              <a:gd name="connsiteY84" fmla="*/ 66499 h 338138"/>
              <a:gd name="connsiteX85" fmla="*/ 127568 w 252413"/>
              <a:gd name="connsiteY85" fmla="*/ 60325 h 338138"/>
              <a:gd name="connsiteX86" fmla="*/ 42572 w 252413"/>
              <a:gd name="connsiteY86" fmla="*/ 34925 h 338138"/>
              <a:gd name="connsiteX87" fmla="*/ 33338 w 252413"/>
              <a:gd name="connsiteY87" fmla="*/ 44126 h 338138"/>
              <a:gd name="connsiteX88" fmla="*/ 33338 w 252413"/>
              <a:gd name="connsiteY88" fmla="*/ 279400 h 338138"/>
              <a:gd name="connsiteX89" fmla="*/ 220663 w 252413"/>
              <a:gd name="connsiteY89" fmla="*/ 279400 h 338138"/>
              <a:gd name="connsiteX90" fmla="*/ 220663 w 252413"/>
              <a:gd name="connsiteY90" fmla="*/ 44126 h 338138"/>
              <a:gd name="connsiteX91" fmla="*/ 211429 w 252413"/>
              <a:gd name="connsiteY91" fmla="*/ 34925 h 338138"/>
              <a:gd name="connsiteX92" fmla="*/ 42572 w 252413"/>
              <a:gd name="connsiteY92" fmla="*/ 34925 h 338138"/>
              <a:gd name="connsiteX93" fmla="*/ 42069 w 252413"/>
              <a:gd name="connsiteY93" fmla="*/ 0 h 338138"/>
              <a:gd name="connsiteX94" fmla="*/ 210344 w 252413"/>
              <a:gd name="connsiteY94" fmla="*/ 0 h 338138"/>
              <a:gd name="connsiteX95" fmla="*/ 252413 w 252413"/>
              <a:gd name="connsiteY95" fmla="*/ 43588 h 338138"/>
              <a:gd name="connsiteX96" fmla="*/ 252413 w 252413"/>
              <a:gd name="connsiteY96" fmla="*/ 294550 h 338138"/>
              <a:gd name="connsiteX97" fmla="*/ 210344 w 252413"/>
              <a:gd name="connsiteY97" fmla="*/ 338138 h 338138"/>
              <a:gd name="connsiteX98" fmla="*/ 42069 w 252413"/>
              <a:gd name="connsiteY98" fmla="*/ 338138 h 338138"/>
              <a:gd name="connsiteX99" fmla="*/ 0 w 252413"/>
              <a:gd name="connsiteY99" fmla="*/ 294550 h 338138"/>
              <a:gd name="connsiteX100" fmla="*/ 0 w 252413"/>
              <a:gd name="connsiteY100" fmla="*/ 43588 h 338138"/>
              <a:gd name="connsiteX101" fmla="*/ 42069 w 252413"/>
              <a:gd name="connsiteY101"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52413" h="338138">
                <a:moveTo>
                  <a:pt x="127000" y="292100"/>
                </a:moveTo>
                <a:cubicBezTo>
                  <a:pt x="118232" y="292100"/>
                  <a:pt x="111125" y="299207"/>
                  <a:pt x="111125" y="307975"/>
                </a:cubicBezTo>
                <a:cubicBezTo>
                  <a:pt x="111125" y="316743"/>
                  <a:pt x="118232" y="323850"/>
                  <a:pt x="127000" y="323850"/>
                </a:cubicBezTo>
                <a:cubicBezTo>
                  <a:pt x="135768" y="323850"/>
                  <a:pt x="142875" y="316743"/>
                  <a:pt x="142875" y="307975"/>
                </a:cubicBezTo>
                <a:cubicBezTo>
                  <a:pt x="142875" y="299207"/>
                  <a:pt x="135768" y="292100"/>
                  <a:pt x="127000" y="292100"/>
                </a:cubicBezTo>
                <a:close/>
                <a:moveTo>
                  <a:pt x="60637" y="241300"/>
                </a:moveTo>
                <a:cubicBezTo>
                  <a:pt x="60637" y="241300"/>
                  <a:pt x="60637" y="241300"/>
                  <a:pt x="123259" y="241300"/>
                </a:cubicBezTo>
                <a:cubicBezTo>
                  <a:pt x="127256" y="241300"/>
                  <a:pt x="128588" y="244122"/>
                  <a:pt x="128588" y="248356"/>
                </a:cubicBezTo>
                <a:cubicBezTo>
                  <a:pt x="128588" y="251178"/>
                  <a:pt x="127256" y="254000"/>
                  <a:pt x="123259" y="254000"/>
                </a:cubicBezTo>
                <a:cubicBezTo>
                  <a:pt x="123259" y="254000"/>
                  <a:pt x="123259" y="254000"/>
                  <a:pt x="60637" y="254000"/>
                </a:cubicBezTo>
                <a:cubicBezTo>
                  <a:pt x="56640" y="254000"/>
                  <a:pt x="53975" y="251178"/>
                  <a:pt x="53975" y="248356"/>
                </a:cubicBezTo>
                <a:cubicBezTo>
                  <a:pt x="53975" y="244122"/>
                  <a:pt x="56640" y="241300"/>
                  <a:pt x="60637" y="241300"/>
                </a:cubicBezTo>
                <a:close/>
                <a:moveTo>
                  <a:pt x="60637" y="219075"/>
                </a:moveTo>
                <a:cubicBezTo>
                  <a:pt x="60637" y="219075"/>
                  <a:pt x="60637" y="219075"/>
                  <a:pt x="123259" y="219075"/>
                </a:cubicBezTo>
                <a:cubicBezTo>
                  <a:pt x="127256" y="219075"/>
                  <a:pt x="128588" y="221897"/>
                  <a:pt x="128588" y="224720"/>
                </a:cubicBezTo>
                <a:cubicBezTo>
                  <a:pt x="128588" y="228953"/>
                  <a:pt x="127256" y="231775"/>
                  <a:pt x="123259" y="231775"/>
                </a:cubicBezTo>
                <a:cubicBezTo>
                  <a:pt x="123259" y="231775"/>
                  <a:pt x="123259" y="231775"/>
                  <a:pt x="60637" y="231775"/>
                </a:cubicBezTo>
                <a:cubicBezTo>
                  <a:pt x="56640" y="231775"/>
                  <a:pt x="53975" y="228953"/>
                  <a:pt x="53975" y="224720"/>
                </a:cubicBezTo>
                <a:cubicBezTo>
                  <a:pt x="53975" y="221897"/>
                  <a:pt x="56640" y="219075"/>
                  <a:pt x="60637" y="219075"/>
                </a:cubicBezTo>
                <a:close/>
                <a:moveTo>
                  <a:pt x="60637" y="196850"/>
                </a:moveTo>
                <a:cubicBezTo>
                  <a:pt x="60637" y="196850"/>
                  <a:pt x="60637" y="196850"/>
                  <a:pt x="123259" y="196850"/>
                </a:cubicBezTo>
                <a:cubicBezTo>
                  <a:pt x="127256" y="196850"/>
                  <a:pt x="128588" y="199628"/>
                  <a:pt x="128588" y="202407"/>
                </a:cubicBezTo>
                <a:cubicBezTo>
                  <a:pt x="128588" y="206574"/>
                  <a:pt x="127256" y="207963"/>
                  <a:pt x="123259" y="207963"/>
                </a:cubicBezTo>
                <a:cubicBezTo>
                  <a:pt x="123259" y="207963"/>
                  <a:pt x="123259" y="207963"/>
                  <a:pt x="60637" y="207963"/>
                </a:cubicBezTo>
                <a:cubicBezTo>
                  <a:pt x="56640" y="207963"/>
                  <a:pt x="53975" y="206574"/>
                  <a:pt x="53975" y="202407"/>
                </a:cubicBezTo>
                <a:cubicBezTo>
                  <a:pt x="53975" y="199628"/>
                  <a:pt x="56640" y="196850"/>
                  <a:pt x="60637" y="196850"/>
                </a:cubicBezTo>
                <a:close/>
                <a:moveTo>
                  <a:pt x="60637" y="174625"/>
                </a:moveTo>
                <a:cubicBezTo>
                  <a:pt x="60637" y="174625"/>
                  <a:pt x="60637" y="174625"/>
                  <a:pt x="123259" y="174625"/>
                </a:cubicBezTo>
                <a:cubicBezTo>
                  <a:pt x="127256" y="174625"/>
                  <a:pt x="128588" y="177403"/>
                  <a:pt x="128588" y="180182"/>
                </a:cubicBezTo>
                <a:cubicBezTo>
                  <a:pt x="128588" y="182960"/>
                  <a:pt x="127256" y="185738"/>
                  <a:pt x="123259" y="185738"/>
                </a:cubicBezTo>
                <a:cubicBezTo>
                  <a:pt x="123259" y="185738"/>
                  <a:pt x="123259" y="185738"/>
                  <a:pt x="60637" y="185738"/>
                </a:cubicBezTo>
                <a:cubicBezTo>
                  <a:pt x="56640" y="185738"/>
                  <a:pt x="53975" y="182960"/>
                  <a:pt x="53975" y="180182"/>
                </a:cubicBezTo>
                <a:cubicBezTo>
                  <a:pt x="53975" y="177403"/>
                  <a:pt x="56640" y="174625"/>
                  <a:pt x="60637" y="174625"/>
                </a:cubicBezTo>
                <a:close/>
                <a:moveTo>
                  <a:pt x="149784" y="155575"/>
                </a:moveTo>
                <a:cubicBezTo>
                  <a:pt x="149784" y="155575"/>
                  <a:pt x="149784" y="155575"/>
                  <a:pt x="188356" y="155575"/>
                </a:cubicBezTo>
                <a:cubicBezTo>
                  <a:pt x="191016" y="155575"/>
                  <a:pt x="193676" y="158214"/>
                  <a:pt x="193676" y="160852"/>
                </a:cubicBezTo>
                <a:cubicBezTo>
                  <a:pt x="193676" y="160852"/>
                  <a:pt x="193676" y="160852"/>
                  <a:pt x="193676" y="242642"/>
                </a:cubicBezTo>
                <a:cubicBezTo>
                  <a:pt x="193676" y="246600"/>
                  <a:pt x="191016" y="249238"/>
                  <a:pt x="188356" y="249238"/>
                </a:cubicBezTo>
                <a:cubicBezTo>
                  <a:pt x="188356" y="249238"/>
                  <a:pt x="188356" y="249238"/>
                  <a:pt x="149784" y="249238"/>
                </a:cubicBezTo>
                <a:cubicBezTo>
                  <a:pt x="147123" y="249238"/>
                  <a:pt x="144463" y="246600"/>
                  <a:pt x="144463" y="242642"/>
                </a:cubicBezTo>
                <a:cubicBezTo>
                  <a:pt x="144463" y="242642"/>
                  <a:pt x="144463" y="242642"/>
                  <a:pt x="144463" y="160852"/>
                </a:cubicBezTo>
                <a:cubicBezTo>
                  <a:pt x="144463" y="158214"/>
                  <a:pt x="147123" y="155575"/>
                  <a:pt x="149784" y="155575"/>
                </a:cubicBezTo>
                <a:close/>
                <a:moveTo>
                  <a:pt x="60637" y="150813"/>
                </a:moveTo>
                <a:cubicBezTo>
                  <a:pt x="60637" y="150813"/>
                  <a:pt x="60637" y="150813"/>
                  <a:pt x="123259" y="150813"/>
                </a:cubicBezTo>
                <a:cubicBezTo>
                  <a:pt x="127256" y="150813"/>
                  <a:pt x="128588" y="153283"/>
                  <a:pt x="128588" y="156987"/>
                </a:cubicBezTo>
                <a:cubicBezTo>
                  <a:pt x="128588" y="159457"/>
                  <a:pt x="127256" y="161926"/>
                  <a:pt x="123259" y="161926"/>
                </a:cubicBezTo>
                <a:cubicBezTo>
                  <a:pt x="123259" y="161926"/>
                  <a:pt x="123259" y="161926"/>
                  <a:pt x="60637" y="161926"/>
                </a:cubicBezTo>
                <a:cubicBezTo>
                  <a:pt x="56640" y="161926"/>
                  <a:pt x="53975" y="159457"/>
                  <a:pt x="53975" y="156987"/>
                </a:cubicBezTo>
                <a:cubicBezTo>
                  <a:pt x="53975" y="153283"/>
                  <a:pt x="56640" y="150813"/>
                  <a:pt x="60637" y="150813"/>
                </a:cubicBezTo>
                <a:close/>
                <a:moveTo>
                  <a:pt x="59267" y="128588"/>
                </a:moveTo>
                <a:cubicBezTo>
                  <a:pt x="59267" y="128588"/>
                  <a:pt x="59267" y="128588"/>
                  <a:pt x="191559" y="128588"/>
                </a:cubicBezTo>
                <a:cubicBezTo>
                  <a:pt x="194204" y="128588"/>
                  <a:pt x="196850" y="131058"/>
                  <a:pt x="196850" y="133527"/>
                </a:cubicBezTo>
                <a:cubicBezTo>
                  <a:pt x="196850" y="137232"/>
                  <a:pt x="194204" y="139701"/>
                  <a:pt x="191559" y="139701"/>
                </a:cubicBezTo>
                <a:cubicBezTo>
                  <a:pt x="191559" y="139701"/>
                  <a:pt x="191559" y="139701"/>
                  <a:pt x="59267" y="139701"/>
                </a:cubicBezTo>
                <a:cubicBezTo>
                  <a:pt x="56621" y="139701"/>
                  <a:pt x="53975" y="137232"/>
                  <a:pt x="53975" y="133527"/>
                </a:cubicBezTo>
                <a:cubicBezTo>
                  <a:pt x="53975" y="131058"/>
                  <a:pt x="56621" y="128588"/>
                  <a:pt x="59267" y="128588"/>
                </a:cubicBezTo>
                <a:close/>
                <a:moveTo>
                  <a:pt x="127568" y="106363"/>
                </a:moveTo>
                <a:cubicBezTo>
                  <a:pt x="127568" y="106363"/>
                  <a:pt x="127568" y="106363"/>
                  <a:pt x="191522" y="106363"/>
                </a:cubicBezTo>
                <a:cubicBezTo>
                  <a:pt x="194186" y="106363"/>
                  <a:pt x="196851" y="108744"/>
                  <a:pt x="196851" y="111125"/>
                </a:cubicBezTo>
                <a:cubicBezTo>
                  <a:pt x="196851" y="114697"/>
                  <a:pt x="194186" y="115888"/>
                  <a:pt x="191522" y="115888"/>
                </a:cubicBezTo>
                <a:cubicBezTo>
                  <a:pt x="191522" y="115888"/>
                  <a:pt x="191522" y="115888"/>
                  <a:pt x="127568" y="115888"/>
                </a:cubicBezTo>
                <a:cubicBezTo>
                  <a:pt x="124903" y="115888"/>
                  <a:pt x="122238" y="114697"/>
                  <a:pt x="122238" y="111125"/>
                </a:cubicBezTo>
                <a:cubicBezTo>
                  <a:pt x="122238" y="108744"/>
                  <a:pt x="124903" y="106363"/>
                  <a:pt x="127568" y="106363"/>
                </a:cubicBezTo>
                <a:close/>
                <a:moveTo>
                  <a:pt x="127568" y="84138"/>
                </a:moveTo>
                <a:cubicBezTo>
                  <a:pt x="127568" y="84138"/>
                  <a:pt x="127568" y="84138"/>
                  <a:pt x="191522" y="84138"/>
                </a:cubicBezTo>
                <a:cubicBezTo>
                  <a:pt x="194186" y="84138"/>
                  <a:pt x="196851" y="86519"/>
                  <a:pt x="196851" y="88900"/>
                </a:cubicBezTo>
                <a:cubicBezTo>
                  <a:pt x="196851" y="91282"/>
                  <a:pt x="194186" y="93663"/>
                  <a:pt x="191522" y="93663"/>
                </a:cubicBezTo>
                <a:cubicBezTo>
                  <a:pt x="191522" y="93663"/>
                  <a:pt x="191522" y="93663"/>
                  <a:pt x="127568" y="93663"/>
                </a:cubicBezTo>
                <a:cubicBezTo>
                  <a:pt x="124903" y="93663"/>
                  <a:pt x="122238" y="91282"/>
                  <a:pt x="122238" y="88900"/>
                </a:cubicBezTo>
                <a:cubicBezTo>
                  <a:pt x="122238" y="86519"/>
                  <a:pt x="124903" y="84138"/>
                  <a:pt x="127568" y="84138"/>
                </a:cubicBezTo>
                <a:close/>
                <a:moveTo>
                  <a:pt x="64136" y="65088"/>
                </a:moveTo>
                <a:cubicBezTo>
                  <a:pt x="64136" y="65088"/>
                  <a:pt x="64136" y="65088"/>
                  <a:pt x="107316" y="65088"/>
                </a:cubicBezTo>
                <a:cubicBezTo>
                  <a:pt x="110014" y="65088"/>
                  <a:pt x="112713" y="67734"/>
                  <a:pt x="112713" y="71702"/>
                </a:cubicBezTo>
                <a:cubicBezTo>
                  <a:pt x="112713" y="71702"/>
                  <a:pt x="112713" y="71702"/>
                  <a:pt x="112713" y="106098"/>
                </a:cubicBezTo>
                <a:cubicBezTo>
                  <a:pt x="112713" y="110067"/>
                  <a:pt x="110014" y="112713"/>
                  <a:pt x="107316" y="112713"/>
                </a:cubicBezTo>
                <a:cubicBezTo>
                  <a:pt x="107316" y="112713"/>
                  <a:pt x="107316" y="112713"/>
                  <a:pt x="64136" y="112713"/>
                </a:cubicBezTo>
                <a:cubicBezTo>
                  <a:pt x="61437" y="112713"/>
                  <a:pt x="58738" y="110067"/>
                  <a:pt x="58738" y="106098"/>
                </a:cubicBezTo>
                <a:cubicBezTo>
                  <a:pt x="58738" y="106098"/>
                  <a:pt x="58738" y="106098"/>
                  <a:pt x="58738" y="71702"/>
                </a:cubicBezTo>
                <a:cubicBezTo>
                  <a:pt x="58738" y="67734"/>
                  <a:pt x="61437" y="65088"/>
                  <a:pt x="64136" y="65088"/>
                </a:cubicBezTo>
                <a:close/>
                <a:moveTo>
                  <a:pt x="127568" y="60325"/>
                </a:moveTo>
                <a:cubicBezTo>
                  <a:pt x="127568" y="60325"/>
                  <a:pt x="127568" y="60325"/>
                  <a:pt x="191522" y="60325"/>
                </a:cubicBezTo>
                <a:cubicBezTo>
                  <a:pt x="194186" y="60325"/>
                  <a:pt x="196851" y="62794"/>
                  <a:pt x="196851" y="66499"/>
                </a:cubicBezTo>
                <a:cubicBezTo>
                  <a:pt x="196851" y="68968"/>
                  <a:pt x="194186" y="71438"/>
                  <a:pt x="191522" y="71438"/>
                </a:cubicBezTo>
                <a:cubicBezTo>
                  <a:pt x="191522" y="71438"/>
                  <a:pt x="191522" y="71438"/>
                  <a:pt x="127568" y="71438"/>
                </a:cubicBezTo>
                <a:cubicBezTo>
                  <a:pt x="124903" y="71438"/>
                  <a:pt x="122238" y="68968"/>
                  <a:pt x="122238" y="66499"/>
                </a:cubicBezTo>
                <a:cubicBezTo>
                  <a:pt x="122238" y="62794"/>
                  <a:pt x="124903" y="60325"/>
                  <a:pt x="127568" y="60325"/>
                </a:cubicBezTo>
                <a:close/>
                <a:moveTo>
                  <a:pt x="42572" y="34925"/>
                </a:moveTo>
                <a:cubicBezTo>
                  <a:pt x="37295" y="34925"/>
                  <a:pt x="33338" y="38868"/>
                  <a:pt x="33338" y="44126"/>
                </a:cubicBezTo>
                <a:lnTo>
                  <a:pt x="33338" y="279400"/>
                </a:lnTo>
                <a:cubicBezTo>
                  <a:pt x="33338" y="279400"/>
                  <a:pt x="33338" y="279400"/>
                  <a:pt x="220663" y="279400"/>
                </a:cubicBezTo>
                <a:cubicBezTo>
                  <a:pt x="220663" y="279400"/>
                  <a:pt x="220663" y="279400"/>
                  <a:pt x="220663" y="44126"/>
                </a:cubicBezTo>
                <a:cubicBezTo>
                  <a:pt x="220663" y="38868"/>
                  <a:pt x="216706" y="34925"/>
                  <a:pt x="211429" y="34925"/>
                </a:cubicBezTo>
                <a:cubicBezTo>
                  <a:pt x="211429" y="34925"/>
                  <a:pt x="211429" y="34925"/>
                  <a:pt x="42572" y="34925"/>
                </a:cubicBezTo>
                <a:close/>
                <a:moveTo>
                  <a:pt x="42069" y="0"/>
                </a:moveTo>
                <a:cubicBezTo>
                  <a:pt x="42069" y="0"/>
                  <a:pt x="42069" y="0"/>
                  <a:pt x="210344" y="0"/>
                </a:cubicBezTo>
                <a:cubicBezTo>
                  <a:pt x="234008" y="0"/>
                  <a:pt x="252413" y="19813"/>
                  <a:pt x="252413" y="43588"/>
                </a:cubicBezTo>
                <a:cubicBezTo>
                  <a:pt x="252413" y="43588"/>
                  <a:pt x="252413" y="43588"/>
                  <a:pt x="252413" y="294550"/>
                </a:cubicBezTo>
                <a:cubicBezTo>
                  <a:pt x="252413" y="318325"/>
                  <a:pt x="234008" y="338138"/>
                  <a:pt x="210344" y="338138"/>
                </a:cubicBezTo>
                <a:cubicBezTo>
                  <a:pt x="210344" y="338138"/>
                  <a:pt x="210344" y="338138"/>
                  <a:pt x="42069" y="338138"/>
                </a:cubicBezTo>
                <a:cubicBezTo>
                  <a:pt x="18405" y="338138"/>
                  <a:pt x="0" y="318325"/>
                  <a:pt x="0" y="294550"/>
                </a:cubicBezTo>
                <a:cubicBezTo>
                  <a:pt x="0" y="294550"/>
                  <a:pt x="0" y="294550"/>
                  <a:pt x="0" y="43588"/>
                </a:cubicBezTo>
                <a:cubicBezTo>
                  <a:pt x="0" y="19813"/>
                  <a:pt x="18405" y="0"/>
                  <a:pt x="42069" y="0"/>
                </a:cubicBezTo>
                <a:close/>
              </a:path>
            </a:pathLst>
          </a:custGeom>
          <a:solidFill>
            <a:schemeClr val="bg1"/>
          </a:solidFill>
          <a:ln>
            <a:noFill/>
          </a:ln>
        </p:spPr>
        <p:txBody>
          <a:bodyPr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endParaRPr>
              <a:cs typeface="+mn-ea"/>
              <a:sym typeface="+mn-lt"/>
            </a:endParaRPr>
          </a:p>
        </p:txBody>
      </p:sp>
      <p:sp>
        <p:nvSpPr>
          <p:cNvPr id="2" name="矩形 1"/>
          <p:cNvSpPr/>
          <p:nvPr/>
        </p:nvSpPr>
        <p:spPr>
          <a:xfrm>
            <a:off x="3774440" y="1134592"/>
            <a:ext cx="2171065" cy="1535430"/>
          </a:xfrm>
          <a:prstGeom prst="rect">
            <a:avLst/>
          </a:prstGeom>
          <a:solidFill>
            <a:srgbClr val="C33736"/>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a:cs typeface="+mn-ea"/>
              <a:sym typeface="+mn-lt"/>
            </a:endParaRPr>
          </a:p>
        </p:txBody>
      </p:sp>
      <p:sp>
        <p:nvSpPr>
          <p:cNvPr id="17" name="任意多边形: 形状 90"/>
          <p:cNvSpPr/>
          <p:nvPr/>
        </p:nvSpPr>
        <p:spPr bwMode="auto">
          <a:xfrm>
            <a:off x="4664710" y="1476222"/>
            <a:ext cx="389890" cy="384810"/>
          </a:xfrm>
          <a:custGeom>
            <a:avLst/>
            <a:gdLst>
              <a:gd name="connsiteX0" fmla="*/ 266595 w 338128"/>
              <a:gd name="connsiteY0" fmla="*/ 260350 h 333375"/>
              <a:gd name="connsiteX1" fmla="*/ 258340 w 338128"/>
              <a:gd name="connsiteY1" fmla="*/ 262820 h 333375"/>
              <a:gd name="connsiteX2" fmla="*/ 255588 w 338128"/>
              <a:gd name="connsiteY2" fmla="*/ 271463 h 333375"/>
              <a:gd name="connsiteX3" fmla="*/ 276226 w 338128"/>
              <a:gd name="connsiteY3" fmla="*/ 271463 h 333375"/>
              <a:gd name="connsiteX4" fmla="*/ 273475 w 338128"/>
              <a:gd name="connsiteY4" fmla="*/ 262820 h 333375"/>
              <a:gd name="connsiteX5" fmla="*/ 266595 w 338128"/>
              <a:gd name="connsiteY5" fmla="*/ 260350 h 333375"/>
              <a:gd name="connsiteX6" fmla="*/ 61119 w 338128"/>
              <a:gd name="connsiteY6" fmla="*/ 260350 h 333375"/>
              <a:gd name="connsiteX7" fmla="*/ 51859 w 338128"/>
              <a:gd name="connsiteY7" fmla="*/ 264319 h 333375"/>
              <a:gd name="connsiteX8" fmla="*/ 49213 w 338128"/>
              <a:gd name="connsiteY8" fmla="*/ 276225 h 333375"/>
              <a:gd name="connsiteX9" fmla="*/ 51859 w 338128"/>
              <a:gd name="connsiteY9" fmla="*/ 288131 h 333375"/>
              <a:gd name="connsiteX10" fmla="*/ 61119 w 338128"/>
              <a:gd name="connsiteY10" fmla="*/ 292100 h 333375"/>
              <a:gd name="connsiteX11" fmla="*/ 70380 w 338128"/>
              <a:gd name="connsiteY11" fmla="*/ 288131 h 333375"/>
              <a:gd name="connsiteX12" fmla="*/ 73026 w 338128"/>
              <a:gd name="connsiteY12" fmla="*/ 276225 h 333375"/>
              <a:gd name="connsiteX13" fmla="*/ 70380 w 338128"/>
              <a:gd name="connsiteY13" fmla="*/ 264319 h 333375"/>
              <a:gd name="connsiteX14" fmla="*/ 61119 w 338128"/>
              <a:gd name="connsiteY14" fmla="*/ 260350 h 333375"/>
              <a:gd name="connsiteX15" fmla="*/ 169863 w 338128"/>
              <a:gd name="connsiteY15" fmla="*/ 250825 h 333375"/>
              <a:gd name="connsiteX16" fmla="*/ 182563 w 338128"/>
              <a:gd name="connsiteY16" fmla="*/ 250825 h 333375"/>
              <a:gd name="connsiteX17" fmla="*/ 182563 w 338128"/>
              <a:gd name="connsiteY17" fmla="*/ 301625 h 333375"/>
              <a:gd name="connsiteX18" fmla="*/ 169863 w 338128"/>
              <a:gd name="connsiteY18" fmla="*/ 301625 h 333375"/>
              <a:gd name="connsiteX19" fmla="*/ 265250 w 338128"/>
              <a:gd name="connsiteY19" fmla="*/ 249237 h 333375"/>
              <a:gd name="connsiteX20" fmla="*/ 283665 w 338128"/>
              <a:gd name="connsiteY20" fmla="*/ 257095 h 333375"/>
              <a:gd name="connsiteX21" fmla="*/ 288926 w 338128"/>
              <a:gd name="connsiteY21" fmla="*/ 279360 h 333375"/>
              <a:gd name="connsiteX22" fmla="*/ 256042 w 338128"/>
              <a:gd name="connsiteY22" fmla="*/ 279360 h 333375"/>
              <a:gd name="connsiteX23" fmla="*/ 258673 w 338128"/>
              <a:gd name="connsiteY23" fmla="*/ 288528 h 333375"/>
              <a:gd name="connsiteX24" fmla="*/ 266565 w 338128"/>
              <a:gd name="connsiteY24" fmla="*/ 292457 h 333375"/>
              <a:gd name="connsiteX25" fmla="*/ 271826 w 338128"/>
              <a:gd name="connsiteY25" fmla="*/ 289838 h 333375"/>
              <a:gd name="connsiteX26" fmla="*/ 275773 w 338128"/>
              <a:gd name="connsiteY26" fmla="*/ 284599 h 333375"/>
              <a:gd name="connsiteX27" fmla="*/ 288926 w 338128"/>
              <a:gd name="connsiteY27" fmla="*/ 287218 h 333375"/>
              <a:gd name="connsiteX28" fmla="*/ 281034 w 338128"/>
              <a:gd name="connsiteY28" fmla="*/ 297696 h 333375"/>
              <a:gd name="connsiteX29" fmla="*/ 266565 w 338128"/>
              <a:gd name="connsiteY29" fmla="*/ 301625 h 333375"/>
              <a:gd name="connsiteX30" fmla="*/ 246834 w 338128"/>
              <a:gd name="connsiteY30" fmla="*/ 293767 h 333375"/>
              <a:gd name="connsiteX31" fmla="*/ 242888 w 338128"/>
              <a:gd name="connsiteY31" fmla="*/ 275431 h 333375"/>
              <a:gd name="connsiteX32" fmla="*/ 249465 w 338128"/>
              <a:gd name="connsiteY32" fmla="*/ 255786 h 333375"/>
              <a:gd name="connsiteX33" fmla="*/ 265250 w 338128"/>
              <a:gd name="connsiteY33" fmla="*/ 249237 h 333375"/>
              <a:gd name="connsiteX34" fmla="*/ 221026 w 338128"/>
              <a:gd name="connsiteY34" fmla="*/ 249237 h 333375"/>
              <a:gd name="connsiteX35" fmla="*/ 228919 w 338128"/>
              <a:gd name="connsiteY35" fmla="*/ 250580 h 333375"/>
              <a:gd name="connsiteX36" fmla="*/ 234180 w 338128"/>
              <a:gd name="connsiteY36" fmla="*/ 254610 h 333375"/>
              <a:gd name="connsiteX37" fmla="*/ 238126 w 338128"/>
              <a:gd name="connsiteY37" fmla="*/ 261327 h 333375"/>
              <a:gd name="connsiteX38" fmla="*/ 238126 w 338128"/>
              <a:gd name="connsiteY38" fmla="*/ 269386 h 333375"/>
              <a:gd name="connsiteX39" fmla="*/ 238126 w 338128"/>
              <a:gd name="connsiteY39" fmla="*/ 301625 h 333375"/>
              <a:gd name="connsiteX40" fmla="*/ 224973 w 338128"/>
              <a:gd name="connsiteY40" fmla="*/ 301625 h 333375"/>
              <a:gd name="connsiteX41" fmla="*/ 224973 w 338128"/>
              <a:gd name="connsiteY41" fmla="*/ 276103 h 333375"/>
              <a:gd name="connsiteX42" fmla="*/ 223657 w 338128"/>
              <a:gd name="connsiteY42" fmla="*/ 265357 h 333375"/>
              <a:gd name="connsiteX43" fmla="*/ 221026 w 338128"/>
              <a:gd name="connsiteY43" fmla="*/ 261327 h 333375"/>
              <a:gd name="connsiteX44" fmla="*/ 217080 w 338128"/>
              <a:gd name="connsiteY44" fmla="*/ 259983 h 333375"/>
              <a:gd name="connsiteX45" fmla="*/ 210503 w 338128"/>
              <a:gd name="connsiteY45" fmla="*/ 261327 h 333375"/>
              <a:gd name="connsiteX46" fmla="*/ 206557 w 338128"/>
              <a:gd name="connsiteY46" fmla="*/ 266700 h 333375"/>
              <a:gd name="connsiteX47" fmla="*/ 205241 w 338128"/>
              <a:gd name="connsiteY47" fmla="*/ 278789 h 333375"/>
              <a:gd name="connsiteX48" fmla="*/ 205241 w 338128"/>
              <a:gd name="connsiteY48" fmla="*/ 301625 h 333375"/>
              <a:gd name="connsiteX49" fmla="*/ 192088 w 338128"/>
              <a:gd name="connsiteY49" fmla="*/ 301625 h 333375"/>
              <a:gd name="connsiteX50" fmla="*/ 192088 w 338128"/>
              <a:gd name="connsiteY50" fmla="*/ 250580 h 333375"/>
              <a:gd name="connsiteX51" fmla="*/ 203926 w 338128"/>
              <a:gd name="connsiteY51" fmla="*/ 250580 h 333375"/>
              <a:gd name="connsiteX52" fmla="*/ 203926 w 338128"/>
              <a:gd name="connsiteY52" fmla="*/ 258640 h 333375"/>
              <a:gd name="connsiteX53" fmla="*/ 221026 w 338128"/>
              <a:gd name="connsiteY53" fmla="*/ 249237 h 333375"/>
              <a:gd name="connsiteX54" fmla="*/ 122601 w 338128"/>
              <a:gd name="connsiteY54" fmla="*/ 249237 h 333375"/>
              <a:gd name="connsiteX55" fmla="*/ 130493 w 338128"/>
              <a:gd name="connsiteY55" fmla="*/ 250580 h 333375"/>
              <a:gd name="connsiteX56" fmla="*/ 135755 w 338128"/>
              <a:gd name="connsiteY56" fmla="*/ 254610 h 333375"/>
              <a:gd name="connsiteX57" fmla="*/ 138385 w 338128"/>
              <a:gd name="connsiteY57" fmla="*/ 261327 h 333375"/>
              <a:gd name="connsiteX58" fmla="*/ 139701 w 338128"/>
              <a:gd name="connsiteY58" fmla="*/ 269386 h 333375"/>
              <a:gd name="connsiteX59" fmla="*/ 139701 w 338128"/>
              <a:gd name="connsiteY59" fmla="*/ 301625 h 333375"/>
              <a:gd name="connsiteX60" fmla="*/ 126547 w 338128"/>
              <a:gd name="connsiteY60" fmla="*/ 301625 h 333375"/>
              <a:gd name="connsiteX61" fmla="*/ 126547 w 338128"/>
              <a:gd name="connsiteY61" fmla="*/ 276103 h 333375"/>
              <a:gd name="connsiteX62" fmla="*/ 125232 w 338128"/>
              <a:gd name="connsiteY62" fmla="*/ 265357 h 333375"/>
              <a:gd name="connsiteX63" fmla="*/ 122601 w 338128"/>
              <a:gd name="connsiteY63" fmla="*/ 261327 h 333375"/>
              <a:gd name="connsiteX64" fmla="*/ 117339 w 338128"/>
              <a:gd name="connsiteY64" fmla="*/ 259983 h 333375"/>
              <a:gd name="connsiteX65" fmla="*/ 112078 w 338128"/>
              <a:gd name="connsiteY65" fmla="*/ 261327 h 333375"/>
              <a:gd name="connsiteX66" fmla="*/ 108132 w 338128"/>
              <a:gd name="connsiteY66" fmla="*/ 266700 h 333375"/>
              <a:gd name="connsiteX67" fmla="*/ 106816 w 338128"/>
              <a:gd name="connsiteY67" fmla="*/ 278789 h 333375"/>
              <a:gd name="connsiteX68" fmla="*/ 106816 w 338128"/>
              <a:gd name="connsiteY68" fmla="*/ 301625 h 333375"/>
              <a:gd name="connsiteX69" fmla="*/ 93663 w 338128"/>
              <a:gd name="connsiteY69" fmla="*/ 301625 h 333375"/>
              <a:gd name="connsiteX70" fmla="*/ 93663 w 338128"/>
              <a:gd name="connsiteY70" fmla="*/ 250580 h 333375"/>
              <a:gd name="connsiteX71" fmla="*/ 106816 w 338128"/>
              <a:gd name="connsiteY71" fmla="*/ 250580 h 333375"/>
              <a:gd name="connsiteX72" fmla="*/ 106816 w 338128"/>
              <a:gd name="connsiteY72" fmla="*/ 258640 h 333375"/>
              <a:gd name="connsiteX73" fmla="*/ 122601 w 338128"/>
              <a:gd name="connsiteY73" fmla="*/ 249237 h 333375"/>
              <a:gd name="connsiteX74" fmla="*/ 61119 w 338128"/>
              <a:gd name="connsiteY74" fmla="*/ 249237 h 333375"/>
              <a:gd name="connsiteX75" fmla="*/ 79455 w 338128"/>
              <a:gd name="connsiteY75" fmla="*/ 257095 h 333375"/>
              <a:gd name="connsiteX76" fmla="*/ 87313 w 338128"/>
              <a:gd name="connsiteY76" fmla="*/ 275431 h 333375"/>
              <a:gd name="connsiteX77" fmla="*/ 79455 w 338128"/>
              <a:gd name="connsiteY77" fmla="*/ 293767 h 333375"/>
              <a:gd name="connsiteX78" fmla="*/ 61119 w 338128"/>
              <a:gd name="connsiteY78" fmla="*/ 301625 h 333375"/>
              <a:gd name="connsiteX79" fmla="*/ 48022 w 338128"/>
              <a:gd name="connsiteY79" fmla="*/ 299006 h 333375"/>
              <a:gd name="connsiteX80" fmla="*/ 38854 w 338128"/>
              <a:gd name="connsiteY80" fmla="*/ 289838 h 333375"/>
              <a:gd name="connsiteX81" fmla="*/ 34925 w 338128"/>
              <a:gd name="connsiteY81" fmla="*/ 275431 h 333375"/>
              <a:gd name="connsiteX82" fmla="*/ 38854 w 338128"/>
              <a:gd name="connsiteY82" fmla="*/ 262334 h 333375"/>
              <a:gd name="connsiteX83" fmla="*/ 48022 w 338128"/>
              <a:gd name="connsiteY83" fmla="*/ 253166 h 333375"/>
              <a:gd name="connsiteX84" fmla="*/ 61119 w 338128"/>
              <a:gd name="connsiteY84" fmla="*/ 249237 h 333375"/>
              <a:gd name="connsiteX85" fmla="*/ 169863 w 338128"/>
              <a:gd name="connsiteY85" fmla="*/ 231775 h 333375"/>
              <a:gd name="connsiteX86" fmla="*/ 182563 w 338128"/>
              <a:gd name="connsiteY86" fmla="*/ 231775 h 333375"/>
              <a:gd name="connsiteX87" fmla="*/ 182563 w 338128"/>
              <a:gd name="connsiteY87" fmla="*/ 244475 h 333375"/>
              <a:gd name="connsiteX88" fmla="*/ 169863 w 338128"/>
              <a:gd name="connsiteY88" fmla="*/ 244475 h 333375"/>
              <a:gd name="connsiteX89" fmla="*/ 147638 w 338128"/>
              <a:gd name="connsiteY89" fmla="*/ 231775 h 333375"/>
              <a:gd name="connsiteX90" fmla="*/ 161926 w 338128"/>
              <a:gd name="connsiteY90" fmla="*/ 231775 h 333375"/>
              <a:gd name="connsiteX91" fmla="*/ 161926 w 338128"/>
              <a:gd name="connsiteY91" fmla="*/ 301625 h 333375"/>
              <a:gd name="connsiteX92" fmla="*/ 147638 w 338128"/>
              <a:gd name="connsiteY92" fmla="*/ 301625 h 333375"/>
              <a:gd name="connsiteX93" fmla="*/ 35674 w 338128"/>
              <a:gd name="connsiteY93" fmla="*/ 217487 h 333375"/>
              <a:gd name="connsiteX94" fmla="*/ 23813 w 338128"/>
              <a:gd name="connsiteY94" fmla="*/ 229159 h 333375"/>
              <a:gd name="connsiteX95" fmla="*/ 23813 w 338128"/>
              <a:gd name="connsiteY95" fmla="*/ 297891 h 333375"/>
              <a:gd name="connsiteX96" fmla="*/ 35674 w 338128"/>
              <a:gd name="connsiteY96" fmla="*/ 309562 h 333375"/>
              <a:gd name="connsiteX97" fmla="*/ 291352 w 338128"/>
              <a:gd name="connsiteY97" fmla="*/ 309562 h 333375"/>
              <a:gd name="connsiteX98" fmla="*/ 303213 w 338128"/>
              <a:gd name="connsiteY98" fmla="*/ 297891 h 333375"/>
              <a:gd name="connsiteX99" fmla="*/ 303213 w 338128"/>
              <a:gd name="connsiteY99" fmla="*/ 229159 h 333375"/>
              <a:gd name="connsiteX100" fmla="*/ 291352 w 338128"/>
              <a:gd name="connsiteY100" fmla="*/ 217487 h 333375"/>
              <a:gd name="connsiteX101" fmla="*/ 167323 w 338128"/>
              <a:gd name="connsiteY101" fmla="*/ 188595 h 333375"/>
              <a:gd name="connsiteX102" fmla="*/ 157163 w 338128"/>
              <a:gd name="connsiteY102" fmla="*/ 193675 h 333375"/>
              <a:gd name="connsiteX103" fmla="*/ 169863 w 338128"/>
              <a:gd name="connsiteY103" fmla="*/ 193675 h 333375"/>
              <a:gd name="connsiteX104" fmla="*/ 167323 w 338128"/>
              <a:gd name="connsiteY104" fmla="*/ 188595 h 333375"/>
              <a:gd name="connsiteX105" fmla="*/ 275321 w 338128"/>
              <a:gd name="connsiteY105" fmla="*/ 76200 h 333375"/>
              <a:gd name="connsiteX106" fmla="*/ 287151 w 338128"/>
              <a:gd name="connsiteY106" fmla="*/ 81459 h 333375"/>
              <a:gd name="connsiteX107" fmla="*/ 288465 w 338128"/>
              <a:gd name="connsiteY107" fmla="*/ 93291 h 333375"/>
              <a:gd name="connsiteX108" fmla="*/ 287151 w 338128"/>
              <a:gd name="connsiteY108" fmla="*/ 95920 h 333375"/>
              <a:gd name="connsiteX109" fmla="*/ 331840 w 338128"/>
              <a:gd name="connsiteY109" fmla="*/ 118269 h 333375"/>
              <a:gd name="connsiteX110" fmla="*/ 337097 w 338128"/>
              <a:gd name="connsiteY110" fmla="*/ 132730 h 333375"/>
              <a:gd name="connsiteX111" fmla="*/ 326582 w 338128"/>
              <a:gd name="connsiteY111" fmla="*/ 153765 h 333375"/>
              <a:gd name="connsiteX112" fmla="*/ 321325 w 338128"/>
              <a:gd name="connsiteY112" fmla="*/ 159023 h 333375"/>
              <a:gd name="connsiteX113" fmla="*/ 312124 w 338128"/>
              <a:gd name="connsiteY113" fmla="*/ 159023 h 333375"/>
              <a:gd name="connsiteX114" fmla="*/ 267435 w 338128"/>
              <a:gd name="connsiteY114" fmla="*/ 136674 h 333375"/>
              <a:gd name="connsiteX115" fmla="*/ 256920 w 338128"/>
              <a:gd name="connsiteY115" fmla="*/ 143248 h 333375"/>
              <a:gd name="connsiteX116" fmla="*/ 246405 w 338128"/>
              <a:gd name="connsiteY116" fmla="*/ 137989 h 333375"/>
              <a:gd name="connsiteX117" fmla="*/ 220117 w 338128"/>
              <a:gd name="connsiteY117" fmla="*/ 99864 h 333375"/>
              <a:gd name="connsiteX118" fmla="*/ 220117 w 338128"/>
              <a:gd name="connsiteY118" fmla="*/ 86717 h 333375"/>
              <a:gd name="connsiteX119" fmla="*/ 229318 w 338128"/>
              <a:gd name="connsiteY119" fmla="*/ 80144 h 333375"/>
              <a:gd name="connsiteX120" fmla="*/ 166150 w 338128"/>
              <a:gd name="connsiteY120" fmla="*/ 0 h 333375"/>
              <a:gd name="connsiteX121" fmla="*/ 274279 w 338128"/>
              <a:gd name="connsiteY121" fmla="*/ 59062 h 333375"/>
              <a:gd name="connsiteX122" fmla="*/ 247906 w 338128"/>
              <a:gd name="connsiteY122" fmla="*/ 61687 h 333375"/>
              <a:gd name="connsiteX123" fmla="*/ 172743 w 338128"/>
              <a:gd name="connsiteY123" fmla="*/ 23625 h 333375"/>
              <a:gd name="connsiteX124" fmla="*/ 170106 w 338128"/>
              <a:gd name="connsiteY124" fmla="*/ 24937 h 333375"/>
              <a:gd name="connsiteX125" fmla="*/ 174061 w 338128"/>
              <a:gd name="connsiteY125" fmla="*/ 34125 h 333375"/>
              <a:gd name="connsiteX126" fmla="*/ 170106 w 338128"/>
              <a:gd name="connsiteY126" fmla="*/ 40687 h 333375"/>
              <a:gd name="connsiteX127" fmla="*/ 160875 w 338128"/>
              <a:gd name="connsiteY127" fmla="*/ 31500 h 333375"/>
              <a:gd name="connsiteX128" fmla="*/ 154282 w 338128"/>
              <a:gd name="connsiteY128" fmla="*/ 27562 h 333375"/>
              <a:gd name="connsiteX129" fmla="*/ 145051 w 338128"/>
              <a:gd name="connsiteY129" fmla="*/ 30187 h 333375"/>
              <a:gd name="connsiteX130" fmla="*/ 135821 w 338128"/>
              <a:gd name="connsiteY130" fmla="*/ 32812 h 333375"/>
              <a:gd name="connsiteX131" fmla="*/ 122634 w 338128"/>
              <a:gd name="connsiteY131" fmla="*/ 39375 h 333375"/>
              <a:gd name="connsiteX132" fmla="*/ 127909 w 338128"/>
              <a:gd name="connsiteY132" fmla="*/ 44625 h 333375"/>
              <a:gd name="connsiteX133" fmla="*/ 139777 w 338128"/>
              <a:gd name="connsiteY133" fmla="*/ 43312 h 333375"/>
              <a:gd name="connsiteX134" fmla="*/ 149007 w 338128"/>
              <a:gd name="connsiteY134" fmla="*/ 44625 h 333375"/>
              <a:gd name="connsiteX135" fmla="*/ 152963 w 338128"/>
              <a:gd name="connsiteY135" fmla="*/ 53812 h 333375"/>
              <a:gd name="connsiteX136" fmla="*/ 155600 w 338128"/>
              <a:gd name="connsiteY136" fmla="*/ 63000 h 333375"/>
              <a:gd name="connsiteX137" fmla="*/ 156919 w 338128"/>
              <a:gd name="connsiteY137" fmla="*/ 68250 h 333375"/>
              <a:gd name="connsiteX138" fmla="*/ 160875 w 338128"/>
              <a:gd name="connsiteY138" fmla="*/ 65625 h 333375"/>
              <a:gd name="connsiteX139" fmla="*/ 170106 w 338128"/>
              <a:gd name="connsiteY139" fmla="*/ 74812 h 333375"/>
              <a:gd name="connsiteX140" fmla="*/ 159556 w 338128"/>
              <a:gd name="connsiteY140" fmla="*/ 82688 h 333375"/>
              <a:gd name="connsiteX141" fmla="*/ 143733 w 338128"/>
              <a:gd name="connsiteY141" fmla="*/ 72187 h 333375"/>
              <a:gd name="connsiteX142" fmla="*/ 126590 w 338128"/>
              <a:gd name="connsiteY142" fmla="*/ 56437 h 333375"/>
              <a:gd name="connsiteX143" fmla="*/ 113404 w 338128"/>
              <a:gd name="connsiteY143" fmla="*/ 48562 h 333375"/>
              <a:gd name="connsiteX144" fmla="*/ 102854 w 338128"/>
              <a:gd name="connsiteY144" fmla="*/ 52500 h 333375"/>
              <a:gd name="connsiteX145" fmla="*/ 85712 w 338128"/>
              <a:gd name="connsiteY145" fmla="*/ 69562 h 333375"/>
              <a:gd name="connsiteX146" fmla="*/ 79119 w 338128"/>
              <a:gd name="connsiteY146" fmla="*/ 89250 h 333375"/>
              <a:gd name="connsiteX147" fmla="*/ 88349 w 338128"/>
              <a:gd name="connsiteY147" fmla="*/ 105000 h 333375"/>
              <a:gd name="connsiteX148" fmla="*/ 100217 w 338128"/>
              <a:gd name="connsiteY148" fmla="*/ 114188 h 333375"/>
              <a:gd name="connsiteX149" fmla="*/ 108129 w 338128"/>
              <a:gd name="connsiteY149" fmla="*/ 116813 h 333375"/>
              <a:gd name="connsiteX150" fmla="*/ 112085 w 338128"/>
              <a:gd name="connsiteY150" fmla="*/ 123375 h 333375"/>
              <a:gd name="connsiteX151" fmla="*/ 101536 w 338128"/>
              <a:gd name="connsiteY151" fmla="*/ 123375 h 333375"/>
              <a:gd name="connsiteX152" fmla="*/ 98898 w 338128"/>
              <a:gd name="connsiteY152" fmla="*/ 141750 h 333375"/>
              <a:gd name="connsiteX153" fmla="*/ 93624 w 338128"/>
              <a:gd name="connsiteY153" fmla="*/ 164063 h 333375"/>
              <a:gd name="connsiteX154" fmla="*/ 97580 w 338128"/>
              <a:gd name="connsiteY154" fmla="*/ 194250 h 333375"/>
              <a:gd name="connsiteX155" fmla="*/ 145051 w 338128"/>
              <a:gd name="connsiteY155" fmla="*/ 194250 h 333375"/>
              <a:gd name="connsiteX156" fmla="*/ 159556 w 338128"/>
              <a:gd name="connsiteY156" fmla="*/ 174563 h 333375"/>
              <a:gd name="connsiteX157" fmla="*/ 176699 w 338128"/>
              <a:gd name="connsiteY157" fmla="*/ 152250 h 333375"/>
              <a:gd name="connsiteX158" fmla="*/ 193841 w 338128"/>
              <a:gd name="connsiteY158" fmla="*/ 143063 h 333375"/>
              <a:gd name="connsiteX159" fmla="*/ 195160 w 338128"/>
              <a:gd name="connsiteY159" fmla="*/ 136500 h 333375"/>
              <a:gd name="connsiteX160" fmla="*/ 185929 w 338128"/>
              <a:gd name="connsiteY160" fmla="*/ 129938 h 333375"/>
              <a:gd name="connsiteX161" fmla="*/ 181973 w 338128"/>
              <a:gd name="connsiteY161" fmla="*/ 118125 h 333375"/>
              <a:gd name="connsiteX162" fmla="*/ 175380 w 338128"/>
              <a:gd name="connsiteY162" fmla="*/ 102375 h 333375"/>
              <a:gd name="connsiteX163" fmla="*/ 179336 w 338128"/>
              <a:gd name="connsiteY163" fmla="*/ 94500 h 333375"/>
              <a:gd name="connsiteX164" fmla="*/ 187248 w 338128"/>
              <a:gd name="connsiteY164" fmla="*/ 112875 h 333375"/>
              <a:gd name="connsiteX165" fmla="*/ 197797 w 338128"/>
              <a:gd name="connsiteY165" fmla="*/ 122063 h 333375"/>
              <a:gd name="connsiteX166" fmla="*/ 212302 w 338128"/>
              <a:gd name="connsiteY166" fmla="*/ 118125 h 333375"/>
              <a:gd name="connsiteX167" fmla="*/ 242632 w 338128"/>
              <a:gd name="connsiteY167" fmla="*/ 165375 h 333375"/>
              <a:gd name="connsiteX168" fmla="*/ 257137 w 338128"/>
              <a:gd name="connsiteY168" fmla="*/ 173250 h 333375"/>
              <a:gd name="connsiteX169" fmla="*/ 258455 w 338128"/>
              <a:gd name="connsiteY169" fmla="*/ 173250 h 333375"/>
              <a:gd name="connsiteX170" fmla="*/ 272961 w 338128"/>
              <a:gd name="connsiteY170" fmla="*/ 162750 h 333375"/>
              <a:gd name="connsiteX171" fmla="*/ 274279 w 338128"/>
              <a:gd name="connsiteY171" fmla="*/ 160125 h 333375"/>
              <a:gd name="connsiteX172" fmla="*/ 290103 w 338128"/>
              <a:gd name="connsiteY172" fmla="*/ 168000 h 333375"/>
              <a:gd name="connsiteX173" fmla="*/ 278235 w 338128"/>
              <a:gd name="connsiteY173" fmla="*/ 194250 h 333375"/>
              <a:gd name="connsiteX174" fmla="*/ 305927 w 338128"/>
              <a:gd name="connsiteY174" fmla="*/ 194250 h 333375"/>
              <a:gd name="connsiteX175" fmla="*/ 327025 w 338128"/>
              <a:gd name="connsiteY175" fmla="*/ 213938 h 333375"/>
              <a:gd name="connsiteX176" fmla="*/ 327025 w 338128"/>
              <a:gd name="connsiteY176" fmla="*/ 312375 h 333375"/>
              <a:gd name="connsiteX177" fmla="*/ 305927 w 338128"/>
              <a:gd name="connsiteY177" fmla="*/ 333375 h 333375"/>
              <a:gd name="connsiteX178" fmla="*/ 19779 w 338128"/>
              <a:gd name="connsiteY178" fmla="*/ 333375 h 333375"/>
              <a:gd name="connsiteX179" fmla="*/ 0 w 338128"/>
              <a:gd name="connsiteY179" fmla="*/ 312375 h 333375"/>
              <a:gd name="connsiteX180" fmla="*/ 0 w 338128"/>
              <a:gd name="connsiteY180" fmla="*/ 211313 h 333375"/>
              <a:gd name="connsiteX181" fmla="*/ 18461 w 338128"/>
              <a:gd name="connsiteY181" fmla="*/ 194250 h 333375"/>
              <a:gd name="connsiteX182" fmla="*/ 54064 w 338128"/>
              <a:gd name="connsiteY182" fmla="*/ 194250 h 333375"/>
              <a:gd name="connsiteX183" fmla="*/ 36922 w 338128"/>
              <a:gd name="connsiteY183" fmla="*/ 129938 h 333375"/>
              <a:gd name="connsiteX184" fmla="*/ 166150 w 338128"/>
              <a:gd name="connsiteY184" fmla="*/ 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338128" h="333375">
                <a:moveTo>
                  <a:pt x="266595" y="260350"/>
                </a:moveTo>
                <a:cubicBezTo>
                  <a:pt x="263843" y="260350"/>
                  <a:pt x="261092" y="261585"/>
                  <a:pt x="258340" y="262820"/>
                </a:cubicBezTo>
                <a:cubicBezTo>
                  <a:pt x="256964" y="265289"/>
                  <a:pt x="255588" y="267759"/>
                  <a:pt x="255588" y="271463"/>
                </a:cubicBezTo>
                <a:cubicBezTo>
                  <a:pt x="255588" y="271463"/>
                  <a:pt x="255588" y="271463"/>
                  <a:pt x="276226" y="271463"/>
                </a:cubicBezTo>
                <a:cubicBezTo>
                  <a:pt x="276226" y="267759"/>
                  <a:pt x="274850" y="265289"/>
                  <a:pt x="273475" y="262820"/>
                </a:cubicBezTo>
                <a:cubicBezTo>
                  <a:pt x="272099" y="261585"/>
                  <a:pt x="269347" y="260350"/>
                  <a:pt x="266595" y="260350"/>
                </a:cubicBezTo>
                <a:close/>
                <a:moveTo>
                  <a:pt x="61119" y="260350"/>
                </a:moveTo>
                <a:cubicBezTo>
                  <a:pt x="57150" y="260350"/>
                  <a:pt x="54505" y="261673"/>
                  <a:pt x="51859" y="264319"/>
                </a:cubicBezTo>
                <a:cubicBezTo>
                  <a:pt x="50536" y="266965"/>
                  <a:pt x="49213" y="270933"/>
                  <a:pt x="49213" y="276225"/>
                </a:cubicBezTo>
                <a:cubicBezTo>
                  <a:pt x="49213" y="281517"/>
                  <a:pt x="50536" y="285486"/>
                  <a:pt x="51859" y="288131"/>
                </a:cubicBezTo>
                <a:cubicBezTo>
                  <a:pt x="54505" y="290777"/>
                  <a:pt x="57150" y="292100"/>
                  <a:pt x="61119" y="292100"/>
                </a:cubicBezTo>
                <a:cubicBezTo>
                  <a:pt x="65088" y="292100"/>
                  <a:pt x="67734" y="290777"/>
                  <a:pt x="70380" y="288131"/>
                </a:cubicBezTo>
                <a:cubicBezTo>
                  <a:pt x="71703" y="285486"/>
                  <a:pt x="73026" y="281517"/>
                  <a:pt x="73026" y="276225"/>
                </a:cubicBezTo>
                <a:cubicBezTo>
                  <a:pt x="73026" y="270933"/>
                  <a:pt x="71703" y="266965"/>
                  <a:pt x="70380" y="264319"/>
                </a:cubicBezTo>
                <a:cubicBezTo>
                  <a:pt x="67734" y="261673"/>
                  <a:pt x="65088" y="260350"/>
                  <a:pt x="61119" y="260350"/>
                </a:cubicBezTo>
                <a:close/>
                <a:moveTo>
                  <a:pt x="169863" y="250825"/>
                </a:moveTo>
                <a:lnTo>
                  <a:pt x="182563" y="250825"/>
                </a:lnTo>
                <a:lnTo>
                  <a:pt x="182563" y="301625"/>
                </a:lnTo>
                <a:lnTo>
                  <a:pt x="169863" y="301625"/>
                </a:lnTo>
                <a:close/>
                <a:moveTo>
                  <a:pt x="265250" y="249237"/>
                </a:moveTo>
                <a:cubicBezTo>
                  <a:pt x="273142" y="249237"/>
                  <a:pt x="278403" y="251857"/>
                  <a:pt x="283665" y="257095"/>
                </a:cubicBezTo>
                <a:cubicBezTo>
                  <a:pt x="287611" y="262334"/>
                  <a:pt x="288926" y="268883"/>
                  <a:pt x="288926" y="279360"/>
                </a:cubicBezTo>
                <a:cubicBezTo>
                  <a:pt x="288926" y="279360"/>
                  <a:pt x="288926" y="279360"/>
                  <a:pt x="256042" y="279360"/>
                </a:cubicBezTo>
                <a:cubicBezTo>
                  <a:pt x="256042" y="283289"/>
                  <a:pt x="257357" y="285909"/>
                  <a:pt x="258673" y="288528"/>
                </a:cubicBezTo>
                <a:cubicBezTo>
                  <a:pt x="261303" y="291148"/>
                  <a:pt x="263934" y="292457"/>
                  <a:pt x="266565" y="292457"/>
                </a:cubicBezTo>
                <a:cubicBezTo>
                  <a:pt x="269196" y="292457"/>
                  <a:pt x="270511" y="291148"/>
                  <a:pt x="271826" y="289838"/>
                </a:cubicBezTo>
                <a:cubicBezTo>
                  <a:pt x="273142" y="288528"/>
                  <a:pt x="274457" y="287218"/>
                  <a:pt x="275773" y="284599"/>
                </a:cubicBezTo>
                <a:cubicBezTo>
                  <a:pt x="275773" y="284599"/>
                  <a:pt x="275773" y="284599"/>
                  <a:pt x="288926" y="287218"/>
                </a:cubicBezTo>
                <a:cubicBezTo>
                  <a:pt x="286296" y="291148"/>
                  <a:pt x="283665" y="295077"/>
                  <a:pt x="281034" y="297696"/>
                </a:cubicBezTo>
                <a:cubicBezTo>
                  <a:pt x="277088" y="300315"/>
                  <a:pt x="271826" y="301625"/>
                  <a:pt x="266565" y="301625"/>
                </a:cubicBezTo>
                <a:cubicBezTo>
                  <a:pt x="257357" y="301625"/>
                  <a:pt x="252096" y="299006"/>
                  <a:pt x="246834" y="293767"/>
                </a:cubicBezTo>
                <a:cubicBezTo>
                  <a:pt x="244204" y="288528"/>
                  <a:pt x="242888" y="283289"/>
                  <a:pt x="242888" y="275431"/>
                </a:cubicBezTo>
                <a:cubicBezTo>
                  <a:pt x="242888" y="267573"/>
                  <a:pt x="244204" y="261024"/>
                  <a:pt x="249465" y="255786"/>
                </a:cubicBezTo>
                <a:cubicBezTo>
                  <a:pt x="253411" y="251857"/>
                  <a:pt x="258673" y="249237"/>
                  <a:pt x="265250" y="249237"/>
                </a:cubicBezTo>
                <a:close/>
                <a:moveTo>
                  <a:pt x="221026" y="249237"/>
                </a:moveTo>
                <a:cubicBezTo>
                  <a:pt x="223657" y="249237"/>
                  <a:pt x="226288" y="249237"/>
                  <a:pt x="228919" y="250580"/>
                </a:cubicBezTo>
                <a:cubicBezTo>
                  <a:pt x="231549" y="251924"/>
                  <a:pt x="234180" y="253267"/>
                  <a:pt x="234180" y="254610"/>
                </a:cubicBezTo>
                <a:cubicBezTo>
                  <a:pt x="235496" y="257297"/>
                  <a:pt x="236811" y="258640"/>
                  <a:pt x="238126" y="261327"/>
                </a:cubicBezTo>
                <a:cubicBezTo>
                  <a:pt x="238126" y="262670"/>
                  <a:pt x="238126" y="265357"/>
                  <a:pt x="238126" y="269386"/>
                </a:cubicBezTo>
                <a:cubicBezTo>
                  <a:pt x="238126" y="269386"/>
                  <a:pt x="238126" y="269386"/>
                  <a:pt x="238126" y="301625"/>
                </a:cubicBezTo>
                <a:cubicBezTo>
                  <a:pt x="238126" y="301625"/>
                  <a:pt x="238126" y="301625"/>
                  <a:pt x="224973" y="301625"/>
                </a:cubicBezTo>
                <a:cubicBezTo>
                  <a:pt x="224973" y="301625"/>
                  <a:pt x="224973" y="301625"/>
                  <a:pt x="224973" y="276103"/>
                </a:cubicBezTo>
                <a:cubicBezTo>
                  <a:pt x="224973" y="270730"/>
                  <a:pt x="224973" y="266700"/>
                  <a:pt x="223657" y="265357"/>
                </a:cubicBezTo>
                <a:cubicBezTo>
                  <a:pt x="223657" y="262670"/>
                  <a:pt x="222342" y="261327"/>
                  <a:pt x="221026" y="261327"/>
                </a:cubicBezTo>
                <a:cubicBezTo>
                  <a:pt x="219711" y="259983"/>
                  <a:pt x="218396" y="259983"/>
                  <a:pt x="217080" y="259983"/>
                </a:cubicBezTo>
                <a:cubicBezTo>
                  <a:pt x="214449" y="259983"/>
                  <a:pt x="211818" y="259983"/>
                  <a:pt x="210503" y="261327"/>
                </a:cubicBezTo>
                <a:cubicBezTo>
                  <a:pt x="207872" y="262670"/>
                  <a:pt x="207872" y="264013"/>
                  <a:pt x="206557" y="266700"/>
                </a:cubicBezTo>
                <a:cubicBezTo>
                  <a:pt x="206557" y="269386"/>
                  <a:pt x="205241" y="273416"/>
                  <a:pt x="205241" y="278789"/>
                </a:cubicBezTo>
                <a:lnTo>
                  <a:pt x="205241" y="301625"/>
                </a:lnTo>
                <a:cubicBezTo>
                  <a:pt x="205241" y="301625"/>
                  <a:pt x="205241" y="301625"/>
                  <a:pt x="192088" y="301625"/>
                </a:cubicBezTo>
                <a:cubicBezTo>
                  <a:pt x="192088" y="301625"/>
                  <a:pt x="192088" y="301625"/>
                  <a:pt x="192088" y="250580"/>
                </a:cubicBezTo>
                <a:cubicBezTo>
                  <a:pt x="192088" y="250580"/>
                  <a:pt x="192088" y="250580"/>
                  <a:pt x="203926" y="250580"/>
                </a:cubicBezTo>
                <a:cubicBezTo>
                  <a:pt x="203926" y="250580"/>
                  <a:pt x="203926" y="250580"/>
                  <a:pt x="203926" y="258640"/>
                </a:cubicBezTo>
                <a:cubicBezTo>
                  <a:pt x="209188" y="251924"/>
                  <a:pt x="214449" y="249237"/>
                  <a:pt x="221026" y="249237"/>
                </a:cubicBezTo>
                <a:close/>
                <a:moveTo>
                  <a:pt x="122601" y="249237"/>
                </a:moveTo>
                <a:cubicBezTo>
                  <a:pt x="125232" y="249237"/>
                  <a:pt x="127862" y="249237"/>
                  <a:pt x="130493" y="250580"/>
                </a:cubicBezTo>
                <a:cubicBezTo>
                  <a:pt x="133124" y="251924"/>
                  <a:pt x="134439" y="253267"/>
                  <a:pt x="135755" y="254610"/>
                </a:cubicBezTo>
                <a:cubicBezTo>
                  <a:pt x="137070" y="257297"/>
                  <a:pt x="138385" y="258640"/>
                  <a:pt x="138385" y="261327"/>
                </a:cubicBezTo>
                <a:cubicBezTo>
                  <a:pt x="139701" y="262670"/>
                  <a:pt x="139701" y="265357"/>
                  <a:pt x="139701" y="269386"/>
                </a:cubicBezTo>
                <a:cubicBezTo>
                  <a:pt x="139701" y="269386"/>
                  <a:pt x="139701" y="269386"/>
                  <a:pt x="139701" y="301625"/>
                </a:cubicBezTo>
                <a:cubicBezTo>
                  <a:pt x="139701" y="301625"/>
                  <a:pt x="139701" y="301625"/>
                  <a:pt x="126547" y="301625"/>
                </a:cubicBezTo>
                <a:cubicBezTo>
                  <a:pt x="126547" y="301625"/>
                  <a:pt x="126547" y="301625"/>
                  <a:pt x="126547" y="276103"/>
                </a:cubicBezTo>
                <a:cubicBezTo>
                  <a:pt x="126547" y="270730"/>
                  <a:pt x="125232" y="266700"/>
                  <a:pt x="125232" y="265357"/>
                </a:cubicBezTo>
                <a:cubicBezTo>
                  <a:pt x="125232" y="262670"/>
                  <a:pt x="123916" y="261327"/>
                  <a:pt x="122601" y="261327"/>
                </a:cubicBezTo>
                <a:cubicBezTo>
                  <a:pt x="121286" y="259983"/>
                  <a:pt x="119970" y="259983"/>
                  <a:pt x="117339" y="259983"/>
                </a:cubicBezTo>
                <a:cubicBezTo>
                  <a:pt x="116024" y="259983"/>
                  <a:pt x="113393" y="259983"/>
                  <a:pt x="112078" y="261327"/>
                </a:cubicBezTo>
                <a:cubicBezTo>
                  <a:pt x="109447" y="262670"/>
                  <a:pt x="108132" y="264013"/>
                  <a:pt x="108132" y="266700"/>
                </a:cubicBezTo>
                <a:cubicBezTo>
                  <a:pt x="106816" y="269386"/>
                  <a:pt x="106816" y="273416"/>
                  <a:pt x="106816" y="278789"/>
                </a:cubicBezTo>
                <a:lnTo>
                  <a:pt x="106816" y="301625"/>
                </a:lnTo>
                <a:cubicBezTo>
                  <a:pt x="106816" y="301625"/>
                  <a:pt x="106816" y="301625"/>
                  <a:pt x="93663" y="301625"/>
                </a:cubicBezTo>
                <a:cubicBezTo>
                  <a:pt x="93663" y="301625"/>
                  <a:pt x="93663" y="301625"/>
                  <a:pt x="93663" y="250580"/>
                </a:cubicBezTo>
                <a:cubicBezTo>
                  <a:pt x="93663" y="250580"/>
                  <a:pt x="93663" y="250580"/>
                  <a:pt x="106816" y="250580"/>
                </a:cubicBezTo>
                <a:cubicBezTo>
                  <a:pt x="106816" y="250580"/>
                  <a:pt x="106816" y="250580"/>
                  <a:pt x="106816" y="258640"/>
                </a:cubicBezTo>
                <a:cubicBezTo>
                  <a:pt x="110763" y="251924"/>
                  <a:pt x="116024" y="249237"/>
                  <a:pt x="122601" y="249237"/>
                </a:cubicBezTo>
                <a:close/>
                <a:moveTo>
                  <a:pt x="61119" y="249237"/>
                </a:moveTo>
                <a:cubicBezTo>
                  <a:pt x="68977" y="249237"/>
                  <a:pt x="75525" y="251857"/>
                  <a:pt x="79455" y="257095"/>
                </a:cubicBezTo>
                <a:cubicBezTo>
                  <a:pt x="84693" y="261024"/>
                  <a:pt x="87313" y="267573"/>
                  <a:pt x="87313" y="275431"/>
                </a:cubicBezTo>
                <a:cubicBezTo>
                  <a:pt x="87313" y="283289"/>
                  <a:pt x="84693" y="289838"/>
                  <a:pt x="79455" y="293767"/>
                </a:cubicBezTo>
                <a:cubicBezTo>
                  <a:pt x="74216" y="299006"/>
                  <a:pt x="68977" y="301625"/>
                  <a:pt x="61119" y="301625"/>
                </a:cubicBezTo>
                <a:cubicBezTo>
                  <a:pt x="57190" y="301625"/>
                  <a:pt x="51951" y="300315"/>
                  <a:pt x="48022" y="299006"/>
                </a:cubicBezTo>
                <a:cubicBezTo>
                  <a:pt x="44093" y="296386"/>
                  <a:pt x="40164" y="293767"/>
                  <a:pt x="38854" y="289838"/>
                </a:cubicBezTo>
                <a:cubicBezTo>
                  <a:pt x="36234" y="285909"/>
                  <a:pt x="34925" y="280670"/>
                  <a:pt x="34925" y="275431"/>
                </a:cubicBezTo>
                <a:cubicBezTo>
                  <a:pt x="34925" y="270192"/>
                  <a:pt x="36234" y="266263"/>
                  <a:pt x="38854" y="262334"/>
                </a:cubicBezTo>
                <a:cubicBezTo>
                  <a:pt x="40164" y="258405"/>
                  <a:pt x="44093" y="254476"/>
                  <a:pt x="48022" y="253166"/>
                </a:cubicBezTo>
                <a:cubicBezTo>
                  <a:pt x="51951" y="250547"/>
                  <a:pt x="55880" y="249237"/>
                  <a:pt x="61119" y="249237"/>
                </a:cubicBezTo>
                <a:close/>
                <a:moveTo>
                  <a:pt x="169863" y="231775"/>
                </a:moveTo>
                <a:lnTo>
                  <a:pt x="182563" y="231775"/>
                </a:lnTo>
                <a:lnTo>
                  <a:pt x="182563" y="244475"/>
                </a:lnTo>
                <a:lnTo>
                  <a:pt x="169863" y="244475"/>
                </a:lnTo>
                <a:close/>
                <a:moveTo>
                  <a:pt x="147638" y="231775"/>
                </a:moveTo>
                <a:lnTo>
                  <a:pt x="161926" y="231775"/>
                </a:lnTo>
                <a:lnTo>
                  <a:pt x="161926" y="301625"/>
                </a:lnTo>
                <a:lnTo>
                  <a:pt x="147638" y="301625"/>
                </a:lnTo>
                <a:close/>
                <a:moveTo>
                  <a:pt x="35674" y="217487"/>
                </a:moveTo>
                <a:cubicBezTo>
                  <a:pt x="29084" y="217487"/>
                  <a:pt x="23813" y="222674"/>
                  <a:pt x="23813" y="229159"/>
                </a:cubicBezTo>
                <a:cubicBezTo>
                  <a:pt x="23813" y="229159"/>
                  <a:pt x="23813" y="229159"/>
                  <a:pt x="23813" y="297891"/>
                </a:cubicBezTo>
                <a:cubicBezTo>
                  <a:pt x="23813" y="304375"/>
                  <a:pt x="29084" y="309562"/>
                  <a:pt x="35674" y="309562"/>
                </a:cubicBezTo>
                <a:cubicBezTo>
                  <a:pt x="35674" y="309562"/>
                  <a:pt x="35674" y="309562"/>
                  <a:pt x="291352" y="309562"/>
                </a:cubicBezTo>
                <a:cubicBezTo>
                  <a:pt x="297942" y="309562"/>
                  <a:pt x="303213" y="304375"/>
                  <a:pt x="303213" y="297891"/>
                </a:cubicBezTo>
                <a:cubicBezTo>
                  <a:pt x="303213" y="297891"/>
                  <a:pt x="303213" y="297891"/>
                  <a:pt x="303213" y="229159"/>
                </a:cubicBezTo>
                <a:cubicBezTo>
                  <a:pt x="303213" y="222674"/>
                  <a:pt x="297942" y="217487"/>
                  <a:pt x="291352" y="217487"/>
                </a:cubicBezTo>
                <a:close/>
                <a:moveTo>
                  <a:pt x="167323" y="188595"/>
                </a:moveTo>
                <a:cubicBezTo>
                  <a:pt x="163513" y="188595"/>
                  <a:pt x="159703" y="189865"/>
                  <a:pt x="157163" y="193675"/>
                </a:cubicBezTo>
                <a:cubicBezTo>
                  <a:pt x="157163" y="193675"/>
                  <a:pt x="157163" y="193675"/>
                  <a:pt x="169863" y="193675"/>
                </a:cubicBezTo>
                <a:cubicBezTo>
                  <a:pt x="169863" y="189865"/>
                  <a:pt x="169863" y="187325"/>
                  <a:pt x="167323" y="188595"/>
                </a:cubicBezTo>
                <a:close/>
                <a:moveTo>
                  <a:pt x="275321" y="76200"/>
                </a:moveTo>
                <a:cubicBezTo>
                  <a:pt x="280579" y="76200"/>
                  <a:pt x="284522" y="77515"/>
                  <a:pt x="287151" y="81459"/>
                </a:cubicBezTo>
                <a:cubicBezTo>
                  <a:pt x="289780" y="85403"/>
                  <a:pt x="289780" y="89347"/>
                  <a:pt x="288465" y="93291"/>
                </a:cubicBezTo>
                <a:cubicBezTo>
                  <a:pt x="288465" y="93291"/>
                  <a:pt x="288465" y="93291"/>
                  <a:pt x="287151" y="95920"/>
                </a:cubicBezTo>
                <a:cubicBezTo>
                  <a:pt x="287151" y="95920"/>
                  <a:pt x="287151" y="95920"/>
                  <a:pt x="331840" y="118269"/>
                </a:cubicBezTo>
                <a:cubicBezTo>
                  <a:pt x="337097" y="120898"/>
                  <a:pt x="339726" y="127472"/>
                  <a:pt x="337097" y="132730"/>
                </a:cubicBezTo>
                <a:cubicBezTo>
                  <a:pt x="337097" y="132730"/>
                  <a:pt x="337097" y="132730"/>
                  <a:pt x="326582" y="153765"/>
                </a:cubicBezTo>
                <a:cubicBezTo>
                  <a:pt x="325268" y="156394"/>
                  <a:pt x="323954" y="159023"/>
                  <a:pt x="321325" y="159023"/>
                </a:cubicBezTo>
                <a:cubicBezTo>
                  <a:pt x="318696" y="160338"/>
                  <a:pt x="314753" y="160338"/>
                  <a:pt x="312124" y="159023"/>
                </a:cubicBezTo>
                <a:cubicBezTo>
                  <a:pt x="312124" y="159023"/>
                  <a:pt x="312124" y="159023"/>
                  <a:pt x="267435" y="136674"/>
                </a:cubicBezTo>
                <a:cubicBezTo>
                  <a:pt x="264806" y="140618"/>
                  <a:pt x="260863" y="143248"/>
                  <a:pt x="256920" y="143248"/>
                </a:cubicBezTo>
                <a:cubicBezTo>
                  <a:pt x="252977" y="144562"/>
                  <a:pt x="249034" y="141933"/>
                  <a:pt x="246405" y="137989"/>
                </a:cubicBezTo>
                <a:cubicBezTo>
                  <a:pt x="246405" y="137989"/>
                  <a:pt x="246405" y="137989"/>
                  <a:pt x="220117" y="99864"/>
                </a:cubicBezTo>
                <a:cubicBezTo>
                  <a:pt x="218803" y="95920"/>
                  <a:pt x="217488" y="90661"/>
                  <a:pt x="220117" y="86717"/>
                </a:cubicBezTo>
                <a:cubicBezTo>
                  <a:pt x="221431" y="84088"/>
                  <a:pt x="225375" y="81459"/>
                  <a:pt x="229318" y="80144"/>
                </a:cubicBezTo>
                <a:close/>
                <a:moveTo>
                  <a:pt x="166150" y="0"/>
                </a:moveTo>
                <a:cubicBezTo>
                  <a:pt x="210984" y="0"/>
                  <a:pt x="251862" y="23625"/>
                  <a:pt x="274279" y="59062"/>
                </a:cubicBezTo>
                <a:cubicBezTo>
                  <a:pt x="274279" y="59062"/>
                  <a:pt x="274279" y="59062"/>
                  <a:pt x="247906" y="61687"/>
                </a:cubicBezTo>
                <a:cubicBezTo>
                  <a:pt x="229445" y="39375"/>
                  <a:pt x="203072" y="24937"/>
                  <a:pt x="172743" y="23625"/>
                </a:cubicBezTo>
                <a:cubicBezTo>
                  <a:pt x="171424" y="23625"/>
                  <a:pt x="170106" y="24937"/>
                  <a:pt x="170106" y="24937"/>
                </a:cubicBezTo>
                <a:cubicBezTo>
                  <a:pt x="167468" y="30187"/>
                  <a:pt x="171424" y="31500"/>
                  <a:pt x="174061" y="34125"/>
                </a:cubicBezTo>
                <a:cubicBezTo>
                  <a:pt x="179336" y="36750"/>
                  <a:pt x="172743" y="39375"/>
                  <a:pt x="170106" y="40687"/>
                </a:cubicBezTo>
                <a:cubicBezTo>
                  <a:pt x="163512" y="40687"/>
                  <a:pt x="163512" y="35437"/>
                  <a:pt x="160875" y="31500"/>
                </a:cubicBezTo>
                <a:cubicBezTo>
                  <a:pt x="159556" y="30187"/>
                  <a:pt x="155600" y="28875"/>
                  <a:pt x="154282" y="27562"/>
                </a:cubicBezTo>
                <a:cubicBezTo>
                  <a:pt x="151644" y="27562"/>
                  <a:pt x="146370" y="28875"/>
                  <a:pt x="145051" y="30187"/>
                </a:cubicBezTo>
                <a:cubicBezTo>
                  <a:pt x="143733" y="32812"/>
                  <a:pt x="139777" y="32812"/>
                  <a:pt x="135821" y="32812"/>
                </a:cubicBezTo>
                <a:cubicBezTo>
                  <a:pt x="131865" y="34125"/>
                  <a:pt x="122634" y="36750"/>
                  <a:pt x="122634" y="39375"/>
                </a:cubicBezTo>
                <a:cubicBezTo>
                  <a:pt x="122634" y="42000"/>
                  <a:pt x="123953" y="44625"/>
                  <a:pt x="127909" y="44625"/>
                </a:cubicBezTo>
                <a:cubicBezTo>
                  <a:pt x="130546" y="44625"/>
                  <a:pt x="135821" y="42000"/>
                  <a:pt x="139777" y="43312"/>
                </a:cubicBezTo>
                <a:cubicBezTo>
                  <a:pt x="142414" y="44625"/>
                  <a:pt x="146370" y="42000"/>
                  <a:pt x="149007" y="44625"/>
                </a:cubicBezTo>
                <a:cubicBezTo>
                  <a:pt x="150326" y="47250"/>
                  <a:pt x="151644" y="51187"/>
                  <a:pt x="152963" y="53812"/>
                </a:cubicBezTo>
                <a:cubicBezTo>
                  <a:pt x="154282" y="57750"/>
                  <a:pt x="154282" y="60375"/>
                  <a:pt x="155600" y="63000"/>
                </a:cubicBezTo>
                <a:cubicBezTo>
                  <a:pt x="155600" y="65625"/>
                  <a:pt x="155600" y="68250"/>
                  <a:pt x="156919" y="68250"/>
                </a:cubicBezTo>
                <a:cubicBezTo>
                  <a:pt x="159556" y="68250"/>
                  <a:pt x="159556" y="65625"/>
                  <a:pt x="160875" y="65625"/>
                </a:cubicBezTo>
                <a:cubicBezTo>
                  <a:pt x="167468" y="64312"/>
                  <a:pt x="171424" y="69562"/>
                  <a:pt x="170106" y="74812"/>
                </a:cubicBezTo>
                <a:cubicBezTo>
                  <a:pt x="170106" y="77438"/>
                  <a:pt x="166150" y="81375"/>
                  <a:pt x="159556" y="82688"/>
                </a:cubicBezTo>
                <a:cubicBezTo>
                  <a:pt x="159556" y="82688"/>
                  <a:pt x="149007" y="81375"/>
                  <a:pt x="143733" y="72187"/>
                </a:cubicBezTo>
                <a:cubicBezTo>
                  <a:pt x="137139" y="61687"/>
                  <a:pt x="126590" y="56437"/>
                  <a:pt x="126590" y="56437"/>
                </a:cubicBezTo>
                <a:cubicBezTo>
                  <a:pt x="126590" y="56437"/>
                  <a:pt x="119997" y="49875"/>
                  <a:pt x="113404" y="48562"/>
                </a:cubicBezTo>
                <a:cubicBezTo>
                  <a:pt x="110766" y="48562"/>
                  <a:pt x="102854" y="52500"/>
                  <a:pt x="102854" y="52500"/>
                </a:cubicBezTo>
                <a:cubicBezTo>
                  <a:pt x="102854" y="52500"/>
                  <a:pt x="87031" y="66937"/>
                  <a:pt x="85712" y="69562"/>
                </a:cubicBezTo>
                <a:cubicBezTo>
                  <a:pt x="84393" y="72187"/>
                  <a:pt x="77800" y="84000"/>
                  <a:pt x="79119" y="89250"/>
                </a:cubicBezTo>
                <a:cubicBezTo>
                  <a:pt x="80437" y="93188"/>
                  <a:pt x="80437" y="103688"/>
                  <a:pt x="88349" y="105000"/>
                </a:cubicBezTo>
                <a:cubicBezTo>
                  <a:pt x="96261" y="106313"/>
                  <a:pt x="98898" y="112875"/>
                  <a:pt x="100217" y="114188"/>
                </a:cubicBezTo>
                <a:cubicBezTo>
                  <a:pt x="102854" y="115500"/>
                  <a:pt x="105492" y="118125"/>
                  <a:pt x="108129" y="116813"/>
                </a:cubicBezTo>
                <a:cubicBezTo>
                  <a:pt x="109448" y="116813"/>
                  <a:pt x="114722" y="123375"/>
                  <a:pt x="112085" y="123375"/>
                </a:cubicBezTo>
                <a:cubicBezTo>
                  <a:pt x="109448" y="124688"/>
                  <a:pt x="102854" y="122063"/>
                  <a:pt x="101536" y="123375"/>
                </a:cubicBezTo>
                <a:cubicBezTo>
                  <a:pt x="100217" y="126000"/>
                  <a:pt x="97580" y="135188"/>
                  <a:pt x="98898" y="141750"/>
                </a:cubicBezTo>
                <a:cubicBezTo>
                  <a:pt x="98898" y="147000"/>
                  <a:pt x="94942" y="157500"/>
                  <a:pt x="93624" y="164063"/>
                </a:cubicBezTo>
                <a:cubicBezTo>
                  <a:pt x="93624" y="168000"/>
                  <a:pt x="93624" y="182438"/>
                  <a:pt x="97580" y="194250"/>
                </a:cubicBezTo>
                <a:cubicBezTo>
                  <a:pt x="97580" y="194250"/>
                  <a:pt x="97580" y="194250"/>
                  <a:pt x="145051" y="194250"/>
                </a:cubicBezTo>
                <a:cubicBezTo>
                  <a:pt x="150326" y="189000"/>
                  <a:pt x="156919" y="179813"/>
                  <a:pt x="159556" y="174563"/>
                </a:cubicBezTo>
                <a:cubicBezTo>
                  <a:pt x="162194" y="169313"/>
                  <a:pt x="170106" y="156188"/>
                  <a:pt x="176699" y="152250"/>
                </a:cubicBezTo>
                <a:cubicBezTo>
                  <a:pt x="184611" y="149625"/>
                  <a:pt x="192523" y="145688"/>
                  <a:pt x="193841" y="143063"/>
                </a:cubicBezTo>
                <a:cubicBezTo>
                  <a:pt x="195160" y="140438"/>
                  <a:pt x="200434" y="137813"/>
                  <a:pt x="195160" y="136500"/>
                </a:cubicBezTo>
                <a:cubicBezTo>
                  <a:pt x="189885" y="135188"/>
                  <a:pt x="185929" y="132563"/>
                  <a:pt x="185929" y="129938"/>
                </a:cubicBezTo>
                <a:cubicBezTo>
                  <a:pt x="185929" y="126000"/>
                  <a:pt x="184611" y="122063"/>
                  <a:pt x="181973" y="118125"/>
                </a:cubicBezTo>
                <a:cubicBezTo>
                  <a:pt x="180655" y="114188"/>
                  <a:pt x="175380" y="105000"/>
                  <a:pt x="175380" y="102375"/>
                </a:cubicBezTo>
                <a:cubicBezTo>
                  <a:pt x="174061" y="98438"/>
                  <a:pt x="178017" y="91875"/>
                  <a:pt x="179336" y="94500"/>
                </a:cubicBezTo>
                <a:cubicBezTo>
                  <a:pt x="180655" y="97125"/>
                  <a:pt x="184611" y="108938"/>
                  <a:pt x="187248" y="112875"/>
                </a:cubicBezTo>
                <a:cubicBezTo>
                  <a:pt x="188567" y="115500"/>
                  <a:pt x="192523" y="123375"/>
                  <a:pt x="197797" y="122063"/>
                </a:cubicBezTo>
                <a:cubicBezTo>
                  <a:pt x="200434" y="120750"/>
                  <a:pt x="207028" y="119438"/>
                  <a:pt x="212302" y="118125"/>
                </a:cubicBezTo>
                <a:cubicBezTo>
                  <a:pt x="212302" y="118125"/>
                  <a:pt x="212302" y="118125"/>
                  <a:pt x="242632" y="165375"/>
                </a:cubicBezTo>
                <a:cubicBezTo>
                  <a:pt x="246588" y="170625"/>
                  <a:pt x="251862" y="173250"/>
                  <a:pt x="257137" y="173250"/>
                </a:cubicBezTo>
                <a:cubicBezTo>
                  <a:pt x="258455" y="173250"/>
                  <a:pt x="258455" y="173250"/>
                  <a:pt x="258455" y="173250"/>
                </a:cubicBezTo>
                <a:cubicBezTo>
                  <a:pt x="265049" y="173250"/>
                  <a:pt x="270323" y="169313"/>
                  <a:pt x="272961" y="162750"/>
                </a:cubicBezTo>
                <a:cubicBezTo>
                  <a:pt x="272961" y="162750"/>
                  <a:pt x="272961" y="162750"/>
                  <a:pt x="274279" y="160125"/>
                </a:cubicBezTo>
                <a:cubicBezTo>
                  <a:pt x="274279" y="160125"/>
                  <a:pt x="274279" y="160125"/>
                  <a:pt x="290103" y="168000"/>
                </a:cubicBezTo>
                <a:cubicBezTo>
                  <a:pt x="287466" y="177188"/>
                  <a:pt x="283510" y="185063"/>
                  <a:pt x="278235" y="194250"/>
                </a:cubicBezTo>
                <a:cubicBezTo>
                  <a:pt x="278235" y="194250"/>
                  <a:pt x="278235" y="194250"/>
                  <a:pt x="305927" y="194250"/>
                </a:cubicBezTo>
                <a:cubicBezTo>
                  <a:pt x="317795" y="194250"/>
                  <a:pt x="327025" y="202125"/>
                  <a:pt x="327025" y="213938"/>
                </a:cubicBezTo>
                <a:cubicBezTo>
                  <a:pt x="327025" y="213938"/>
                  <a:pt x="327025" y="213938"/>
                  <a:pt x="327025" y="312375"/>
                </a:cubicBezTo>
                <a:cubicBezTo>
                  <a:pt x="327025" y="324188"/>
                  <a:pt x="317795" y="333375"/>
                  <a:pt x="305927" y="333375"/>
                </a:cubicBezTo>
                <a:cubicBezTo>
                  <a:pt x="305927" y="333375"/>
                  <a:pt x="305927" y="333375"/>
                  <a:pt x="19779" y="333375"/>
                </a:cubicBezTo>
                <a:cubicBezTo>
                  <a:pt x="9230" y="333375"/>
                  <a:pt x="0" y="324188"/>
                  <a:pt x="0" y="312375"/>
                </a:cubicBezTo>
                <a:cubicBezTo>
                  <a:pt x="0" y="312375"/>
                  <a:pt x="0" y="312375"/>
                  <a:pt x="0" y="211313"/>
                </a:cubicBezTo>
                <a:cubicBezTo>
                  <a:pt x="0" y="202125"/>
                  <a:pt x="7912" y="194250"/>
                  <a:pt x="18461" y="194250"/>
                </a:cubicBezTo>
                <a:cubicBezTo>
                  <a:pt x="18461" y="194250"/>
                  <a:pt x="18461" y="194250"/>
                  <a:pt x="54064" y="194250"/>
                </a:cubicBezTo>
                <a:cubicBezTo>
                  <a:pt x="42197" y="174563"/>
                  <a:pt x="36922" y="153563"/>
                  <a:pt x="36922" y="129938"/>
                </a:cubicBezTo>
                <a:cubicBezTo>
                  <a:pt x="36922" y="57750"/>
                  <a:pt x="94942" y="0"/>
                  <a:pt x="166150" y="0"/>
                </a:cubicBezTo>
                <a:close/>
              </a:path>
            </a:pathLst>
          </a:custGeom>
          <a:solidFill>
            <a:schemeClr val="bg1"/>
          </a:solidFill>
          <a:ln>
            <a:noFill/>
          </a:ln>
        </p:spPr>
        <p:txBody>
          <a:bodyPr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endParaRPr>
              <a:cs typeface="+mn-ea"/>
              <a:sym typeface="+mn-lt"/>
            </a:endParaRPr>
          </a:p>
        </p:txBody>
      </p:sp>
      <p:sp>
        <p:nvSpPr>
          <p:cNvPr id="12306" name="TextBox 13"/>
          <p:cNvSpPr txBox="1">
            <a:spLocks noChangeArrowheads="1"/>
          </p:cNvSpPr>
          <p:nvPr/>
        </p:nvSpPr>
        <p:spPr bwMode="auto">
          <a:xfrm>
            <a:off x="1619250" y="2111222"/>
            <a:ext cx="1774190"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r" defTabSz="1216660" eaLnBrk="1" hangingPunct="1">
              <a:spcBef>
                <a:spcPct val="20000"/>
              </a:spcBef>
              <a:defRPr/>
            </a:pPr>
            <a:r>
              <a:rPr lang="zh-CN" altLang="en-US" sz="1600" b="1" dirty="0">
                <a:solidFill>
                  <a:schemeClr val="bg1"/>
                </a:solidFill>
                <a:latin typeface="微软雅黑" panose="020B0503020204020204" pitchFamily="34" charset="-122"/>
                <a:ea typeface="微软雅黑" panose="020B0503020204020204" pitchFamily="34" charset="-122"/>
                <a:sym typeface="+mn-ea"/>
              </a:rPr>
              <a:t>公诉意见</a:t>
            </a:r>
          </a:p>
        </p:txBody>
      </p:sp>
      <p:sp>
        <p:nvSpPr>
          <p:cNvPr id="47" name="TextBox 13"/>
          <p:cNvSpPr txBox="1">
            <a:spLocks noChangeArrowheads="1"/>
          </p:cNvSpPr>
          <p:nvPr/>
        </p:nvSpPr>
        <p:spPr bwMode="auto">
          <a:xfrm>
            <a:off x="3973195" y="2111222"/>
            <a:ext cx="1774190"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defTabSz="1216660" eaLnBrk="1" hangingPunct="1">
              <a:spcBef>
                <a:spcPct val="20000"/>
              </a:spcBef>
              <a:defRPr/>
            </a:pPr>
            <a:r>
              <a:rPr lang="zh-CN" altLang="en-US" sz="1600" b="1" dirty="0" smtClean="0">
                <a:solidFill>
                  <a:schemeClr val="bg1"/>
                </a:solidFill>
                <a:latin typeface="微软雅黑" panose="020B0503020204020204" pitchFamily="34" charset="-122"/>
                <a:ea typeface="微软雅黑" panose="020B0503020204020204" pitchFamily="34" charset="-122"/>
                <a:sym typeface="+mn-ea"/>
              </a:rPr>
              <a:t>辩护词</a:t>
            </a:r>
            <a:endParaRPr lang="zh-CN" altLang="en-US" sz="1600" b="1" dirty="0">
              <a:solidFill>
                <a:schemeClr val="bg1"/>
              </a:solidFill>
              <a:latin typeface="微软雅黑" panose="020B0503020204020204" pitchFamily="34" charset="-122"/>
              <a:ea typeface="微软雅黑" panose="020B0503020204020204" pitchFamily="34" charset="-122"/>
              <a:sym typeface="+mn-ea"/>
            </a:endParaRPr>
          </a:p>
        </p:txBody>
      </p:sp>
      <p:sp>
        <p:nvSpPr>
          <p:cNvPr id="48" name="TextBox 13"/>
          <p:cNvSpPr txBox="1">
            <a:spLocks noChangeArrowheads="1"/>
          </p:cNvSpPr>
          <p:nvPr/>
        </p:nvSpPr>
        <p:spPr bwMode="auto">
          <a:xfrm>
            <a:off x="6445885" y="2111222"/>
            <a:ext cx="1774190"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defTabSz="1216660" eaLnBrk="1" hangingPunct="1">
              <a:spcBef>
                <a:spcPct val="20000"/>
              </a:spcBef>
              <a:defRPr/>
            </a:pPr>
            <a:r>
              <a:rPr lang="zh-CN" altLang="en-US" sz="1600" b="1" dirty="0">
                <a:solidFill>
                  <a:schemeClr val="bg1"/>
                </a:solidFill>
                <a:latin typeface="微软雅黑" panose="020B0503020204020204" pitchFamily="34" charset="-122"/>
                <a:ea typeface="微软雅黑" panose="020B0503020204020204" pitchFamily="34" charset="-122"/>
                <a:sym typeface="+mn-ea"/>
              </a:rPr>
              <a:t>法</a:t>
            </a:r>
            <a:r>
              <a:rPr lang="zh-CN" altLang="en-US" sz="1600" b="1" dirty="0" smtClean="0">
                <a:solidFill>
                  <a:schemeClr val="bg1"/>
                </a:solidFill>
                <a:latin typeface="微软雅黑" panose="020B0503020204020204" pitchFamily="34" charset="-122"/>
                <a:ea typeface="微软雅黑" panose="020B0503020204020204" pitchFamily="34" charset="-122"/>
                <a:sym typeface="+mn-ea"/>
              </a:rPr>
              <a:t>庭意见</a:t>
            </a:r>
            <a:endParaRPr lang="zh-CN" altLang="en-US" sz="1600" b="1" dirty="0">
              <a:solidFill>
                <a:schemeClr val="bg1"/>
              </a:solidFill>
              <a:latin typeface="微软雅黑" panose="020B0503020204020204" pitchFamily="34" charset="-122"/>
              <a:ea typeface="微软雅黑" panose="020B0503020204020204" pitchFamily="34" charset="-122"/>
              <a:sym typeface="+mn-ea"/>
            </a:endParaRPr>
          </a:p>
        </p:txBody>
      </p:sp>
      <p:sp>
        <p:nvSpPr>
          <p:cNvPr id="49" name="TextBox 13"/>
          <p:cNvSpPr txBox="1">
            <a:spLocks noChangeArrowheads="1"/>
          </p:cNvSpPr>
          <p:nvPr/>
        </p:nvSpPr>
        <p:spPr bwMode="auto">
          <a:xfrm>
            <a:off x="8790305" y="2111222"/>
            <a:ext cx="1774190"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1216025"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1216025"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1216025"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l" defTabSz="1216660" eaLnBrk="1" hangingPunct="1">
              <a:spcBef>
                <a:spcPct val="20000"/>
              </a:spcBef>
              <a:defRPr/>
            </a:pPr>
            <a:r>
              <a:rPr lang="zh-CN" altLang="en-US" sz="1600" b="1" dirty="0" smtClean="0">
                <a:solidFill>
                  <a:schemeClr val="bg1"/>
                </a:solidFill>
                <a:latin typeface="微软雅黑" panose="020B0503020204020204" pitchFamily="34" charset="-122"/>
                <a:ea typeface="微软雅黑" panose="020B0503020204020204" pitchFamily="34" charset="-122"/>
                <a:sym typeface="+mn-ea"/>
              </a:rPr>
              <a:t>法庭宣判</a:t>
            </a:r>
            <a:endParaRPr lang="zh-CN" altLang="en-US" sz="1600" b="1" dirty="0">
              <a:solidFill>
                <a:schemeClr val="bg1"/>
              </a:solidFill>
              <a:latin typeface="微软雅黑" panose="020B0503020204020204" pitchFamily="34" charset="-122"/>
              <a:ea typeface="微软雅黑" panose="020B0503020204020204" pitchFamily="34" charset="-122"/>
              <a:sym typeface="+mn-ea"/>
            </a:endParaRPr>
          </a:p>
        </p:txBody>
      </p:sp>
      <p:sp>
        <p:nvSpPr>
          <p:cNvPr id="11299" name="Rectangle 35"/>
          <p:cNvSpPr>
            <a:spLocks noChangeArrowheads="1"/>
          </p:cNvSpPr>
          <p:nvPr/>
        </p:nvSpPr>
        <p:spPr bwMode="auto">
          <a:xfrm>
            <a:off x="932815" y="3067532"/>
            <a:ext cx="261556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indent="360045">
              <a:lnSpc>
                <a:spcPct val="180000"/>
              </a:lnSpc>
              <a:buClr>
                <a:schemeClr val="accent1">
                  <a:lumMod val="75000"/>
                </a:schemeClr>
              </a:buClr>
              <a:buSzPct val="145000"/>
              <a:buFont typeface="Arial" panose="020B0604020202020204"/>
            </a:pPr>
            <a:r>
              <a:rPr lang="zh-CN" altLang="en-US" sz="1100" dirty="0" smtClean="0">
                <a:latin typeface="微软雅黑" panose="020B0503020204020204" pitchFamily="34" charset="-122"/>
                <a:ea typeface="微软雅黑" panose="020B0503020204020204" pitchFamily="34" charset="-122"/>
              </a:rPr>
              <a:t>负</a:t>
            </a:r>
            <a:r>
              <a:rPr lang="zh-CN" altLang="en-US" sz="1100" dirty="0">
                <a:latin typeface="微软雅黑" panose="020B0503020204020204" pitchFamily="34" charset="-122"/>
                <a:ea typeface="微软雅黑" panose="020B0503020204020204" pitchFamily="34" charset="-122"/>
              </a:rPr>
              <a:t>责该路段巡</a:t>
            </a:r>
            <a:r>
              <a:rPr lang="zh-CN" altLang="en-US" sz="1100" dirty="0" smtClean="0">
                <a:latin typeface="微软雅黑" panose="020B0503020204020204" pitchFamily="34" charset="-122"/>
                <a:ea typeface="微软雅黑" panose="020B0503020204020204" pitchFamily="34" charset="-122"/>
              </a:rPr>
              <a:t>线</a:t>
            </a:r>
            <a:r>
              <a:rPr lang="zh-CN" altLang="en-US" sz="1100" dirty="0">
                <a:latin typeface="微软雅黑" panose="020B0503020204020204" pitchFamily="34" charset="-122"/>
                <a:ea typeface="微软雅黑" panose="020B0503020204020204" pitchFamily="34" charset="-122"/>
              </a:rPr>
              <a:t>员</a:t>
            </a:r>
            <a:r>
              <a:rPr lang="zh-CN" altLang="en-US" sz="1100" dirty="0" smtClean="0">
                <a:latin typeface="微软雅黑" panose="020B0503020204020204" pitchFamily="34" charset="-122"/>
                <a:ea typeface="微软雅黑" panose="020B0503020204020204" pitchFamily="34" charset="-122"/>
              </a:rPr>
              <a:t>未</a:t>
            </a:r>
            <a:r>
              <a:rPr lang="zh-CN" altLang="en-US" sz="1100" dirty="0">
                <a:latin typeface="微软雅黑" panose="020B0503020204020204" pitchFamily="34" charset="-122"/>
                <a:ea typeface="微软雅黑" panose="020B0503020204020204" pitchFamily="34" charset="-122"/>
              </a:rPr>
              <a:t>按规定在现场进行指导、监</a:t>
            </a:r>
            <a:r>
              <a:rPr lang="zh-CN" altLang="en-US" sz="1100" dirty="0" smtClean="0">
                <a:latin typeface="微软雅黑" panose="020B0503020204020204" pitchFamily="34" charset="-122"/>
                <a:ea typeface="微软雅黑" panose="020B0503020204020204" pitchFamily="34" charset="-122"/>
              </a:rPr>
              <a:t>护；抢险组长赶</a:t>
            </a:r>
            <a:r>
              <a:rPr lang="zh-CN" altLang="en-US" sz="1100" dirty="0">
                <a:latin typeface="微软雅黑" panose="020B0503020204020204" pitchFamily="34" charset="-122"/>
                <a:ea typeface="微软雅黑" panose="020B0503020204020204" pitchFamily="34" charset="-122"/>
              </a:rPr>
              <a:t>赴现</a:t>
            </a:r>
            <a:r>
              <a:rPr lang="zh-CN" altLang="en-US" sz="1100" dirty="0" smtClean="0">
                <a:latin typeface="微软雅黑" panose="020B0503020204020204" pitchFamily="34" charset="-122"/>
                <a:ea typeface="微软雅黑" panose="020B0503020204020204" pitchFamily="34" charset="-122"/>
              </a:rPr>
              <a:t>场时，</a:t>
            </a:r>
            <a:r>
              <a:rPr lang="zh-CN" altLang="en-US" sz="1100" dirty="0">
                <a:latin typeface="微软雅黑" panose="020B0503020204020204" pitchFamily="34" charset="-122"/>
                <a:ea typeface="微软雅黑" panose="020B0503020204020204" pitchFamily="34" charset="-122"/>
              </a:rPr>
              <a:t>应急装备器材严重不足、且应急知识严重缺乏，未及时关闭泄漏点周边阀门阻断气源，导致燃气持续泄漏</a:t>
            </a:r>
            <a:r>
              <a:rPr lang="zh-CN" altLang="en-US" sz="1100" dirty="0" smtClean="0">
                <a:latin typeface="微软雅黑" panose="020B0503020204020204" pitchFamily="34" charset="-122"/>
                <a:ea typeface="微软雅黑" panose="020B0503020204020204" pitchFamily="34" charset="-122"/>
              </a:rPr>
              <a:t>。以上人员违</a:t>
            </a:r>
            <a:r>
              <a:rPr lang="zh-CN" altLang="en-US" sz="1100" dirty="0">
                <a:latin typeface="微软雅黑" panose="020B0503020204020204" pitchFamily="34" charset="-122"/>
                <a:ea typeface="微软雅黑" panose="020B0503020204020204" pitchFamily="34" charset="-122"/>
              </a:rPr>
              <a:t>反有关安全管理的规定，因而发生重大伤亡事故，情节特别恶劣，其行为均触犯了</a:t>
            </a:r>
            <a:r>
              <a:rPr lang="en-US" altLang="zh-CN" sz="1100" dirty="0">
                <a:latin typeface="微软雅黑" panose="020B0503020204020204" pitchFamily="34" charset="-122"/>
                <a:ea typeface="微软雅黑" panose="020B0503020204020204" pitchFamily="34" charset="-122"/>
              </a:rPr>
              <a:t>《</a:t>
            </a:r>
            <a:r>
              <a:rPr lang="zh-CN" altLang="en-US" sz="1100" dirty="0">
                <a:latin typeface="微软雅黑" panose="020B0503020204020204" pitchFamily="34" charset="-122"/>
                <a:ea typeface="微软雅黑" panose="020B0503020204020204" pitchFamily="34" charset="-122"/>
              </a:rPr>
              <a:t>中华人民共和国刑法</a:t>
            </a:r>
            <a:r>
              <a:rPr lang="en-US" altLang="zh-CN" sz="1100" dirty="0">
                <a:latin typeface="微软雅黑" panose="020B0503020204020204" pitchFamily="34" charset="-122"/>
                <a:ea typeface="微软雅黑" panose="020B0503020204020204" pitchFamily="34" charset="-122"/>
              </a:rPr>
              <a:t>》</a:t>
            </a:r>
            <a:r>
              <a:rPr lang="zh-CN" altLang="en-US" sz="1100" dirty="0">
                <a:latin typeface="微软雅黑" panose="020B0503020204020204" pitchFamily="34" charset="-122"/>
                <a:ea typeface="微软雅黑" panose="020B0503020204020204" pitchFamily="34" charset="-122"/>
              </a:rPr>
              <a:t>第一百三十四条第一款之规定，犯罪事实清楚，证据确实、充分，均应当以重大责任事故罪追究其刑事责任。</a:t>
            </a:r>
            <a:endPar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sym typeface="+mn-ea"/>
            </a:endParaRPr>
          </a:p>
        </p:txBody>
      </p:sp>
      <p:sp>
        <p:nvSpPr>
          <p:cNvPr id="50" name="Rectangle 35"/>
          <p:cNvSpPr>
            <a:spLocks noChangeArrowheads="1"/>
          </p:cNvSpPr>
          <p:nvPr/>
        </p:nvSpPr>
        <p:spPr bwMode="auto">
          <a:xfrm>
            <a:off x="3774440" y="3067532"/>
            <a:ext cx="2324100" cy="274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indent="360045">
              <a:lnSpc>
                <a:spcPct val="180000"/>
              </a:lnSpc>
              <a:buClr>
                <a:schemeClr val="accent1">
                  <a:lumMod val="75000"/>
                </a:schemeClr>
              </a:buClr>
              <a:buSzPct val="145000"/>
              <a:buFont typeface="Arial" panose="020B0604020202020204"/>
            </a:pPr>
            <a:r>
              <a:rPr lang="zh-CN" altLang="en-US" sz="1100" dirty="0">
                <a:latin typeface="微软雅黑" panose="020B0503020204020204" pitchFamily="34" charset="-122"/>
                <a:ea typeface="微软雅黑" panose="020B0503020204020204" pitchFamily="34" charset="-122"/>
                <a:sym typeface="+mn-ea"/>
              </a:rPr>
              <a:t>签订燃气设施保护方案</a:t>
            </a:r>
            <a:r>
              <a:rPr lang="zh-CN" altLang="en-US" sz="1100" dirty="0" smtClean="0">
                <a:latin typeface="微软雅黑" panose="020B0503020204020204" pitchFamily="34" charset="-122"/>
                <a:ea typeface="微软雅黑" panose="020B0503020204020204" pitchFamily="34" charset="-122"/>
                <a:sym typeface="+mn-ea"/>
              </a:rPr>
              <a:t>与违</a:t>
            </a:r>
            <a:r>
              <a:rPr lang="zh-CN" altLang="en-US" sz="1100" dirty="0">
                <a:latin typeface="微软雅黑" panose="020B0503020204020204" pitchFamily="34" charset="-122"/>
                <a:ea typeface="微软雅黑" panose="020B0503020204020204" pitchFamily="34" charset="-122"/>
                <a:sym typeface="+mn-ea"/>
              </a:rPr>
              <a:t>法施工之间不存在直接的因果关</a:t>
            </a:r>
            <a:r>
              <a:rPr lang="zh-CN" altLang="en-US" sz="1100" dirty="0" smtClean="0">
                <a:latin typeface="微软雅黑" panose="020B0503020204020204" pitchFamily="34" charset="-122"/>
                <a:ea typeface="微软雅黑" panose="020B0503020204020204" pitchFamily="34" charset="-122"/>
                <a:sym typeface="+mn-ea"/>
              </a:rPr>
              <a:t>系。</a:t>
            </a:r>
            <a:endParaRPr lang="en-US" altLang="zh-CN" sz="1100" dirty="0" smtClean="0">
              <a:latin typeface="微软雅黑" panose="020B0503020204020204" pitchFamily="34" charset="-122"/>
              <a:ea typeface="微软雅黑" panose="020B0503020204020204" pitchFamily="34" charset="-122"/>
              <a:sym typeface="+mn-ea"/>
            </a:endParaRPr>
          </a:p>
          <a:p>
            <a:pPr indent="360045">
              <a:lnSpc>
                <a:spcPct val="180000"/>
              </a:lnSpc>
              <a:buClr>
                <a:schemeClr val="accent1">
                  <a:lumMod val="75000"/>
                </a:schemeClr>
              </a:buClr>
              <a:buSzPct val="145000"/>
              <a:buFont typeface="Arial" panose="020B0604020202020204"/>
            </a:pPr>
            <a:r>
              <a:rPr lang="zh-CN" altLang="en-US" sz="1100" dirty="0" smtClean="0">
                <a:latin typeface="微软雅黑" panose="020B0503020204020204" pitchFamily="34" charset="-122"/>
                <a:ea typeface="微软雅黑" panose="020B0503020204020204" pitchFamily="34" charset="-122"/>
                <a:sym typeface="+mn-ea"/>
              </a:rPr>
              <a:t>燃</a:t>
            </a:r>
            <a:r>
              <a:rPr lang="zh-CN" altLang="en-US" sz="1100" dirty="0">
                <a:latin typeface="微软雅黑" panose="020B0503020204020204" pitchFamily="34" charset="-122"/>
                <a:ea typeface="微软雅黑" panose="020B0503020204020204" pitchFamily="34" charset="-122"/>
                <a:sym typeface="+mn-ea"/>
              </a:rPr>
              <a:t>气管</a:t>
            </a:r>
            <a:r>
              <a:rPr lang="zh-CN" altLang="en-US" sz="1100" dirty="0" smtClean="0">
                <a:latin typeface="微软雅黑" panose="020B0503020204020204" pitchFamily="34" charset="-122"/>
                <a:ea typeface="微软雅黑" panose="020B0503020204020204" pitchFamily="34" charset="-122"/>
                <a:sym typeface="+mn-ea"/>
              </a:rPr>
              <a:t>线图</a:t>
            </a:r>
            <a:r>
              <a:rPr lang="zh-CN" altLang="en-US" sz="1100" dirty="0">
                <a:latin typeface="微软雅黑" panose="020B0503020204020204" pitchFamily="34" charset="-122"/>
                <a:ea typeface="微软雅黑" panose="020B0503020204020204" pitchFamily="34" charset="-122"/>
                <a:sym typeface="+mn-ea"/>
              </a:rPr>
              <a:t>纸</a:t>
            </a:r>
            <a:r>
              <a:rPr lang="zh-CN" altLang="en-US" sz="1100" dirty="0" smtClean="0">
                <a:latin typeface="微软雅黑" panose="020B0503020204020204" pitchFamily="34" charset="-122"/>
                <a:ea typeface="微软雅黑" panose="020B0503020204020204" pitchFamily="34" charset="-122"/>
                <a:sym typeface="+mn-ea"/>
              </a:rPr>
              <a:t>是燃气公</a:t>
            </a:r>
            <a:r>
              <a:rPr lang="zh-CN" altLang="en-US" sz="1100" dirty="0">
                <a:latin typeface="微软雅黑" panose="020B0503020204020204" pitchFamily="34" charset="-122"/>
                <a:ea typeface="微软雅黑" panose="020B0503020204020204" pitchFamily="34" charset="-122"/>
                <a:sym typeface="+mn-ea"/>
              </a:rPr>
              <a:t>司提</a:t>
            </a:r>
            <a:r>
              <a:rPr lang="zh-CN" altLang="en-US" sz="1100" dirty="0" smtClean="0">
                <a:latin typeface="微软雅黑" panose="020B0503020204020204" pitchFamily="34" charset="-122"/>
                <a:ea typeface="微软雅黑" panose="020B0503020204020204" pitchFamily="34" charset="-122"/>
                <a:sym typeface="+mn-ea"/>
              </a:rPr>
              <a:t>供；人</a:t>
            </a:r>
            <a:r>
              <a:rPr lang="zh-CN" altLang="en-US" sz="1100" dirty="0">
                <a:latin typeface="微软雅黑" panose="020B0503020204020204" pitchFamily="34" charset="-122"/>
                <a:ea typeface="微软雅黑" panose="020B0503020204020204" pitchFamily="34" charset="-122"/>
                <a:sym typeface="+mn-ea"/>
              </a:rPr>
              <a:t>工找线、挖探坑也是依据燃气管线竣工</a:t>
            </a:r>
            <a:r>
              <a:rPr lang="zh-CN" altLang="en-US" sz="1100" dirty="0" smtClean="0">
                <a:latin typeface="微软雅黑" panose="020B0503020204020204" pitchFamily="34" charset="-122"/>
                <a:ea typeface="微软雅黑" panose="020B0503020204020204" pitchFamily="34" charset="-122"/>
                <a:sym typeface="+mn-ea"/>
              </a:rPr>
              <a:t>图，本案相关人员没有过失。    </a:t>
            </a:r>
            <a:endParaRPr lang="en-US" altLang="zh-CN" sz="1100" dirty="0" smtClean="0">
              <a:latin typeface="微软雅黑" panose="020B0503020204020204" pitchFamily="34" charset="-122"/>
              <a:ea typeface="微软雅黑" panose="020B0503020204020204" pitchFamily="34" charset="-122"/>
              <a:sym typeface="+mn-ea"/>
            </a:endParaRPr>
          </a:p>
          <a:p>
            <a:pPr indent="360045">
              <a:lnSpc>
                <a:spcPct val="180000"/>
              </a:lnSpc>
              <a:buClr>
                <a:schemeClr val="accent1">
                  <a:lumMod val="75000"/>
                </a:schemeClr>
              </a:buClr>
              <a:buSzPct val="145000"/>
              <a:buFont typeface="Arial" panose="020B0604020202020204"/>
            </a:pPr>
            <a:r>
              <a:rPr lang="zh-CN" altLang="en-US" sz="1100" dirty="0" smtClean="0">
                <a:latin typeface="微软雅黑" panose="020B0503020204020204" pitchFamily="34" charset="-122"/>
                <a:ea typeface="微软雅黑" panose="020B0503020204020204" pitchFamily="34" charset="-122"/>
                <a:sym typeface="+mn-ea"/>
              </a:rPr>
              <a:t>施</a:t>
            </a:r>
            <a:r>
              <a:rPr lang="zh-CN" altLang="en-US" sz="1100" dirty="0">
                <a:latin typeface="微软雅黑" panose="020B0503020204020204" pitchFamily="34" charset="-122"/>
                <a:ea typeface="微软雅黑" panose="020B0503020204020204" pitchFamily="34" charset="-122"/>
                <a:sym typeface="+mn-ea"/>
              </a:rPr>
              <a:t>工方没有对工程范围内的地下管线进行探明</a:t>
            </a:r>
            <a:r>
              <a:rPr lang="zh-CN" altLang="en-US" sz="1100" dirty="0" smtClean="0">
                <a:latin typeface="微软雅黑" panose="020B0503020204020204" pitchFamily="34" charset="-122"/>
                <a:ea typeface="微软雅黑" panose="020B0503020204020204" pitchFamily="34" charset="-122"/>
                <a:sym typeface="+mn-ea"/>
              </a:rPr>
              <a:t>，应承担主</a:t>
            </a:r>
            <a:r>
              <a:rPr lang="zh-CN" altLang="en-US" sz="1100" dirty="0">
                <a:latin typeface="微软雅黑" panose="020B0503020204020204" pitchFamily="34" charset="-122"/>
                <a:ea typeface="微软雅黑" panose="020B0503020204020204" pitchFamily="34" charset="-122"/>
                <a:sym typeface="+mn-ea"/>
              </a:rPr>
              <a:t>要责任</a:t>
            </a:r>
            <a:r>
              <a:rPr lang="zh-CN" altLang="en-US" sz="1100" dirty="0" smtClean="0">
                <a:latin typeface="微软雅黑" panose="020B0503020204020204" pitchFamily="34" charset="-122"/>
                <a:ea typeface="微软雅黑" panose="020B0503020204020204" pitchFamily="34" charset="-122"/>
                <a:sym typeface="+mn-ea"/>
              </a:rPr>
              <a:t>。</a:t>
            </a:r>
            <a:endParaRPr lang="en-US" altLang="zh-CN" sz="1100" dirty="0" smtClean="0">
              <a:latin typeface="微软雅黑" panose="020B0503020204020204" pitchFamily="34" charset="-122"/>
              <a:ea typeface="微软雅黑" panose="020B0503020204020204" pitchFamily="34" charset="-122"/>
              <a:sym typeface="+mn-ea"/>
            </a:endParaRPr>
          </a:p>
          <a:p>
            <a:pPr indent="360045">
              <a:lnSpc>
                <a:spcPct val="180000"/>
              </a:lnSpc>
              <a:buClr>
                <a:schemeClr val="accent1">
                  <a:lumMod val="75000"/>
                </a:schemeClr>
              </a:buClr>
              <a:buSzPct val="145000"/>
              <a:buFont typeface="Arial" panose="020B0604020202020204"/>
            </a:pPr>
            <a:r>
              <a:rPr lang="zh-CN" altLang="en-US" sz="1100" dirty="0" smtClean="0">
                <a:latin typeface="微软雅黑" panose="020B0503020204020204" pitchFamily="34" charset="-122"/>
                <a:ea typeface="微软雅黑" panose="020B0503020204020204" pitchFamily="34" charset="-122"/>
                <a:sym typeface="+mn-ea"/>
              </a:rPr>
              <a:t>现场抢险人员不</a:t>
            </a:r>
            <a:r>
              <a:rPr lang="zh-CN" altLang="en-US" sz="1100" dirty="0">
                <a:latin typeface="微软雅黑" panose="020B0503020204020204" pitchFamily="34" charset="-122"/>
                <a:ea typeface="微软雅黑" panose="020B0503020204020204" pitchFamily="34" charset="-122"/>
                <a:sym typeface="+mn-ea"/>
              </a:rPr>
              <a:t>掌握阀门位</a:t>
            </a:r>
            <a:r>
              <a:rPr lang="zh-CN" altLang="en-US" sz="1100" dirty="0" smtClean="0">
                <a:latin typeface="微软雅黑" panose="020B0503020204020204" pitchFamily="34" charset="-122"/>
                <a:ea typeface="微软雅黑" panose="020B0503020204020204" pitchFamily="34" charset="-122"/>
                <a:sym typeface="+mn-ea"/>
              </a:rPr>
              <a:t>置是燃气公司资料不全造成的。</a:t>
            </a:r>
            <a:endParaRPr lang="zh-CN" altLang="en-US" sz="1100" dirty="0">
              <a:latin typeface="微软雅黑" panose="020B0503020204020204" pitchFamily="34" charset="-122"/>
              <a:ea typeface="微软雅黑" panose="020B0503020204020204" pitchFamily="34" charset="-122"/>
              <a:sym typeface="+mn-ea"/>
            </a:endParaRPr>
          </a:p>
        </p:txBody>
      </p:sp>
      <p:sp>
        <p:nvSpPr>
          <p:cNvPr id="51" name="Rectangle 35"/>
          <p:cNvSpPr>
            <a:spLocks noChangeArrowheads="1"/>
          </p:cNvSpPr>
          <p:nvPr/>
        </p:nvSpPr>
        <p:spPr bwMode="auto">
          <a:xfrm>
            <a:off x="6247130" y="3067532"/>
            <a:ext cx="224917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indent="360045">
              <a:lnSpc>
                <a:spcPct val="180000"/>
              </a:lnSpc>
              <a:buClr>
                <a:schemeClr val="accent1">
                  <a:lumMod val="75000"/>
                </a:schemeClr>
              </a:buClr>
              <a:buSzPct val="145000"/>
              <a:buFont typeface="Arial" panose="020B0604020202020204"/>
            </a:pPr>
            <a:r>
              <a:rPr lang="zh-CN" altLang="en-US" sz="1100" dirty="0" smtClean="0">
                <a:latin typeface="微软雅黑" panose="020B0503020204020204" pitchFamily="34" charset="-122"/>
                <a:ea typeface="微软雅黑" panose="020B0503020204020204" pitchFamily="34" charset="-122"/>
                <a:sym typeface="+mn-ea"/>
              </a:rPr>
              <a:t>未</a:t>
            </a:r>
            <a:r>
              <a:rPr lang="zh-CN" altLang="en-US" sz="1100" dirty="0">
                <a:latin typeface="微软雅黑" panose="020B0503020204020204" pitchFamily="34" charset="-122"/>
                <a:ea typeface="微软雅黑" panose="020B0503020204020204" pitchFamily="34" charset="-122"/>
                <a:sym typeface="+mn-ea"/>
              </a:rPr>
              <a:t>与施工单位等签订保护协议，未制定安全防护方案，第三方机械化施工未进行现场监控，未熟记天然气管道的走向、具体位置、埋深等情况</a:t>
            </a:r>
            <a:r>
              <a:rPr lang="zh-CN" altLang="en-US" sz="1100" dirty="0" smtClean="0">
                <a:latin typeface="微软雅黑" panose="020B0503020204020204" pitchFamily="34" charset="-122"/>
                <a:ea typeface="微软雅黑" panose="020B0503020204020204" pitchFamily="34" charset="-122"/>
                <a:sym typeface="+mn-ea"/>
              </a:rPr>
              <a:t>，应</a:t>
            </a:r>
            <a:r>
              <a:rPr lang="zh-CN" altLang="en-US" sz="1100" dirty="0">
                <a:latin typeface="微软雅黑" panose="020B0503020204020204" pitchFamily="34" charset="-122"/>
                <a:ea typeface="微软雅黑" panose="020B0503020204020204" pitchFamily="34" charset="-122"/>
                <a:sym typeface="+mn-ea"/>
              </a:rPr>
              <a:t>对此事故承担刑事责任</a:t>
            </a:r>
            <a:r>
              <a:rPr lang="zh-CN" altLang="en-US" sz="1100" dirty="0" smtClean="0">
                <a:latin typeface="微软雅黑" panose="020B0503020204020204" pitchFamily="34" charset="-122"/>
                <a:ea typeface="微软雅黑" panose="020B0503020204020204" pitchFamily="34" charset="-122"/>
                <a:sym typeface="+mn-ea"/>
              </a:rPr>
              <a:t>。</a:t>
            </a:r>
            <a:endParaRPr lang="en-US" altLang="zh-CN" sz="1100" dirty="0" smtClean="0">
              <a:latin typeface="微软雅黑" panose="020B0503020204020204" pitchFamily="34" charset="-122"/>
              <a:ea typeface="微软雅黑" panose="020B0503020204020204" pitchFamily="34" charset="-122"/>
              <a:sym typeface="+mn-ea"/>
            </a:endParaRPr>
          </a:p>
          <a:p>
            <a:pPr indent="360045">
              <a:lnSpc>
                <a:spcPct val="180000"/>
              </a:lnSpc>
              <a:buClr>
                <a:schemeClr val="accent1">
                  <a:lumMod val="75000"/>
                </a:schemeClr>
              </a:buClr>
              <a:buSzPct val="145000"/>
              <a:buFont typeface="Arial" panose="020B0604020202020204"/>
            </a:pPr>
            <a:r>
              <a:rPr lang="zh-CN" altLang="en-US" sz="1100" dirty="0" smtClean="0">
                <a:latin typeface="微软雅黑" panose="020B0503020204020204" pitchFamily="34" charset="-122"/>
                <a:ea typeface="微软雅黑" panose="020B0503020204020204" pitchFamily="34" charset="-122"/>
                <a:sym typeface="+mn-ea"/>
              </a:rPr>
              <a:t>明</a:t>
            </a:r>
            <a:r>
              <a:rPr lang="zh-CN" altLang="en-US" sz="1100" dirty="0">
                <a:latin typeface="微软雅黑" panose="020B0503020204020204" pitchFamily="34" charset="-122"/>
                <a:ea typeface="微软雅黑" panose="020B0503020204020204" pitchFamily="34" charset="-122"/>
                <a:sym typeface="+mn-ea"/>
              </a:rPr>
              <a:t>知抢修原则是关闭阀门，疏散群众，但其只关闭一个阀门，未组织医院人员撤离。在公安机关调查前</a:t>
            </a:r>
            <a:r>
              <a:rPr lang="zh-CN" altLang="en-US" sz="1100" dirty="0" smtClean="0">
                <a:latin typeface="微软雅黑" panose="020B0503020204020204" pitchFamily="34" charset="-122"/>
                <a:ea typeface="微软雅黑" panose="020B0503020204020204" pitchFamily="34" charset="-122"/>
                <a:sym typeface="+mn-ea"/>
              </a:rPr>
              <a:t>，不</a:t>
            </a:r>
            <a:r>
              <a:rPr lang="zh-CN" altLang="en-US" sz="1100" dirty="0">
                <a:latin typeface="微软雅黑" panose="020B0503020204020204" pitchFamily="34" charset="-122"/>
                <a:ea typeface="微软雅黑" panose="020B0503020204020204" pitchFamily="34" charset="-122"/>
                <a:sym typeface="+mn-ea"/>
              </a:rPr>
              <a:t>如实陈述，推卸责任</a:t>
            </a:r>
            <a:r>
              <a:rPr lang="zh-CN" altLang="en-US" sz="1100" dirty="0" smtClean="0">
                <a:latin typeface="微软雅黑" panose="020B0503020204020204" pitchFamily="34" charset="-122"/>
                <a:ea typeface="微软雅黑" panose="020B0503020204020204" pitchFamily="34" charset="-122"/>
                <a:sym typeface="+mn-ea"/>
              </a:rPr>
              <a:t>。其</a:t>
            </a:r>
            <a:r>
              <a:rPr lang="zh-CN" altLang="en-US" sz="1100" dirty="0">
                <a:latin typeface="微软雅黑" panose="020B0503020204020204" pitchFamily="34" charset="-122"/>
                <a:ea typeface="微软雅黑" panose="020B0503020204020204" pitchFamily="34" charset="-122"/>
                <a:sym typeface="+mn-ea"/>
              </a:rPr>
              <a:t>应对抢修不利的后果承担刑事责任。</a:t>
            </a:r>
          </a:p>
        </p:txBody>
      </p:sp>
      <p:sp>
        <p:nvSpPr>
          <p:cNvPr id="52" name="Rectangle 35"/>
          <p:cNvSpPr>
            <a:spLocks noChangeArrowheads="1"/>
          </p:cNvSpPr>
          <p:nvPr/>
        </p:nvSpPr>
        <p:spPr bwMode="auto">
          <a:xfrm>
            <a:off x="8644890" y="3067532"/>
            <a:ext cx="2614930" cy="335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indent="360045">
              <a:lnSpc>
                <a:spcPct val="180000"/>
              </a:lnSpc>
              <a:buClr>
                <a:schemeClr val="accent1">
                  <a:lumMod val="75000"/>
                </a:schemeClr>
              </a:buClr>
              <a:buSzPct val="145000"/>
              <a:buFont typeface="Arial" panose="020B0604020202020204"/>
            </a:pPr>
            <a:r>
              <a:rPr lang="zh-CN" altLang="en-US" sz="1100" dirty="0">
                <a:latin typeface="微软雅黑" panose="020B0503020204020204" pitchFamily="34" charset="-122"/>
                <a:ea typeface="微软雅黑" panose="020B0503020204020204" pitchFamily="34" charset="-122"/>
                <a:sym typeface="+mn-ea"/>
              </a:rPr>
              <a:t>司法机关对直接责任人采取强制措施人员共</a:t>
            </a:r>
            <a:r>
              <a:rPr lang="en-US" altLang="zh-CN" sz="1100" dirty="0">
                <a:latin typeface="微软雅黑" panose="020B0503020204020204" pitchFamily="34" charset="-122"/>
                <a:ea typeface="微软雅黑" panose="020B0503020204020204" pitchFamily="34" charset="-122"/>
                <a:sym typeface="+mn-ea"/>
              </a:rPr>
              <a:t>16</a:t>
            </a:r>
            <a:r>
              <a:rPr lang="zh-CN" altLang="en-US" sz="1100" dirty="0">
                <a:latin typeface="微软雅黑" panose="020B0503020204020204" pitchFamily="34" charset="-122"/>
                <a:ea typeface="微软雅黑" panose="020B0503020204020204" pitchFamily="34" charset="-122"/>
                <a:sym typeface="+mn-ea"/>
              </a:rPr>
              <a:t>人，给予行政处罚和相应处理的人员</a:t>
            </a:r>
            <a:r>
              <a:rPr lang="en-US" altLang="zh-CN" sz="1100" dirty="0">
                <a:latin typeface="微软雅黑" panose="020B0503020204020204" pitchFamily="34" charset="-122"/>
                <a:ea typeface="微软雅黑" panose="020B0503020204020204" pitchFamily="34" charset="-122"/>
                <a:sym typeface="+mn-ea"/>
              </a:rPr>
              <a:t>8</a:t>
            </a:r>
            <a:r>
              <a:rPr lang="zh-CN" altLang="en-US" sz="1100" dirty="0">
                <a:latin typeface="微软雅黑" panose="020B0503020204020204" pitchFamily="34" charset="-122"/>
                <a:ea typeface="微软雅黑" panose="020B0503020204020204" pitchFamily="34" charset="-122"/>
                <a:sym typeface="+mn-ea"/>
              </a:rPr>
              <a:t>人，对事故发生负有责任的国家工作人员处理</a:t>
            </a:r>
            <a:r>
              <a:rPr lang="en-US" altLang="zh-CN" sz="1100" dirty="0">
                <a:latin typeface="微软雅黑" panose="020B0503020204020204" pitchFamily="34" charset="-122"/>
                <a:ea typeface="微软雅黑" panose="020B0503020204020204" pitchFamily="34" charset="-122"/>
                <a:sym typeface="+mn-ea"/>
              </a:rPr>
              <a:t>19</a:t>
            </a:r>
            <a:r>
              <a:rPr lang="zh-CN" altLang="en-US" sz="1100" dirty="0">
                <a:latin typeface="微软雅黑" panose="020B0503020204020204" pitchFamily="34" charset="-122"/>
                <a:ea typeface="微软雅黑" panose="020B0503020204020204" pitchFamily="34" charset="-122"/>
                <a:sym typeface="+mn-ea"/>
              </a:rPr>
              <a:t>人。</a:t>
            </a:r>
          </a:p>
          <a:p>
            <a:pPr indent="360045">
              <a:lnSpc>
                <a:spcPct val="180000"/>
              </a:lnSpc>
              <a:buClr>
                <a:schemeClr val="accent1">
                  <a:lumMod val="75000"/>
                </a:schemeClr>
              </a:buClr>
              <a:buSzPct val="145000"/>
              <a:buFont typeface="Arial" panose="020B0604020202020204"/>
            </a:pPr>
            <a:r>
              <a:rPr lang="zh-CN" altLang="en-US" sz="1100" dirty="0">
                <a:latin typeface="微软雅黑" panose="020B0503020204020204" pitchFamily="34" charset="-122"/>
                <a:ea typeface="微软雅黑" panose="020B0503020204020204" pitchFamily="34" charset="-122"/>
                <a:sym typeface="+mn-ea"/>
              </a:rPr>
              <a:t>燃气企业中</a:t>
            </a:r>
            <a:r>
              <a:rPr lang="en-US" altLang="zh-CN" sz="1100" dirty="0">
                <a:latin typeface="微软雅黑" panose="020B0503020204020204" pitchFamily="34" charset="-122"/>
                <a:ea typeface="微软雅黑" panose="020B0503020204020204" pitchFamily="34" charset="-122"/>
                <a:sym typeface="+mn-ea"/>
              </a:rPr>
              <a:t>4</a:t>
            </a:r>
            <a:r>
              <a:rPr lang="zh-CN" altLang="en-US" sz="1100" dirty="0">
                <a:latin typeface="微软雅黑" panose="020B0503020204020204" pitchFamily="34" charset="-122"/>
                <a:ea typeface="微软雅黑" panose="020B0503020204020204" pitchFamily="34" charset="-122"/>
                <a:sym typeface="+mn-ea"/>
              </a:rPr>
              <a:t>人被追究刑事责任</a:t>
            </a:r>
            <a:r>
              <a:rPr lang="zh-CN" altLang="en-US" sz="1100" dirty="0" smtClean="0">
                <a:latin typeface="微软雅黑" panose="020B0503020204020204" pitchFamily="34" charset="-122"/>
                <a:ea typeface="微软雅黑" panose="020B0503020204020204" pitchFamily="34" charset="-122"/>
                <a:sym typeface="+mn-ea"/>
              </a:rPr>
              <a:t>：</a:t>
            </a:r>
            <a:r>
              <a:rPr lang="zh-CN" altLang="en-US" sz="1100" dirty="0">
                <a:latin typeface="微软雅黑" panose="020B0503020204020204" pitchFamily="34" charset="-122"/>
                <a:ea typeface="微软雅黑" panose="020B0503020204020204" pitchFamily="34" charset="-122"/>
                <a:sym typeface="+mn-ea"/>
              </a:rPr>
              <a:t>巡线员</a:t>
            </a:r>
            <a:r>
              <a:rPr lang="zh-CN" altLang="en-US" sz="1100" dirty="0" smtClean="0">
                <a:latin typeface="微软雅黑" panose="020B0503020204020204" pitchFamily="34" charset="-122"/>
                <a:ea typeface="微软雅黑" panose="020B0503020204020204" pitchFamily="34" charset="-122"/>
                <a:sym typeface="+mn-ea"/>
              </a:rPr>
              <a:t>李</a:t>
            </a:r>
            <a:r>
              <a:rPr lang="zh-CN" altLang="en-US" sz="1100" dirty="0">
                <a:latin typeface="微软雅黑" panose="020B0503020204020204" pitchFamily="34" charset="-122"/>
                <a:ea typeface="微软雅黑" panose="020B0503020204020204" pitchFamily="34" charset="-122"/>
                <a:sym typeface="+mn-ea"/>
              </a:rPr>
              <a:t>某</a:t>
            </a:r>
            <a:r>
              <a:rPr lang="zh-CN" altLang="en-US" sz="1100" dirty="0" smtClean="0">
                <a:latin typeface="微软雅黑" panose="020B0503020204020204" pitchFamily="34" charset="-122"/>
                <a:ea typeface="微软雅黑" panose="020B0503020204020204" pitchFamily="34" charset="-122"/>
                <a:sym typeface="+mn-ea"/>
              </a:rPr>
              <a:t>某，</a:t>
            </a:r>
            <a:r>
              <a:rPr lang="zh-CN" altLang="en-US" sz="1100" dirty="0">
                <a:latin typeface="微软雅黑" panose="020B0503020204020204" pitchFamily="34" charset="-122"/>
                <a:ea typeface="微软雅黑" panose="020B0503020204020204" pitchFamily="34" charset="-122"/>
                <a:sym typeface="+mn-ea"/>
              </a:rPr>
              <a:t>犯重大责任事故罪，判处有期徒刑四年三个月</a:t>
            </a:r>
            <a:r>
              <a:rPr lang="zh-CN" altLang="en-US" sz="1100" dirty="0" smtClean="0">
                <a:latin typeface="微软雅黑" panose="020B0503020204020204" pitchFamily="34" charset="-122"/>
                <a:ea typeface="微软雅黑" panose="020B0503020204020204" pitchFamily="34" charset="-122"/>
                <a:sym typeface="+mn-ea"/>
              </a:rPr>
              <a:t>；巡线主管刘某某，犯重大责任事故罪，判处有期徒刑四年；抢</a:t>
            </a:r>
            <a:r>
              <a:rPr lang="zh-CN" altLang="en-US" sz="1100" dirty="0">
                <a:latin typeface="微软雅黑" panose="020B0503020204020204" pitchFamily="34" charset="-122"/>
                <a:ea typeface="微软雅黑" panose="020B0503020204020204" pitchFamily="34" charset="-122"/>
                <a:sym typeface="+mn-ea"/>
              </a:rPr>
              <a:t>修班长</a:t>
            </a:r>
            <a:r>
              <a:rPr lang="zh-CN" altLang="en-US" sz="1100" dirty="0" smtClean="0">
                <a:latin typeface="微软雅黑" panose="020B0503020204020204" pitchFamily="34" charset="-122"/>
                <a:ea typeface="微软雅黑" panose="020B0503020204020204" pitchFamily="34" charset="-122"/>
                <a:sym typeface="+mn-ea"/>
              </a:rPr>
              <a:t>王</a:t>
            </a:r>
            <a:r>
              <a:rPr lang="zh-CN" altLang="en-US" sz="1100" dirty="0">
                <a:latin typeface="微软雅黑" panose="020B0503020204020204" pitchFamily="34" charset="-122"/>
                <a:ea typeface="微软雅黑" panose="020B0503020204020204" pitchFamily="34" charset="-122"/>
                <a:sym typeface="+mn-ea"/>
              </a:rPr>
              <a:t>某</a:t>
            </a:r>
            <a:r>
              <a:rPr lang="zh-CN" altLang="en-US" sz="1100" dirty="0" smtClean="0">
                <a:latin typeface="微软雅黑" panose="020B0503020204020204" pitchFamily="34" charset="-122"/>
                <a:ea typeface="微软雅黑" panose="020B0503020204020204" pitchFamily="34" charset="-122"/>
                <a:sym typeface="+mn-ea"/>
              </a:rPr>
              <a:t>某，</a:t>
            </a:r>
            <a:r>
              <a:rPr lang="zh-CN" altLang="en-US" sz="1100" dirty="0">
                <a:latin typeface="微软雅黑" panose="020B0503020204020204" pitchFamily="34" charset="-122"/>
                <a:ea typeface="微软雅黑" panose="020B0503020204020204" pitchFamily="34" charset="-122"/>
                <a:sym typeface="+mn-ea"/>
              </a:rPr>
              <a:t>犯重大责任事故罪，判处有期徒刑四年</a:t>
            </a:r>
            <a:r>
              <a:rPr lang="zh-CN" altLang="en-US" sz="1100" dirty="0" smtClean="0">
                <a:latin typeface="微软雅黑" panose="020B0503020204020204" pitchFamily="34" charset="-122"/>
                <a:ea typeface="微软雅黑" panose="020B0503020204020204" pitchFamily="34" charset="-122"/>
                <a:sym typeface="+mn-ea"/>
              </a:rPr>
              <a:t>；</a:t>
            </a:r>
            <a:r>
              <a:rPr lang="zh-CN" altLang="en-US" sz="1100" dirty="0">
                <a:latin typeface="微软雅黑" panose="020B0503020204020204" pitchFamily="34" charset="-122"/>
                <a:ea typeface="微软雅黑" panose="020B0503020204020204" pitchFamily="34" charset="-122"/>
                <a:sym typeface="+mn-ea"/>
              </a:rPr>
              <a:t>生产运营部经理</a:t>
            </a:r>
            <a:r>
              <a:rPr lang="zh-CN" altLang="en-US" sz="1100" dirty="0" smtClean="0">
                <a:latin typeface="微软雅黑" panose="020B0503020204020204" pitchFamily="34" charset="-122"/>
                <a:ea typeface="微软雅黑" panose="020B0503020204020204" pitchFamily="34" charset="-122"/>
                <a:sym typeface="+mn-ea"/>
              </a:rPr>
              <a:t>任</a:t>
            </a:r>
            <a:r>
              <a:rPr lang="zh-CN" altLang="en-US" sz="1100" dirty="0">
                <a:latin typeface="微软雅黑" panose="020B0503020204020204" pitchFamily="34" charset="-122"/>
                <a:ea typeface="微软雅黑" panose="020B0503020204020204" pitchFamily="34" charset="-122"/>
                <a:sym typeface="+mn-ea"/>
              </a:rPr>
              <a:t>某</a:t>
            </a:r>
            <a:r>
              <a:rPr lang="zh-CN" altLang="en-US" sz="1100" dirty="0" smtClean="0">
                <a:latin typeface="微软雅黑" panose="020B0503020204020204" pitchFamily="34" charset="-122"/>
                <a:ea typeface="微软雅黑" panose="020B0503020204020204" pitchFamily="34" charset="-122"/>
                <a:sym typeface="+mn-ea"/>
              </a:rPr>
              <a:t>某，</a:t>
            </a:r>
            <a:r>
              <a:rPr lang="zh-CN" altLang="en-US" sz="1100" dirty="0">
                <a:latin typeface="微软雅黑" panose="020B0503020204020204" pitchFamily="34" charset="-122"/>
                <a:ea typeface="微软雅黑" panose="020B0503020204020204" pitchFamily="34" charset="-122"/>
                <a:sym typeface="+mn-ea"/>
              </a:rPr>
              <a:t>犯重大责任事故罪，判处有期徒刑四年</a:t>
            </a:r>
            <a:r>
              <a:rPr lang="zh-CN" altLang="en-US" sz="1100" dirty="0" smtClean="0">
                <a:latin typeface="微软雅黑" panose="020B0503020204020204" pitchFamily="34" charset="-122"/>
                <a:ea typeface="微软雅黑" panose="020B0503020204020204" pitchFamily="34" charset="-122"/>
                <a:sym typeface="+mn-ea"/>
              </a:rPr>
              <a:t>。</a:t>
            </a:r>
            <a:endParaRPr lang="zh-CN" altLang="en-US" sz="1100" dirty="0">
              <a:latin typeface="微软雅黑" panose="020B0503020204020204" pitchFamily="34" charset="-122"/>
              <a:ea typeface="微软雅黑" panose="020B0503020204020204" pitchFamily="34" charset="-122"/>
              <a:sym typeface="+mn-ea"/>
            </a:endParaRPr>
          </a:p>
        </p:txBody>
      </p:sp>
      <p:sp>
        <p:nvSpPr>
          <p:cNvPr id="22" name="文本框 21"/>
          <p:cNvSpPr txBox="1"/>
          <p:nvPr/>
        </p:nvSpPr>
        <p:spPr>
          <a:xfrm>
            <a:off x="502920" y="350520"/>
            <a:ext cx="4370022" cy="369332"/>
          </a:xfrm>
          <a:prstGeom prst="rect">
            <a:avLst/>
          </a:prstGeom>
          <a:noFill/>
        </p:spPr>
        <p:txBody>
          <a:bodyPr wrap="square" rtlCol="0">
            <a:spAutoFit/>
          </a:bodyPr>
          <a:lstStyle/>
          <a:p>
            <a:r>
              <a:rPr lang="en-US" altLang="zh-CN"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7·4</a:t>
            </a:r>
            <a:r>
              <a:rPr lang="zh-CN" altLang="en-US"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松</a:t>
            </a:r>
            <a:r>
              <a:rPr lang="zh-CN" altLang="en-US" b="1" dirty="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原医院爆炸事故</a:t>
            </a:r>
            <a:r>
              <a:rPr lang="zh-CN" altLang="en-US"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审判摘要</a:t>
            </a:r>
            <a:endParaRPr lang="zh-CN" altLang="en-US" b="1" dirty="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3" name="任意多边形: 形状 89"/>
          <p:cNvSpPr/>
          <p:nvPr/>
        </p:nvSpPr>
        <p:spPr bwMode="auto">
          <a:xfrm>
            <a:off x="3039745" y="1452574"/>
            <a:ext cx="323850" cy="390525"/>
          </a:xfrm>
          <a:custGeom>
            <a:avLst/>
            <a:gdLst>
              <a:gd name="connsiteX0" fmla="*/ 127000 w 252413"/>
              <a:gd name="connsiteY0" fmla="*/ 292100 h 338138"/>
              <a:gd name="connsiteX1" fmla="*/ 111125 w 252413"/>
              <a:gd name="connsiteY1" fmla="*/ 307975 h 338138"/>
              <a:gd name="connsiteX2" fmla="*/ 127000 w 252413"/>
              <a:gd name="connsiteY2" fmla="*/ 323850 h 338138"/>
              <a:gd name="connsiteX3" fmla="*/ 142875 w 252413"/>
              <a:gd name="connsiteY3" fmla="*/ 307975 h 338138"/>
              <a:gd name="connsiteX4" fmla="*/ 127000 w 252413"/>
              <a:gd name="connsiteY4" fmla="*/ 292100 h 338138"/>
              <a:gd name="connsiteX5" fmla="*/ 60637 w 252413"/>
              <a:gd name="connsiteY5" fmla="*/ 241300 h 338138"/>
              <a:gd name="connsiteX6" fmla="*/ 123259 w 252413"/>
              <a:gd name="connsiteY6" fmla="*/ 241300 h 338138"/>
              <a:gd name="connsiteX7" fmla="*/ 128588 w 252413"/>
              <a:gd name="connsiteY7" fmla="*/ 248356 h 338138"/>
              <a:gd name="connsiteX8" fmla="*/ 123259 w 252413"/>
              <a:gd name="connsiteY8" fmla="*/ 254000 h 338138"/>
              <a:gd name="connsiteX9" fmla="*/ 60637 w 252413"/>
              <a:gd name="connsiteY9" fmla="*/ 254000 h 338138"/>
              <a:gd name="connsiteX10" fmla="*/ 53975 w 252413"/>
              <a:gd name="connsiteY10" fmla="*/ 248356 h 338138"/>
              <a:gd name="connsiteX11" fmla="*/ 60637 w 252413"/>
              <a:gd name="connsiteY11" fmla="*/ 241300 h 338138"/>
              <a:gd name="connsiteX12" fmla="*/ 60637 w 252413"/>
              <a:gd name="connsiteY12" fmla="*/ 219075 h 338138"/>
              <a:gd name="connsiteX13" fmla="*/ 123259 w 252413"/>
              <a:gd name="connsiteY13" fmla="*/ 219075 h 338138"/>
              <a:gd name="connsiteX14" fmla="*/ 128588 w 252413"/>
              <a:gd name="connsiteY14" fmla="*/ 224720 h 338138"/>
              <a:gd name="connsiteX15" fmla="*/ 123259 w 252413"/>
              <a:gd name="connsiteY15" fmla="*/ 231775 h 338138"/>
              <a:gd name="connsiteX16" fmla="*/ 60637 w 252413"/>
              <a:gd name="connsiteY16" fmla="*/ 231775 h 338138"/>
              <a:gd name="connsiteX17" fmla="*/ 53975 w 252413"/>
              <a:gd name="connsiteY17" fmla="*/ 224720 h 338138"/>
              <a:gd name="connsiteX18" fmla="*/ 60637 w 252413"/>
              <a:gd name="connsiteY18" fmla="*/ 219075 h 338138"/>
              <a:gd name="connsiteX19" fmla="*/ 60637 w 252413"/>
              <a:gd name="connsiteY19" fmla="*/ 196850 h 338138"/>
              <a:gd name="connsiteX20" fmla="*/ 123259 w 252413"/>
              <a:gd name="connsiteY20" fmla="*/ 196850 h 338138"/>
              <a:gd name="connsiteX21" fmla="*/ 128588 w 252413"/>
              <a:gd name="connsiteY21" fmla="*/ 202407 h 338138"/>
              <a:gd name="connsiteX22" fmla="*/ 123259 w 252413"/>
              <a:gd name="connsiteY22" fmla="*/ 207963 h 338138"/>
              <a:gd name="connsiteX23" fmla="*/ 60637 w 252413"/>
              <a:gd name="connsiteY23" fmla="*/ 207963 h 338138"/>
              <a:gd name="connsiteX24" fmla="*/ 53975 w 252413"/>
              <a:gd name="connsiteY24" fmla="*/ 202407 h 338138"/>
              <a:gd name="connsiteX25" fmla="*/ 60637 w 252413"/>
              <a:gd name="connsiteY25" fmla="*/ 196850 h 338138"/>
              <a:gd name="connsiteX26" fmla="*/ 60637 w 252413"/>
              <a:gd name="connsiteY26" fmla="*/ 174625 h 338138"/>
              <a:gd name="connsiteX27" fmla="*/ 123259 w 252413"/>
              <a:gd name="connsiteY27" fmla="*/ 174625 h 338138"/>
              <a:gd name="connsiteX28" fmla="*/ 128588 w 252413"/>
              <a:gd name="connsiteY28" fmla="*/ 180182 h 338138"/>
              <a:gd name="connsiteX29" fmla="*/ 123259 w 252413"/>
              <a:gd name="connsiteY29" fmla="*/ 185738 h 338138"/>
              <a:gd name="connsiteX30" fmla="*/ 60637 w 252413"/>
              <a:gd name="connsiteY30" fmla="*/ 185738 h 338138"/>
              <a:gd name="connsiteX31" fmla="*/ 53975 w 252413"/>
              <a:gd name="connsiteY31" fmla="*/ 180182 h 338138"/>
              <a:gd name="connsiteX32" fmla="*/ 60637 w 252413"/>
              <a:gd name="connsiteY32" fmla="*/ 174625 h 338138"/>
              <a:gd name="connsiteX33" fmla="*/ 149784 w 252413"/>
              <a:gd name="connsiteY33" fmla="*/ 155575 h 338138"/>
              <a:gd name="connsiteX34" fmla="*/ 188356 w 252413"/>
              <a:gd name="connsiteY34" fmla="*/ 155575 h 338138"/>
              <a:gd name="connsiteX35" fmla="*/ 193676 w 252413"/>
              <a:gd name="connsiteY35" fmla="*/ 160852 h 338138"/>
              <a:gd name="connsiteX36" fmla="*/ 193676 w 252413"/>
              <a:gd name="connsiteY36" fmla="*/ 242642 h 338138"/>
              <a:gd name="connsiteX37" fmla="*/ 188356 w 252413"/>
              <a:gd name="connsiteY37" fmla="*/ 249238 h 338138"/>
              <a:gd name="connsiteX38" fmla="*/ 149784 w 252413"/>
              <a:gd name="connsiteY38" fmla="*/ 249238 h 338138"/>
              <a:gd name="connsiteX39" fmla="*/ 144463 w 252413"/>
              <a:gd name="connsiteY39" fmla="*/ 242642 h 338138"/>
              <a:gd name="connsiteX40" fmla="*/ 144463 w 252413"/>
              <a:gd name="connsiteY40" fmla="*/ 160852 h 338138"/>
              <a:gd name="connsiteX41" fmla="*/ 149784 w 252413"/>
              <a:gd name="connsiteY41" fmla="*/ 155575 h 338138"/>
              <a:gd name="connsiteX42" fmla="*/ 60637 w 252413"/>
              <a:gd name="connsiteY42" fmla="*/ 150813 h 338138"/>
              <a:gd name="connsiteX43" fmla="*/ 123259 w 252413"/>
              <a:gd name="connsiteY43" fmla="*/ 150813 h 338138"/>
              <a:gd name="connsiteX44" fmla="*/ 128588 w 252413"/>
              <a:gd name="connsiteY44" fmla="*/ 156987 h 338138"/>
              <a:gd name="connsiteX45" fmla="*/ 123259 w 252413"/>
              <a:gd name="connsiteY45" fmla="*/ 161926 h 338138"/>
              <a:gd name="connsiteX46" fmla="*/ 60637 w 252413"/>
              <a:gd name="connsiteY46" fmla="*/ 161926 h 338138"/>
              <a:gd name="connsiteX47" fmla="*/ 53975 w 252413"/>
              <a:gd name="connsiteY47" fmla="*/ 156987 h 338138"/>
              <a:gd name="connsiteX48" fmla="*/ 60637 w 252413"/>
              <a:gd name="connsiteY48" fmla="*/ 150813 h 338138"/>
              <a:gd name="connsiteX49" fmla="*/ 59267 w 252413"/>
              <a:gd name="connsiteY49" fmla="*/ 128588 h 338138"/>
              <a:gd name="connsiteX50" fmla="*/ 191559 w 252413"/>
              <a:gd name="connsiteY50" fmla="*/ 128588 h 338138"/>
              <a:gd name="connsiteX51" fmla="*/ 196850 w 252413"/>
              <a:gd name="connsiteY51" fmla="*/ 133527 h 338138"/>
              <a:gd name="connsiteX52" fmla="*/ 191559 w 252413"/>
              <a:gd name="connsiteY52" fmla="*/ 139701 h 338138"/>
              <a:gd name="connsiteX53" fmla="*/ 59267 w 252413"/>
              <a:gd name="connsiteY53" fmla="*/ 139701 h 338138"/>
              <a:gd name="connsiteX54" fmla="*/ 53975 w 252413"/>
              <a:gd name="connsiteY54" fmla="*/ 133527 h 338138"/>
              <a:gd name="connsiteX55" fmla="*/ 59267 w 252413"/>
              <a:gd name="connsiteY55" fmla="*/ 128588 h 338138"/>
              <a:gd name="connsiteX56" fmla="*/ 127568 w 252413"/>
              <a:gd name="connsiteY56" fmla="*/ 106363 h 338138"/>
              <a:gd name="connsiteX57" fmla="*/ 191522 w 252413"/>
              <a:gd name="connsiteY57" fmla="*/ 106363 h 338138"/>
              <a:gd name="connsiteX58" fmla="*/ 196851 w 252413"/>
              <a:gd name="connsiteY58" fmla="*/ 111125 h 338138"/>
              <a:gd name="connsiteX59" fmla="*/ 191522 w 252413"/>
              <a:gd name="connsiteY59" fmla="*/ 115888 h 338138"/>
              <a:gd name="connsiteX60" fmla="*/ 127568 w 252413"/>
              <a:gd name="connsiteY60" fmla="*/ 115888 h 338138"/>
              <a:gd name="connsiteX61" fmla="*/ 122238 w 252413"/>
              <a:gd name="connsiteY61" fmla="*/ 111125 h 338138"/>
              <a:gd name="connsiteX62" fmla="*/ 127568 w 252413"/>
              <a:gd name="connsiteY62" fmla="*/ 106363 h 338138"/>
              <a:gd name="connsiteX63" fmla="*/ 127568 w 252413"/>
              <a:gd name="connsiteY63" fmla="*/ 84138 h 338138"/>
              <a:gd name="connsiteX64" fmla="*/ 191522 w 252413"/>
              <a:gd name="connsiteY64" fmla="*/ 84138 h 338138"/>
              <a:gd name="connsiteX65" fmla="*/ 196851 w 252413"/>
              <a:gd name="connsiteY65" fmla="*/ 88900 h 338138"/>
              <a:gd name="connsiteX66" fmla="*/ 191522 w 252413"/>
              <a:gd name="connsiteY66" fmla="*/ 93663 h 338138"/>
              <a:gd name="connsiteX67" fmla="*/ 127568 w 252413"/>
              <a:gd name="connsiteY67" fmla="*/ 93663 h 338138"/>
              <a:gd name="connsiteX68" fmla="*/ 122238 w 252413"/>
              <a:gd name="connsiteY68" fmla="*/ 88900 h 338138"/>
              <a:gd name="connsiteX69" fmla="*/ 127568 w 252413"/>
              <a:gd name="connsiteY69" fmla="*/ 84138 h 338138"/>
              <a:gd name="connsiteX70" fmla="*/ 64136 w 252413"/>
              <a:gd name="connsiteY70" fmla="*/ 65088 h 338138"/>
              <a:gd name="connsiteX71" fmla="*/ 107316 w 252413"/>
              <a:gd name="connsiteY71" fmla="*/ 65088 h 338138"/>
              <a:gd name="connsiteX72" fmla="*/ 112713 w 252413"/>
              <a:gd name="connsiteY72" fmla="*/ 71702 h 338138"/>
              <a:gd name="connsiteX73" fmla="*/ 112713 w 252413"/>
              <a:gd name="connsiteY73" fmla="*/ 106098 h 338138"/>
              <a:gd name="connsiteX74" fmla="*/ 107316 w 252413"/>
              <a:gd name="connsiteY74" fmla="*/ 112713 h 338138"/>
              <a:gd name="connsiteX75" fmla="*/ 64136 w 252413"/>
              <a:gd name="connsiteY75" fmla="*/ 112713 h 338138"/>
              <a:gd name="connsiteX76" fmla="*/ 58738 w 252413"/>
              <a:gd name="connsiteY76" fmla="*/ 106098 h 338138"/>
              <a:gd name="connsiteX77" fmla="*/ 58738 w 252413"/>
              <a:gd name="connsiteY77" fmla="*/ 71702 h 338138"/>
              <a:gd name="connsiteX78" fmla="*/ 64136 w 252413"/>
              <a:gd name="connsiteY78" fmla="*/ 65088 h 338138"/>
              <a:gd name="connsiteX79" fmla="*/ 127568 w 252413"/>
              <a:gd name="connsiteY79" fmla="*/ 60325 h 338138"/>
              <a:gd name="connsiteX80" fmla="*/ 191522 w 252413"/>
              <a:gd name="connsiteY80" fmla="*/ 60325 h 338138"/>
              <a:gd name="connsiteX81" fmla="*/ 196851 w 252413"/>
              <a:gd name="connsiteY81" fmla="*/ 66499 h 338138"/>
              <a:gd name="connsiteX82" fmla="*/ 191522 w 252413"/>
              <a:gd name="connsiteY82" fmla="*/ 71438 h 338138"/>
              <a:gd name="connsiteX83" fmla="*/ 127568 w 252413"/>
              <a:gd name="connsiteY83" fmla="*/ 71438 h 338138"/>
              <a:gd name="connsiteX84" fmla="*/ 122238 w 252413"/>
              <a:gd name="connsiteY84" fmla="*/ 66499 h 338138"/>
              <a:gd name="connsiteX85" fmla="*/ 127568 w 252413"/>
              <a:gd name="connsiteY85" fmla="*/ 60325 h 338138"/>
              <a:gd name="connsiteX86" fmla="*/ 42572 w 252413"/>
              <a:gd name="connsiteY86" fmla="*/ 34925 h 338138"/>
              <a:gd name="connsiteX87" fmla="*/ 33338 w 252413"/>
              <a:gd name="connsiteY87" fmla="*/ 44126 h 338138"/>
              <a:gd name="connsiteX88" fmla="*/ 33338 w 252413"/>
              <a:gd name="connsiteY88" fmla="*/ 279400 h 338138"/>
              <a:gd name="connsiteX89" fmla="*/ 220663 w 252413"/>
              <a:gd name="connsiteY89" fmla="*/ 279400 h 338138"/>
              <a:gd name="connsiteX90" fmla="*/ 220663 w 252413"/>
              <a:gd name="connsiteY90" fmla="*/ 44126 h 338138"/>
              <a:gd name="connsiteX91" fmla="*/ 211429 w 252413"/>
              <a:gd name="connsiteY91" fmla="*/ 34925 h 338138"/>
              <a:gd name="connsiteX92" fmla="*/ 42572 w 252413"/>
              <a:gd name="connsiteY92" fmla="*/ 34925 h 338138"/>
              <a:gd name="connsiteX93" fmla="*/ 42069 w 252413"/>
              <a:gd name="connsiteY93" fmla="*/ 0 h 338138"/>
              <a:gd name="connsiteX94" fmla="*/ 210344 w 252413"/>
              <a:gd name="connsiteY94" fmla="*/ 0 h 338138"/>
              <a:gd name="connsiteX95" fmla="*/ 252413 w 252413"/>
              <a:gd name="connsiteY95" fmla="*/ 43588 h 338138"/>
              <a:gd name="connsiteX96" fmla="*/ 252413 w 252413"/>
              <a:gd name="connsiteY96" fmla="*/ 294550 h 338138"/>
              <a:gd name="connsiteX97" fmla="*/ 210344 w 252413"/>
              <a:gd name="connsiteY97" fmla="*/ 338138 h 338138"/>
              <a:gd name="connsiteX98" fmla="*/ 42069 w 252413"/>
              <a:gd name="connsiteY98" fmla="*/ 338138 h 338138"/>
              <a:gd name="connsiteX99" fmla="*/ 0 w 252413"/>
              <a:gd name="connsiteY99" fmla="*/ 294550 h 338138"/>
              <a:gd name="connsiteX100" fmla="*/ 0 w 252413"/>
              <a:gd name="connsiteY100" fmla="*/ 43588 h 338138"/>
              <a:gd name="connsiteX101" fmla="*/ 42069 w 252413"/>
              <a:gd name="connsiteY101"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52413" h="338138">
                <a:moveTo>
                  <a:pt x="127000" y="292100"/>
                </a:moveTo>
                <a:cubicBezTo>
                  <a:pt x="118232" y="292100"/>
                  <a:pt x="111125" y="299207"/>
                  <a:pt x="111125" y="307975"/>
                </a:cubicBezTo>
                <a:cubicBezTo>
                  <a:pt x="111125" y="316743"/>
                  <a:pt x="118232" y="323850"/>
                  <a:pt x="127000" y="323850"/>
                </a:cubicBezTo>
                <a:cubicBezTo>
                  <a:pt x="135768" y="323850"/>
                  <a:pt x="142875" y="316743"/>
                  <a:pt x="142875" y="307975"/>
                </a:cubicBezTo>
                <a:cubicBezTo>
                  <a:pt x="142875" y="299207"/>
                  <a:pt x="135768" y="292100"/>
                  <a:pt x="127000" y="292100"/>
                </a:cubicBezTo>
                <a:close/>
                <a:moveTo>
                  <a:pt x="60637" y="241300"/>
                </a:moveTo>
                <a:cubicBezTo>
                  <a:pt x="60637" y="241300"/>
                  <a:pt x="60637" y="241300"/>
                  <a:pt x="123259" y="241300"/>
                </a:cubicBezTo>
                <a:cubicBezTo>
                  <a:pt x="127256" y="241300"/>
                  <a:pt x="128588" y="244122"/>
                  <a:pt x="128588" y="248356"/>
                </a:cubicBezTo>
                <a:cubicBezTo>
                  <a:pt x="128588" y="251178"/>
                  <a:pt x="127256" y="254000"/>
                  <a:pt x="123259" y="254000"/>
                </a:cubicBezTo>
                <a:cubicBezTo>
                  <a:pt x="123259" y="254000"/>
                  <a:pt x="123259" y="254000"/>
                  <a:pt x="60637" y="254000"/>
                </a:cubicBezTo>
                <a:cubicBezTo>
                  <a:pt x="56640" y="254000"/>
                  <a:pt x="53975" y="251178"/>
                  <a:pt x="53975" y="248356"/>
                </a:cubicBezTo>
                <a:cubicBezTo>
                  <a:pt x="53975" y="244122"/>
                  <a:pt x="56640" y="241300"/>
                  <a:pt x="60637" y="241300"/>
                </a:cubicBezTo>
                <a:close/>
                <a:moveTo>
                  <a:pt x="60637" y="219075"/>
                </a:moveTo>
                <a:cubicBezTo>
                  <a:pt x="60637" y="219075"/>
                  <a:pt x="60637" y="219075"/>
                  <a:pt x="123259" y="219075"/>
                </a:cubicBezTo>
                <a:cubicBezTo>
                  <a:pt x="127256" y="219075"/>
                  <a:pt x="128588" y="221897"/>
                  <a:pt x="128588" y="224720"/>
                </a:cubicBezTo>
                <a:cubicBezTo>
                  <a:pt x="128588" y="228953"/>
                  <a:pt x="127256" y="231775"/>
                  <a:pt x="123259" y="231775"/>
                </a:cubicBezTo>
                <a:cubicBezTo>
                  <a:pt x="123259" y="231775"/>
                  <a:pt x="123259" y="231775"/>
                  <a:pt x="60637" y="231775"/>
                </a:cubicBezTo>
                <a:cubicBezTo>
                  <a:pt x="56640" y="231775"/>
                  <a:pt x="53975" y="228953"/>
                  <a:pt x="53975" y="224720"/>
                </a:cubicBezTo>
                <a:cubicBezTo>
                  <a:pt x="53975" y="221897"/>
                  <a:pt x="56640" y="219075"/>
                  <a:pt x="60637" y="219075"/>
                </a:cubicBezTo>
                <a:close/>
                <a:moveTo>
                  <a:pt x="60637" y="196850"/>
                </a:moveTo>
                <a:cubicBezTo>
                  <a:pt x="60637" y="196850"/>
                  <a:pt x="60637" y="196850"/>
                  <a:pt x="123259" y="196850"/>
                </a:cubicBezTo>
                <a:cubicBezTo>
                  <a:pt x="127256" y="196850"/>
                  <a:pt x="128588" y="199628"/>
                  <a:pt x="128588" y="202407"/>
                </a:cubicBezTo>
                <a:cubicBezTo>
                  <a:pt x="128588" y="206574"/>
                  <a:pt x="127256" y="207963"/>
                  <a:pt x="123259" y="207963"/>
                </a:cubicBezTo>
                <a:cubicBezTo>
                  <a:pt x="123259" y="207963"/>
                  <a:pt x="123259" y="207963"/>
                  <a:pt x="60637" y="207963"/>
                </a:cubicBezTo>
                <a:cubicBezTo>
                  <a:pt x="56640" y="207963"/>
                  <a:pt x="53975" y="206574"/>
                  <a:pt x="53975" y="202407"/>
                </a:cubicBezTo>
                <a:cubicBezTo>
                  <a:pt x="53975" y="199628"/>
                  <a:pt x="56640" y="196850"/>
                  <a:pt x="60637" y="196850"/>
                </a:cubicBezTo>
                <a:close/>
                <a:moveTo>
                  <a:pt x="60637" y="174625"/>
                </a:moveTo>
                <a:cubicBezTo>
                  <a:pt x="60637" y="174625"/>
                  <a:pt x="60637" y="174625"/>
                  <a:pt x="123259" y="174625"/>
                </a:cubicBezTo>
                <a:cubicBezTo>
                  <a:pt x="127256" y="174625"/>
                  <a:pt x="128588" y="177403"/>
                  <a:pt x="128588" y="180182"/>
                </a:cubicBezTo>
                <a:cubicBezTo>
                  <a:pt x="128588" y="182960"/>
                  <a:pt x="127256" y="185738"/>
                  <a:pt x="123259" y="185738"/>
                </a:cubicBezTo>
                <a:cubicBezTo>
                  <a:pt x="123259" y="185738"/>
                  <a:pt x="123259" y="185738"/>
                  <a:pt x="60637" y="185738"/>
                </a:cubicBezTo>
                <a:cubicBezTo>
                  <a:pt x="56640" y="185738"/>
                  <a:pt x="53975" y="182960"/>
                  <a:pt x="53975" y="180182"/>
                </a:cubicBezTo>
                <a:cubicBezTo>
                  <a:pt x="53975" y="177403"/>
                  <a:pt x="56640" y="174625"/>
                  <a:pt x="60637" y="174625"/>
                </a:cubicBezTo>
                <a:close/>
                <a:moveTo>
                  <a:pt x="149784" y="155575"/>
                </a:moveTo>
                <a:cubicBezTo>
                  <a:pt x="149784" y="155575"/>
                  <a:pt x="149784" y="155575"/>
                  <a:pt x="188356" y="155575"/>
                </a:cubicBezTo>
                <a:cubicBezTo>
                  <a:pt x="191016" y="155575"/>
                  <a:pt x="193676" y="158214"/>
                  <a:pt x="193676" y="160852"/>
                </a:cubicBezTo>
                <a:cubicBezTo>
                  <a:pt x="193676" y="160852"/>
                  <a:pt x="193676" y="160852"/>
                  <a:pt x="193676" y="242642"/>
                </a:cubicBezTo>
                <a:cubicBezTo>
                  <a:pt x="193676" y="246600"/>
                  <a:pt x="191016" y="249238"/>
                  <a:pt x="188356" y="249238"/>
                </a:cubicBezTo>
                <a:cubicBezTo>
                  <a:pt x="188356" y="249238"/>
                  <a:pt x="188356" y="249238"/>
                  <a:pt x="149784" y="249238"/>
                </a:cubicBezTo>
                <a:cubicBezTo>
                  <a:pt x="147123" y="249238"/>
                  <a:pt x="144463" y="246600"/>
                  <a:pt x="144463" y="242642"/>
                </a:cubicBezTo>
                <a:cubicBezTo>
                  <a:pt x="144463" y="242642"/>
                  <a:pt x="144463" y="242642"/>
                  <a:pt x="144463" y="160852"/>
                </a:cubicBezTo>
                <a:cubicBezTo>
                  <a:pt x="144463" y="158214"/>
                  <a:pt x="147123" y="155575"/>
                  <a:pt x="149784" y="155575"/>
                </a:cubicBezTo>
                <a:close/>
                <a:moveTo>
                  <a:pt x="60637" y="150813"/>
                </a:moveTo>
                <a:cubicBezTo>
                  <a:pt x="60637" y="150813"/>
                  <a:pt x="60637" y="150813"/>
                  <a:pt x="123259" y="150813"/>
                </a:cubicBezTo>
                <a:cubicBezTo>
                  <a:pt x="127256" y="150813"/>
                  <a:pt x="128588" y="153283"/>
                  <a:pt x="128588" y="156987"/>
                </a:cubicBezTo>
                <a:cubicBezTo>
                  <a:pt x="128588" y="159457"/>
                  <a:pt x="127256" y="161926"/>
                  <a:pt x="123259" y="161926"/>
                </a:cubicBezTo>
                <a:cubicBezTo>
                  <a:pt x="123259" y="161926"/>
                  <a:pt x="123259" y="161926"/>
                  <a:pt x="60637" y="161926"/>
                </a:cubicBezTo>
                <a:cubicBezTo>
                  <a:pt x="56640" y="161926"/>
                  <a:pt x="53975" y="159457"/>
                  <a:pt x="53975" y="156987"/>
                </a:cubicBezTo>
                <a:cubicBezTo>
                  <a:pt x="53975" y="153283"/>
                  <a:pt x="56640" y="150813"/>
                  <a:pt x="60637" y="150813"/>
                </a:cubicBezTo>
                <a:close/>
                <a:moveTo>
                  <a:pt x="59267" y="128588"/>
                </a:moveTo>
                <a:cubicBezTo>
                  <a:pt x="59267" y="128588"/>
                  <a:pt x="59267" y="128588"/>
                  <a:pt x="191559" y="128588"/>
                </a:cubicBezTo>
                <a:cubicBezTo>
                  <a:pt x="194204" y="128588"/>
                  <a:pt x="196850" y="131058"/>
                  <a:pt x="196850" y="133527"/>
                </a:cubicBezTo>
                <a:cubicBezTo>
                  <a:pt x="196850" y="137232"/>
                  <a:pt x="194204" y="139701"/>
                  <a:pt x="191559" y="139701"/>
                </a:cubicBezTo>
                <a:cubicBezTo>
                  <a:pt x="191559" y="139701"/>
                  <a:pt x="191559" y="139701"/>
                  <a:pt x="59267" y="139701"/>
                </a:cubicBezTo>
                <a:cubicBezTo>
                  <a:pt x="56621" y="139701"/>
                  <a:pt x="53975" y="137232"/>
                  <a:pt x="53975" y="133527"/>
                </a:cubicBezTo>
                <a:cubicBezTo>
                  <a:pt x="53975" y="131058"/>
                  <a:pt x="56621" y="128588"/>
                  <a:pt x="59267" y="128588"/>
                </a:cubicBezTo>
                <a:close/>
                <a:moveTo>
                  <a:pt x="127568" y="106363"/>
                </a:moveTo>
                <a:cubicBezTo>
                  <a:pt x="127568" y="106363"/>
                  <a:pt x="127568" y="106363"/>
                  <a:pt x="191522" y="106363"/>
                </a:cubicBezTo>
                <a:cubicBezTo>
                  <a:pt x="194186" y="106363"/>
                  <a:pt x="196851" y="108744"/>
                  <a:pt x="196851" y="111125"/>
                </a:cubicBezTo>
                <a:cubicBezTo>
                  <a:pt x="196851" y="114697"/>
                  <a:pt x="194186" y="115888"/>
                  <a:pt x="191522" y="115888"/>
                </a:cubicBezTo>
                <a:cubicBezTo>
                  <a:pt x="191522" y="115888"/>
                  <a:pt x="191522" y="115888"/>
                  <a:pt x="127568" y="115888"/>
                </a:cubicBezTo>
                <a:cubicBezTo>
                  <a:pt x="124903" y="115888"/>
                  <a:pt x="122238" y="114697"/>
                  <a:pt x="122238" y="111125"/>
                </a:cubicBezTo>
                <a:cubicBezTo>
                  <a:pt x="122238" y="108744"/>
                  <a:pt x="124903" y="106363"/>
                  <a:pt x="127568" y="106363"/>
                </a:cubicBezTo>
                <a:close/>
                <a:moveTo>
                  <a:pt x="127568" y="84138"/>
                </a:moveTo>
                <a:cubicBezTo>
                  <a:pt x="127568" y="84138"/>
                  <a:pt x="127568" y="84138"/>
                  <a:pt x="191522" y="84138"/>
                </a:cubicBezTo>
                <a:cubicBezTo>
                  <a:pt x="194186" y="84138"/>
                  <a:pt x="196851" y="86519"/>
                  <a:pt x="196851" y="88900"/>
                </a:cubicBezTo>
                <a:cubicBezTo>
                  <a:pt x="196851" y="91282"/>
                  <a:pt x="194186" y="93663"/>
                  <a:pt x="191522" y="93663"/>
                </a:cubicBezTo>
                <a:cubicBezTo>
                  <a:pt x="191522" y="93663"/>
                  <a:pt x="191522" y="93663"/>
                  <a:pt x="127568" y="93663"/>
                </a:cubicBezTo>
                <a:cubicBezTo>
                  <a:pt x="124903" y="93663"/>
                  <a:pt x="122238" y="91282"/>
                  <a:pt x="122238" y="88900"/>
                </a:cubicBezTo>
                <a:cubicBezTo>
                  <a:pt x="122238" y="86519"/>
                  <a:pt x="124903" y="84138"/>
                  <a:pt x="127568" y="84138"/>
                </a:cubicBezTo>
                <a:close/>
                <a:moveTo>
                  <a:pt x="64136" y="65088"/>
                </a:moveTo>
                <a:cubicBezTo>
                  <a:pt x="64136" y="65088"/>
                  <a:pt x="64136" y="65088"/>
                  <a:pt x="107316" y="65088"/>
                </a:cubicBezTo>
                <a:cubicBezTo>
                  <a:pt x="110014" y="65088"/>
                  <a:pt x="112713" y="67734"/>
                  <a:pt x="112713" y="71702"/>
                </a:cubicBezTo>
                <a:cubicBezTo>
                  <a:pt x="112713" y="71702"/>
                  <a:pt x="112713" y="71702"/>
                  <a:pt x="112713" y="106098"/>
                </a:cubicBezTo>
                <a:cubicBezTo>
                  <a:pt x="112713" y="110067"/>
                  <a:pt x="110014" y="112713"/>
                  <a:pt x="107316" y="112713"/>
                </a:cubicBezTo>
                <a:cubicBezTo>
                  <a:pt x="107316" y="112713"/>
                  <a:pt x="107316" y="112713"/>
                  <a:pt x="64136" y="112713"/>
                </a:cubicBezTo>
                <a:cubicBezTo>
                  <a:pt x="61437" y="112713"/>
                  <a:pt x="58738" y="110067"/>
                  <a:pt x="58738" y="106098"/>
                </a:cubicBezTo>
                <a:cubicBezTo>
                  <a:pt x="58738" y="106098"/>
                  <a:pt x="58738" y="106098"/>
                  <a:pt x="58738" y="71702"/>
                </a:cubicBezTo>
                <a:cubicBezTo>
                  <a:pt x="58738" y="67734"/>
                  <a:pt x="61437" y="65088"/>
                  <a:pt x="64136" y="65088"/>
                </a:cubicBezTo>
                <a:close/>
                <a:moveTo>
                  <a:pt x="127568" y="60325"/>
                </a:moveTo>
                <a:cubicBezTo>
                  <a:pt x="127568" y="60325"/>
                  <a:pt x="127568" y="60325"/>
                  <a:pt x="191522" y="60325"/>
                </a:cubicBezTo>
                <a:cubicBezTo>
                  <a:pt x="194186" y="60325"/>
                  <a:pt x="196851" y="62794"/>
                  <a:pt x="196851" y="66499"/>
                </a:cubicBezTo>
                <a:cubicBezTo>
                  <a:pt x="196851" y="68968"/>
                  <a:pt x="194186" y="71438"/>
                  <a:pt x="191522" y="71438"/>
                </a:cubicBezTo>
                <a:cubicBezTo>
                  <a:pt x="191522" y="71438"/>
                  <a:pt x="191522" y="71438"/>
                  <a:pt x="127568" y="71438"/>
                </a:cubicBezTo>
                <a:cubicBezTo>
                  <a:pt x="124903" y="71438"/>
                  <a:pt x="122238" y="68968"/>
                  <a:pt x="122238" y="66499"/>
                </a:cubicBezTo>
                <a:cubicBezTo>
                  <a:pt x="122238" y="62794"/>
                  <a:pt x="124903" y="60325"/>
                  <a:pt x="127568" y="60325"/>
                </a:cubicBezTo>
                <a:close/>
                <a:moveTo>
                  <a:pt x="42572" y="34925"/>
                </a:moveTo>
                <a:cubicBezTo>
                  <a:pt x="37295" y="34925"/>
                  <a:pt x="33338" y="38868"/>
                  <a:pt x="33338" y="44126"/>
                </a:cubicBezTo>
                <a:lnTo>
                  <a:pt x="33338" y="279400"/>
                </a:lnTo>
                <a:cubicBezTo>
                  <a:pt x="33338" y="279400"/>
                  <a:pt x="33338" y="279400"/>
                  <a:pt x="220663" y="279400"/>
                </a:cubicBezTo>
                <a:cubicBezTo>
                  <a:pt x="220663" y="279400"/>
                  <a:pt x="220663" y="279400"/>
                  <a:pt x="220663" y="44126"/>
                </a:cubicBezTo>
                <a:cubicBezTo>
                  <a:pt x="220663" y="38868"/>
                  <a:pt x="216706" y="34925"/>
                  <a:pt x="211429" y="34925"/>
                </a:cubicBezTo>
                <a:cubicBezTo>
                  <a:pt x="211429" y="34925"/>
                  <a:pt x="211429" y="34925"/>
                  <a:pt x="42572" y="34925"/>
                </a:cubicBezTo>
                <a:close/>
                <a:moveTo>
                  <a:pt x="42069" y="0"/>
                </a:moveTo>
                <a:cubicBezTo>
                  <a:pt x="42069" y="0"/>
                  <a:pt x="42069" y="0"/>
                  <a:pt x="210344" y="0"/>
                </a:cubicBezTo>
                <a:cubicBezTo>
                  <a:pt x="234008" y="0"/>
                  <a:pt x="252413" y="19813"/>
                  <a:pt x="252413" y="43588"/>
                </a:cubicBezTo>
                <a:cubicBezTo>
                  <a:pt x="252413" y="43588"/>
                  <a:pt x="252413" y="43588"/>
                  <a:pt x="252413" y="294550"/>
                </a:cubicBezTo>
                <a:cubicBezTo>
                  <a:pt x="252413" y="318325"/>
                  <a:pt x="234008" y="338138"/>
                  <a:pt x="210344" y="338138"/>
                </a:cubicBezTo>
                <a:cubicBezTo>
                  <a:pt x="210344" y="338138"/>
                  <a:pt x="210344" y="338138"/>
                  <a:pt x="42069" y="338138"/>
                </a:cubicBezTo>
                <a:cubicBezTo>
                  <a:pt x="18405" y="338138"/>
                  <a:pt x="0" y="318325"/>
                  <a:pt x="0" y="294550"/>
                </a:cubicBezTo>
                <a:cubicBezTo>
                  <a:pt x="0" y="294550"/>
                  <a:pt x="0" y="294550"/>
                  <a:pt x="0" y="43588"/>
                </a:cubicBezTo>
                <a:cubicBezTo>
                  <a:pt x="0" y="19813"/>
                  <a:pt x="18405" y="0"/>
                  <a:pt x="42069" y="0"/>
                </a:cubicBezTo>
                <a:close/>
              </a:path>
            </a:pathLst>
          </a:custGeom>
          <a:solidFill>
            <a:schemeClr val="bg1"/>
          </a:solidFill>
          <a:ln>
            <a:noFill/>
          </a:ln>
        </p:spPr>
        <p:txBody>
          <a:bodyPr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endParaRPr>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502920" y="350520"/>
            <a:ext cx="4370022" cy="369332"/>
          </a:xfrm>
          <a:prstGeom prst="rect">
            <a:avLst/>
          </a:prstGeom>
          <a:noFill/>
        </p:spPr>
        <p:txBody>
          <a:bodyPr wrap="square" rtlCol="0">
            <a:spAutoFit/>
          </a:bodyPr>
          <a:lstStyle/>
          <a:p>
            <a:r>
              <a:rPr lang="en-US" altLang="zh-CN"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7·4 </a:t>
            </a:r>
            <a:r>
              <a:rPr lang="zh-CN" altLang="en-US"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松</a:t>
            </a:r>
            <a:r>
              <a:rPr lang="zh-CN" altLang="en-US" b="1" dirty="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原医院爆炸事故</a:t>
            </a:r>
            <a:r>
              <a:rPr lang="zh-CN" altLang="en-US" b="1" dirty="0" smtClean="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rPr>
              <a:t>问题汇总</a:t>
            </a:r>
            <a:endParaRPr lang="zh-CN" altLang="en-US" b="1" dirty="0">
              <a:solidFill>
                <a:srgbClr val="C33736"/>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 name="矩形 1"/>
          <p:cNvSpPr/>
          <p:nvPr/>
        </p:nvSpPr>
        <p:spPr>
          <a:xfrm>
            <a:off x="680129" y="833798"/>
            <a:ext cx="10717973" cy="5909310"/>
          </a:xfrm>
          <a:prstGeom prst="rect">
            <a:avLst/>
          </a:prstGeom>
        </p:spPr>
        <p:txBody>
          <a:bodyPr wrap="square">
            <a:spAutoFit/>
          </a:bodyPr>
          <a:lstStyle/>
          <a:p>
            <a:pPr>
              <a:lnSpc>
                <a:spcPct val="150000"/>
              </a:lnSpc>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燃气公司安全生产主体责任不落实，燃气设施保护不到位，应急管理工作缺失。</a:t>
            </a:r>
          </a:p>
          <a:p>
            <a:pPr>
              <a:lnSpc>
                <a:spcPct val="150000"/>
              </a:lnSpc>
            </a:pP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 </a:t>
            </a:r>
            <a:r>
              <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安全生产规章制度不健全</a:t>
            </a: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。未</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健全落实安全生产责任制和安全生产规章制度</a:t>
            </a: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，应</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急管理等制度不完善，抢维修操作规程不具体。</a:t>
            </a:r>
          </a:p>
          <a:p>
            <a:pPr>
              <a:lnSpc>
                <a:spcPct val="150000"/>
              </a:lnSpc>
            </a:pP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2. </a:t>
            </a:r>
            <a:r>
              <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安全生产教育培训不落实。</a:t>
            </a: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未</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认真组织安全教育培</a:t>
            </a: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训，抢</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维修人员不掌握本岗位的安全操作技能和应急处置措施。</a:t>
            </a:r>
          </a:p>
          <a:p>
            <a:pPr>
              <a:lnSpc>
                <a:spcPct val="150000"/>
              </a:lnSpc>
            </a:pP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3. </a:t>
            </a:r>
            <a:r>
              <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燃气管线保护措施不落实。</a:t>
            </a: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在</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施工单位挖探坑未查明燃气管道位置的情况下，仍同意其进行旋喷桩施工。</a:t>
            </a:r>
          </a:p>
          <a:p>
            <a:pPr>
              <a:lnSpc>
                <a:spcPct val="150000"/>
              </a:lnSpc>
            </a:pP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4. </a:t>
            </a:r>
            <a:r>
              <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燃气设备运行安全管理工作不落实。</a:t>
            </a: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未</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定期检查阀门，对损坏阀门进行及时维修，导致事发后燃气泄漏点附近阀门无法关闭。</a:t>
            </a:r>
          </a:p>
          <a:p>
            <a:pPr>
              <a:lnSpc>
                <a:spcPct val="150000"/>
              </a:lnSpc>
            </a:pP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5. </a:t>
            </a:r>
            <a:r>
              <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应急准备工作缺失。</a:t>
            </a: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燃</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气泄漏后爆炸（着火）前的危险性分析和应急处置措施缺失</a:t>
            </a: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；公</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司燃气管网运行图不完整、不准确，抢维修人员不熟悉阀门位置。</a:t>
            </a:r>
          </a:p>
          <a:p>
            <a:pPr>
              <a:lnSpc>
                <a:spcPct val="150000"/>
              </a:lnSpc>
            </a:pP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6. </a:t>
            </a:r>
            <a:r>
              <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燃气泄漏应急处置不力。</a:t>
            </a: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企</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业</a:t>
            </a: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未报</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告事故情况，主要负责</a:t>
            </a: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人没</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有认真分析、研判泄漏严重程度</a:t>
            </a: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，自</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行离开现场</a:t>
            </a: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；抢</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修人员未及时关闭泄漏点周边阀门阻断气源</a:t>
            </a: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，抢</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维修主管在事发后主导抢维修人员向事故调查组做伪证。</a:t>
            </a:r>
          </a:p>
          <a:p>
            <a:pPr>
              <a:lnSpc>
                <a:spcPct val="150000"/>
              </a:lnSpc>
            </a:pPr>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502919" y="905510"/>
            <a:ext cx="7196455" cy="369332"/>
          </a:xfrm>
          <a:prstGeom prst="rect">
            <a:avLst/>
          </a:prstGeom>
          <a:noFill/>
        </p:spPr>
        <p:txBody>
          <a:bodyPr wrap="square" rtlCol="0">
            <a:spAutoFit/>
          </a:bodyPr>
          <a:lstStyle/>
          <a:p>
            <a:r>
              <a:rPr lang="en-US" altLang="zh-CN" b="1" dirty="0">
                <a:solidFill>
                  <a:srgbClr val="C33736"/>
                </a:solidFill>
                <a:latin typeface="微软雅黑" panose="020B0503020204020204" pitchFamily="34" charset="-122"/>
                <a:ea typeface="微软雅黑" panose="020B0503020204020204" pitchFamily="34" charset="-122"/>
                <a:sym typeface="+mn-ea"/>
              </a:rPr>
              <a:t>1·30</a:t>
            </a:r>
            <a:r>
              <a:rPr lang="zh-CN" altLang="en-US" b="1" dirty="0">
                <a:solidFill>
                  <a:srgbClr val="C33736"/>
                </a:solidFill>
                <a:latin typeface="微软雅黑" panose="020B0503020204020204" pitchFamily="34" charset="-122"/>
                <a:ea typeface="微软雅黑" panose="020B0503020204020204" pitchFamily="34" charset="-122"/>
                <a:sym typeface="+mn-ea"/>
              </a:rPr>
              <a:t>长春燃气户内爆燃事故</a:t>
            </a:r>
          </a:p>
        </p:txBody>
      </p:sp>
      <p:sp>
        <p:nvSpPr>
          <p:cNvPr id="10" name="矩形 23"/>
          <p:cNvSpPr>
            <a:spLocks noChangeArrowheads="1"/>
          </p:cNvSpPr>
          <p:nvPr/>
        </p:nvSpPr>
        <p:spPr bwMode="auto">
          <a:xfrm>
            <a:off x="6017894" y="1448633"/>
            <a:ext cx="5362529" cy="2262158"/>
          </a:xfrm>
          <a:prstGeom prst="rect">
            <a:avLst/>
          </a:prstGeom>
          <a:noFill/>
          <a:ln>
            <a:noFill/>
          </a:ln>
        </p:spPr>
        <p:txBody>
          <a:bodyPr wrap="square">
            <a:spAutoFit/>
          </a:bodyPr>
          <a:lstStyle/>
          <a:p>
            <a:pPr algn="l">
              <a:lnSpc>
                <a:spcPct val="150000"/>
              </a:lnSpc>
            </a:pPr>
            <a:r>
              <a:rPr lang="zh-CN" altLang="en-US" sz="2000" b="1" dirty="0">
                <a:solidFill>
                  <a:srgbClr val="C33736"/>
                </a:solidFill>
                <a:latin typeface="微软雅黑" panose="020B0503020204020204" pitchFamily="34" charset="-122"/>
                <a:ea typeface="微软雅黑" panose="020B0503020204020204" pitchFamily="34" charset="-122"/>
                <a:sym typeface="+mn-ea"/>
              </a:rPr>
              <a:t>事故简介</a:t>
            </a:r>
            <a:endParaRPr lang="en-US" altLang="zh-CN" sz="2000" b="1" dirty="0">
              <a:solidFill>
                <a:srgbClr val="C33736"/>
              </a:solidFill>
              <a:latin typeface="微软雅黑" panose="020B0503020204020204" pitchFamily="34" charset="-122"/>
              <a:ea typeface="微软雅黑" panose="020B0503020204020204" pitchFamily="34" charset="-122"/>
              <a:sym typeface="+mn-ea"/>
            </a:endParaRPr>
          </a:p>
          <a:p>
            <a:pPr algn="just">
              <a:lnSpc>
                <a:spcPct val="150000"/>
              </a:lnSpc>
            </a:pPr>
            <a:r>
              <a:rPr lang="en-US" altLang="zh-CN" dirty="0">
                <a:latin typeface="微软雅黑" panose="020B0503020204020204" pitchFamily="34" charset="-122"/>
                <a:ea typeface="微软雅黑" panose="020B0503020204020204" pitchFamily="34" charset="-122"/>
                <a:sym typeface="+mn-ea"/>
              </a:rPr>
              <a:t>2019</a:t>
            </a:r>
            <a:r>
              <a:rPr lang="zh-CN" altLang="en-US" dirty="0">
                <a:latin typeface="微软雅黑" panose="020B0503020204020204" pitchFamily="34" charset="-122"/>
                <a:ea typeface="微软雅黑" panose="020B0503020204020204" pitchFamily="34" charset="-122"/>
                <a:sym typeface="+mn-ea"/>
              </a:rPr>
              <a:t>年</a:t>
            </a:r>
            <a:r>
              <a:rPr lang="en-US" altLang="zh-CN" dirty="0">
                <a:latin typeface="微软雅黑" panose="020B0503020204020204" pitchFamily="34" charset="-122"/>
                <a:ea typeface="微软雅黑" panose="020B0503020204020204" pitchFamily="34" charset="-122"/>
                <a:sym typeface="+mn-ea"/>
              </a:rPr>
              <a:t>1</a:t>
            </a:r>
            <a:r>
              <a:rPr lang="zh-CN" altLang="en-US" dirty="0">
                <a:latin typeface="微软雅黑" panose="020B0503020204020204" pitchFamily="34" charset="-122"/>
                <a:ea typeface="微软雅黑" panose="020B0503020204020204" pitchFamily="34" charset="-122"/>
                <a:sym typeface="+mn-ea"/>
              </a:rPr>
              <a:t>月</a:t>
            </a:r>
            <a:r>
              <a:rPr lang="en-US" altLang="zh-CN" dirty="0">
                <a:latin typeface="微软雅黑" panose="020B0503020204020204" pitchFamily="34" charset="-122"/>
                <a:ea typeface="微软雅黑" panose="020B0503020204020204" pitchFamily="34" charset="-122"/>
                <a:sym typeface="+mn-ea"/>
              </a:rPr>
              <a:t>30</a:t>
            </a:r>
            <a:r>
              <a:rPr lang="zh-CN" altLang="en-US" dirty="0">
                <a:latin typeface="微软雅黑" panose="020B0503020204020204" pitchFamily="34" charset="-122"/>
                <a:ea typeface="微软雅黑" panose="020B0503020204020204" pitchFamily="34" charset="-122"/>
                <a:sym typeface="+mn-ea"/>
              </a:rPr>
              <a:t>日上午</a:t>
            </a:r>
            <a:r>
              <a:rPr lang="en-US" altLang="zh-CN" dirty="0">
                <a:latin typeface="微软雅黑" panose="020B0503020204020204" pitchFamily="34" charset="-122"/>
                <a:ea typeface="微软雅黑" panose="020B0503020204020204" pitchFamily="34" charset="-122"/>
                <a:sym typeface="+mn-ea"/>
              </a:rPr>
              <a:t>5</a:t>
            </a:r>
            <a:r>
              <a:rPr lang="zh-CN" altLang="en-US" dirty="0">
                <a:latin typeface="微软雅黑" panose="020B0503020204020204" pitchFamily="34" charset="-122"/>
                <a:ea typeface="微软雅黑" panose="020B0503020204020204" pitchFamily="34" charset="-122"/>
                <a:sym typeface="+mn-ea"/>
              </a:rPr>
              <a:t>时</a:t>
            </a:r>
            <a:r>
              <a:rPr lang="en-US" altLang="zh-CN" dirty="0">
                <a:latin typeface="微软雅黑" panose="020B0503020204020204" pitchFamily="34" charset="-122"/>
                <a:ea typeface="微软雅黑" panose="020B0503020204020204" pitchFamily="34" charset="-122"/>
                <a:sym typeface="+mn-ea"/>
              </a:rPr>
              <a:t>29</a:t>
            </a:r>
            <a:r>
              <a:rPr lang="zh-CN" altLang="en-US" dirty="0">
                <a:latin typeface="微软雅黑" panose="020B0503020204020204" pitchFamily="34" charset="-122"/>
                <a:ea typeface="微软雅黑" panose="020B0503020204020204" pitchFamily="34" charset="-122"/>
                <a:sym typeface="+mn-ea"/>
              </a:rPr>
              <a:t>分，长春市绿园区青春街与青林路交汇处杨家小区</a:t>
            </a:r>
            <a:r>
              <a:rPr lang="en-US" altLang="zh-CN" dirty="0">
                <a:latin typeface="微软雅黑" panose="020B0503020204020204" pitchFamily="34" charset="-122"/>
                <a:ea typeface="微软雅黑" panose="020B0503020204020204" pitchFamily="34" charset="-122"/>
                <a:sym typeface="+mn-ea"/>
              </a:rPr>
              <a:t>3#</a:t>
            </a:r>
            <a:r>
              <a:rPr lang="zh-CN" altLang="en-US" dirty="0">
                <a:latin typeface="微软雅黑" panose="020B0503020204020204" pitchFamily="34" charset="-122"/>
                <a:ea typeface="微软雅黑" panose="020B0503020204020204" pitchFamily="34" charset="-122"/>
                <a:sym typeface="+mn-ea"/>
              </a:rPr>
              <a:t>楼</a:t>
            </a:r>
            <a:r>
              <a:rPr lang="en-US" altLang="zh-CN" dirty="0">
                <a:latin typeface="微软雅黑" panose="020B0503020204020204" pitchFamily="34" charset="-122"/>
                <a:ea typeface="微软雅黑" panose="020B0503020204020204" pitchFamily="34" charset="-122"/>
                <a:sym typeface="+mn-ea"/>
              </a:rPr>
              <a:t>4</a:t>
            </a:r>
            <a:r>
              <a:rPr lang="zh-CN" altLang="en-US" dirty="0">
                <a:latin typeface="微软雅黑" panose="020B0503020204020204" pitchFamily="34" charset="-122"/>
                <a:ea typeface="微软雅黑" panose="020B0503020204020204" pitchFamily="34" charset="-122"/>
                <a:sym typeface="+mn-ea"/>
              </a:rPr>
              <a:t>单元</a:t>
            </a:r>
            <a:r>
              <a:rPr lang="en-US" altLang="zh-CN" dirty="0">
                <a:latin typeface="微软雅黑" panose="020B0503020204020204" pitchFamily="34" charset="-122"/>
                <a:ea typeface="微软雅黑" panose="020B0503020204020204" pitchFamily="34" charset="-122"/>
                <a:sym typeface="+mn-ea"/>
              </a:rPr>
              <a:t>407</a:t>
            </a:r>
            <a:r>
              <a:rPr lang="zh-CN" altLang="en-US" dirty="0">
                <a:latin typeface="微软雅黑" panose="020B0503020204020204" pitchFamily="34" charset="-122"/>
                <a:ea typeface="微软雅黑" panose="020B0503020204020204" pitchFamily="34" charset="-122"/>
                <a:sym typeface="+mn-ea"/>
              </a:rPr>
              <a:t>室发生爆燃事故，事发户所在楼</a:t>
            </a:r>
            <a:r>
              <a:rPr lang="en-US" altLang="zh-CN" dirty="0">
                <a:latin typeface="微软雅黑" panose="020B0503020204020204" pitchFamily="34" charset="-122"/>
                <a:ea typeface="微软雅黑" panose="020B0503020204020204" pitchFamily="34" charset="-122"/>
                <a:sym typeface="+mn-ea"/>
              </a:rPr>
              <a:t>56</a:t>
            </a:r>
            <a:r>
              <a:rPr lang="zh-CN" altLang="en-US" dirty="0">
                <a:latin typeface="微软雅黑" panose="020B0503020204020204" pitchFamily="34" charset="-122"/>
                <a:ea typeface="微软雅黑" panose="020B0503020204020204" pitchFamily="34" charset="-122"/>
                <a:sym typeface="+mn-ea"/>
              </a:rPr>
              <a:t>户停气，事发户两卧室上下楼板塌落，同时引发</a:t>
            </a:r>
            <a:r>
              <a:rPr lang="en-US" altLang="zh-CN" dirty="0">
                <a:latin typeface="微软雅黑" panose="020B0503020204020204" pitchFamily="34" charset="-122"/>
                <a:ea typeface="微软雅黑" panose="020B0503020204020204" pitchFamily="34" charset="-122"/>
                <a:sym typeface="+mn-ea"/>
              </a:rPr>
              <a:t>407</a:t>
            </a:r>
            <a:r>
              <a:rPr lang="zh-CN" altLang="en-US" dirty="0">
                <a:latin typeface="微软雅黑" panose="020B0503020204020204" pitchFamily="34" charset="-122"/>
                <a:ea typeface="微软雅黑" panose="020B0503020204020204" pitchFamily="34" charset="-122"/>
                <a:sym typeface="+mn-ea"/>
              </a:rPr>
              <a:t>、</a:t>
            </a:r>
            <a:r>
              <a:rPr lang="en-US" altLang="zh-CN" dirty="0">
                <a:latin typeface="微软雅黑" panose="020B0503020204020204" pitchFamily="34" charset="-122"/>
                <a:ea typeface="微软雅黑" panose="020B0503020204020204" pitchFamily="34" charset="-122"/>
                <a:sym typeface="+mn-ea"/>
              </a:rPr>
              <a:t>408</a:t>
            </a:r>
            <a:r>
              <a:rPr lang="zh-CN" altLang="en-US" dirty="0">
                <a:latin typeface="微软雅黑" panose="020B0503020204020204" pitchFamily="34" charset="-122"/>
                <a:ea typeface="微软雅黑" panose="020B0503020204020204" pitchFamily="34" charset="-122"/>
                <a:sym typeface="+mn-ea"/>
              </a:rPr>
              <a:t>室后续火灾</a:t>
            </a:r>
            <a:r>
              <a:rPr lang="zh-CN" altLang="en-US" sz="2000" dirty="0">
                <a:latin typeface="微软雅黑" panose="020B0503020204020204" pitchFamily="34" charset="-122"/>
                <a:ea typeface="微软雅黑" panose="020B0503020204020204" pitchFamily="34" charset="-122"/>
                <a:sym typeface="+mn-ea"/>
              </a:rPr>
              <a:t>。</a:t>
            </a:r>
            <a:endParaRPr lang="zh-CN" altLang="en-US" sz="2000" dirty="0">
              <a:solidFill>
                <a:schemeClr val="tx1"/>
              </a:solidFill>
              <a:latin typeface="微软雅黑" panose="020B0503020204020204" pitchFamily="34" charset="-122"/>
              <a:ea typeface="微软雅黑" panose="020B0503020204020204" pitchFamily="34" charset="-122"/>
              <a:sym typeface="+mn-ea"/>
            </a:endParaRPr>
          </a:p>
        </p:txBody>
      </p:sp>
      <p:sp>
        <p:nvSpPr>
          <p:cNvPr id="23" name="矩形 22"/>
          <p:cNvSpPr/>
          <p:nvPr/>
        </p:nvSpPr>
        <p:spPr>
          <a:xfrm>
            <a:off x="6151086" y="4045288"/>
            <a:ext cx="1295400" cy="1130909"/>
          </a:xfrm>
          <a:prstGeom prst="rect">
            <a:avLst/>
          </a:prstGeom>
          <a:noFill/>
          <a:ln w="25400">
            <a:solidFill>
              <a:srgbClr val="C33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b="1" dirty="0">
                <a:solidFill>
                  <a:srgbClr val="C33736"/>
                </a:solidFill>
                <a:latin typeface="微软雅黑" panose="020B0503020204020204" pitchFamily="34" charset="-122"/>
                <a:ea typeface="微软雅黑" panose="020B0503020204020204" pitchFamily="34" charset="-122"/>
              </a:rPr>
              <a:t>事故损失</a:t>
            </a:r>
          </a:p>
        </p:txBody>
      </p:sp>
      <p:sp>
        <p:nvSpPr>
          <p:cNvPr id="24" name="矩形 23"/>
          <p:cNvSpPr>
            <a:spLocks noChangeArrowheads="1"/>
          </p:cNvSpPr>
          <p:nvPr/>
        </p:nvSpPr>
        <p:spPr bwMode="auto">
          <a:xfrm>
            <a:off x="7566182" y="4126289"/>
            <a:ext cx="3260090" cy="830997"/>
          </a:xfrm>
          <a:prstGeom prst="rect">
            <a:avLst/>
          </a:prstGeom>
          <a:noFill/>
          <a:ln>
            <a:noFill/>
          </a:ln>
        </p:spPr>
        <p:txBody>
          <a:bodyPr wrap="square">
            <a:spAutoFit/>
          </a:bodyPr>
          <a:lstStyle/>
          <a:p>
            <a:pPr>
              <a:lnSpc>
                <a:spcPct val="150000"/>
              </a:lnSpc>
              <a:buFont typeface="Arial" panose="020B0604020202020204" pitchFamily="34" charset="0"/>
            </a:pPr>
            <a:r>
              <a:rPr lang="en-US" altLang="zh-CN" sz="1600" b="1" dirty="0">
                <a:solidFill>
                  <a:srgbClr val="FF0000"/>
                </a:solidFill>
                <a:latin typeface="微软雅黑" panose="020B0503020204020204" pitchFamily="34" charset="-122"/>
                <a:ea typeface="微软雅黑" panose="020B0503020204020204" pitchFamily="34" charset="-122"/>
                <a:sym typeface="+mn-ea"/>
              </a:rPr>
              <a:t>8</a:t>
            </a:r>
            <a:r>
              <a:rPr lang="zh-CN" altLang="en-US" sz="1600" b="1" dirty="0">
                <a:solidFill>
                  <a:srgbClr val="FF0000"/>
                </a:solidFill>
                <a:latin typeface="微软雅黑" panose="020B0503020204020204" pitchFamily="34" charset="-122"/>
                <a:ea typeface="微软雅黑" panose="020B0503020204020204" pitchFamily="34" charset="-122"/>
                <a:sym typeface="+mn-ea"/>
              </a:rPr>
              <a:t>人死亡</a:t>
            </a:r>
          </a:p>
          <a:p>
            <a:pPr>
              <a:lnSpc>
                <a:spcPct val="150000"/>
              </a:lnSpc>
              <a:buFont typeface="Arial" panose="020B0604020202020204" pitchFamily="34" charset="0"/>
            </a:pPr>
            <a:r>
              <a:rPr lang="en-US" altLang="zh-CN" sz="1600" b="1" dirty="0">
                <a:solidFill>
                  <a:srgbClr val="FF0000"/>
                </a:solidFill>
                <a:latin typeface="微软雅黑" panose="020B0503020204020204" pitchFamily="34" charset="-122"/>
                <a:ea typeface="微软雅黑" panose="020B0503020204020204" pitchFamily="34" charset="-122"/>
                <a:sym typeface="+mn-ea"/>
              </a:rPr>
              <a:t>3</a:t>
            </a:r>
            <a:r>
              <a:rPr lang="zh-CN" altLang="en-US" sz="1600" b="1" dirty="0">
                <a:solidFill>
                  <a:srgbClr val="FF0000"/>
                </a:solidFill>
                <a:latin typeface="微软雅黑" panose="020B0503020204020204" pitchFamily="34" charset="-122"/>
                <a:ea typeface="微软雅黑" panose="020B0503020204020204" pitchFamily="34" charset="-122"/>
                <a:sym typeface="+mn-ea"/>
              </a:rPr>
              <a:t>人受伤</a:t>
            </a:r>
            <a:endParaRPr lang="en-US" altLang="zh-CN" sz="1600" b="1" dirty="0">
              <a:solidFill>
                <a:srgbClr val="FF0000"/>
              </a:solidFill>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3" cstate="print"/>
          <a:stretch>
            <a:fillRect/>
          </a:stretch>
        </p:blipFill>
        <p:spPr>
          <a:xfrm>
            <a:off x="381000" y="1648178"/>
            <a:ext cx="5658376" cy="3528019"/>
          </a:xfrm>
          <a:prstGeom prst="rect">
            <a:avLst/>
          </a:prstGeom>
        </p:spPr>
      </p:pic>
      <p:sp>
        <p:nvSpPr>
          <p:cNvPr id="21" name="矩形: 圆角 6"/>
          <p:cNvSpPr/>
          <p:nvPr/>
        </p:nvSpPr>
        <p:spPr>
          <a:xfrm>
            <a:off x="727804" y="3295650"/>
            <a:ext cx="954564" cy="44288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125" b="1" dirty="0"/>
          </a:p>
        </p:txBody>
      </p:sp>
      <p:sp>
        <p:nvSpPr>
          <p:cNvPr id="22" name="矩形: 圆角 5"/>
          <p:cNvSpPr/>
          <p:nvPr/>
        </p:nvSpPr>
        <p:spPr>
          <a:xfrm>
            <a:off x="4492258" y="3562350"/>
            <a:ext cx="908418" cy="3704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125"/>
          </a:p>
        </p:txBody>
      </p:sp>
      <p:sp>
        <p:nvSpPr>
          <p:cNvPr id="3" name="文本框 11"/>
          <p:cNvSpPr txBox="1"/>
          <p:nvPr/>
        </p:nvSpPr>
        <p:spPr>
          <a:xfrm>
            <a:off x="502919" y="293958"/>
            <a:ext cx="9228222" cy="460375"/>
          </a:xfrm>
          <a:prstGeom prst="rect">
            <a:avLst/>
          </a:prstGeom>
          <a:noFill/>
        </p:spPr>
        <p:txBody>
          <a:bodyPr wrap="square" rtlCol="0">
            <a:spAutoFit/>
          </a:bodyPr>
          <a:lstStyle/>
          <a:p>
            <a:r>
              <a:rPr lang="zh-CN" altLang="en-US" sz="2400" b="1" dirty="0" smtClean="0">
                <a:solidFill>
                  <a:srgbClr val="0070C0"/>
                </a:solidFill>
                <a:latin typeface="微软雅黑" panose="020B0503020204020204" pitchFamily="34" charset="-122"/>
                <a:ea typeface="微软雅黑" panose="020B0503020204020204" pitchFamily="34" charset="-122"/>
                <a:sym typeface="+mn-ea"/>
              </a:rPr>
              <a:t>四、燃气事故案例解析</a:t>
            </a:r>
            <a:endParaRPr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502920" y="350520"/>
            <a:ext cx="4370022" cy="369332"/>
          </a:xfrm>
          <a:prstGeom prst="rect">
            <a:avLst/>
          </a:prstGeom>
          <a:noFill/>
        </p:spPr>
        <p:txBody>
          <a:bodyPr wrap="square" rtlCol="0">
            <a:spAutoFit/>
          </a:bodyPr>
          <a:lstStyle/>
          <a:p>
            <a:r>
              <a:rPr lang="en-US" altLang="zh-CN" b="1" dirty="0">
                <a:solidFill>
                  <a:srgbClr val="C33736"/>
                </a:solidFill>
                <a:latin typeface="微软雅黑" panose="020B0503020204020204" pitchFamily="34" charset="-122"/>
                <a:ea typeface="微软雅黑" panose="020B0503020204020204" pitchFamily="34" charset="-122"/>
                <a:sym typeface="+mn-ea"/>
              </a:rPr>
              <a:t>1·30</a:t>
            </a:r>
            <a:r>
              <a:rPr lang="zh-CN" altLang="en-US" b="1" dirty="0">
                <a:solidFill>
                  <a:srgbClr val="C33736"/>
                </a:solidFill>
                <a:latin typeface="微软雅黑" panose="020B0503020204020204" pitchFamily="34" charset="-122"/>
                <a:ea typeface="微软雅黑" panose="020B0503020204020204" pitchFamily="34" charset="-122"/>
                <a:sym typeface="+mn-ea"/>
              </a:rPr>
              <a:t>长春燃气户内爆燃事故调查概要</a:t>
            </a:r>
          </a:p>
        </p:txBody>
      </p:sp>
      <p:sp>
        <p:nvSpPr>
          <p:cNvPr id="11295" name="Freeform 31"/>
          <p:cNvSpPr/>
          <p:nvPr/>
        </p:nvSpPr>
        <p:spPr bwMode="auto">
          <a:xfrm>
            <a:off x="4954361" y="876300"/>
            <a:ext cx="1233805" cy="4840511"/>
          </a:xfrm>
          <a:custGeom>
            <a:avLst/>
            <a:gdLst>
              <a:gd name="T0" fmla="*/ 416 w 833"/>
              <a:gd name="T1" fmla="*/ 2194 h 3027"/>
              <a:gd name="T2" fmla="*/ 416 w 833"/>
              <a:gd name="T3" fmla="*/ 2194 h 3027"/>
              <a:gd name="T4" fmla="*/ 102 w 833"/>
              <a:gd name="T5" fmla="*/ 1879 h 3027"/>
              <a:gd name="T6" fmla="*/ 416 w 833"/>
              <a:gd name="T7" fmla="*/ 1564 h 3027"/>
              <a:gd name="T8" fmla="*/ 416 w 833"/>
              <a:gd name="T9" fmla="*/ 1564 h 3027"/>
              <a:gd name="T10" fmla="*/ 833 w 833"/>
              <a:gd name="T11" fmla="*/ 1148 h 3027"/>
              <a:gd name="T12" fmla="*/ 416 w 833"/>
              <a:gd name="T13" fmla="*/ 731 h 3027"/>
              <a:gd name="T14" fmla="*/ 416 w 833"/>
              <a:gd name="T15" fmla="*/ 731 h 3027"/>
              <a:gd name="T16" fmla="*/ 102 w 833"/>
              <a:gd name="T17" fmla="*/ 416 h 3027"/>
              <a:gd name="T18" fmla="*/ 416 w 833"/>
              <a:gd name="T19" fmla="*/ 102 h 3027"/>
              <a:gd name="T20" fmla="*/ 416 w 833"/>
              <a:gd name="T21" fmla="*/ 0 h 3027"/>
              <a:gd name="T22" fmla="*/ 0 w 833"/>
              <a:gd name="T23" fmla="*/ 416 h 3027"/>
              <a:gd name="T24" fmla="*/ 416 w 833"/>
              <a:gd name="T25" fmla="*/ 833 h 3027"/>
              <a:gd name="T26" fmla="*/ 416 w 833"/>
              <a:gd name="T27" fmla="*/ 833 h 3027"/>
              <a:gd name="T28" fmla="*/ 731 w 833"/>
              <a:gd name="T29" fmla="*/ 1148 h 3027"/>
              <a:gd name="T30" fmla="*/ 416 w 833"/>
              <a:gd name="T31" fmla="*/ 1462 h 3027"/>
              <a:gd name="T32" fmla="*/ 416 w 833"/>
              <a:gd name="T33" fmla="*/ 1462 h 3027"/>
              <a:gd name="T34" fmla="*/ 0 w 833"/>
              <a:gd name="T35" fmla="*/ 1879 h 3027"/>
              <a:gd name="T36" fmla="*/ 416 w 833"/>
              <a:gd name="T37" fmla="*/ 2296 h 3027"/>
              <a:gd name="T38" fmla="*/ 416 w 833"/>
              <a:gd name="T39" fmla="*/ 2296 h 3027"/>
              <a:gd name="T40" fmla="*/ 731 w 833"/>
              <a:gd name="T41" fmla="*/ 2610 h 3027"/>
              <a:gd name="T42" fmla="*/ 416 w 833"/>
              <a:gd name="T43" fmla="*/ 2925 h 3027"/>
              <a:gd name="T44" fmla="*/ 416 w 833"/>
              <a:gd name="T45" fmla="*/ 3027 h 3027"/>
              <a:gd name="T46" fmla="*/ 833 w 833"/>
              <a:gd name="T47" fmla="*/ 2610 h 3027"/>
              <a:gd name="T48" fmla="*/ 416 w 833"/>
              <a:gd name="T49" fmla="*/ 2194 h 3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3" h="3027">
                <a:moveTo>
                  <a:pt x="416" y="2194"/>
                </a:moveTo>
                <a:cubicBezTo>
                  <a:pt x="416" y="2194"/>
                  <a:pt x="416" y="2194"/>
                  <a:pt x="416" y="2194"/>
                </a:cubicBezTo>
                <a:cubicBezTo>
                  <a:pt x="243" y="2194"/>
                  <a:pt x="102" y="2053"/>
                  <a:pt x="102" y="1879"/>
                </a:cubicBezTo>
                <a:cubicBezTo>
                  <a:pt x="102" y="1705"/>
                  <a:pt x="243" y="1564"/>
                  <a:pt x="416" y="1564"/>
                </a:cubicBezTo>
                <a:cubicBezTo>
                  <a:pt x="416" y="1564"/>
                  <a:pt x="416" y="1564"/>
                  <a:pt x="416" y="1564"/>
                </a:cubicBezTo>
                <a:cubicBezTo>
                  <a:pt x="647" y="1564"/>
                  <a:pt x="833" y="1378"/>
                  <a:pt x="833" y="1148"/>
                </a:cubicBezTo>
                <a:cubicBezTo>
                  <a:pt x="833" y="918"/>
                  <a:pt x="647" y="731"/>
                  <a:pt x="416" y="731"/>
                </a:cubicBezTo>
                <a:cubicBezTo>
                  <a:pt x="416" y="731"/>
                  <a:pt x="416" y="731"/>
                  <a:pt x="416" y="731"/>
                </a:cubicBezTo>
                <a:cubicBezTo>
                  <a:pt x="243" y="731"/>
                  <a:pt x="102" y="590"/>
                  <a:pt x="102" y="416"/>
                </a:cubicBezTo>
                <a:cubicBezTo>
                  <a:pt x="102" y="243"/>
                  <a:pt x="243" y="102"/>
                  <a:pt x="416" y="102"/>
                </a:cubicBezTo>
                <a:cubicBezTo>
                  <a:pt x="416" y="0"/>
                  <a:pt x="416" y="0"/>
                  <a:pt x="416" y="0"/>
                </a:cubicBezTo>
                <a:cubicBezTo>
                  <a:pt x="186" y="0"/>
                  <a:pt x="0" y="186"/>
                  <a:pt x="0" y="416"/>
                </a:cubicBezTo>
                <a:cubicBezTo>
                  <a:pt x="0" y="646"/>
                  <a:pt x="186" y="833"/>
                  <a:pt x="416" y="833"/>
                </a:cubicBezTo>
                <a:cubicBezTo>
                  <a:pt x="416" y="833"/>
                  <a:pt x="416" y="833"/>
                  <a:pt x="416" y="833"/>
                </a:cubicBezTo>
                <a:cubicBezTo>
                  <a:pt x="590" y="833"/>
                  <a:pt x="731" y="974"/>
                  <a:pt x="731" y="1148"/>
                </a:cubicBezTo>
                <a:cubicBezTo>
                  <a:pt x="731" y="1321"/>
                  <a:pt x="590" y="1462"/>
                  <a:pt x="416" y="1462"/>
                </a:cubicBezTo>
                <a:cubicBezTo>
                  <a:pt x="416" y="1462"/>
                  <a:pt x="416" y="1462"/>
                  <a:pt x="416" y="1462"/>
                </a:cubicBezTo>
                <a:cubicBezTo>
                  <a:pt x="186" y="1462"/>
                  <a:pt x="0" y="1649"/>
                  <a:pt x="0" y="1879"/>
                </a:cubicBezTo>
                <a:cubicBezTo>
                  <a:pt x="0" y="2109"/>
                  <a:pt x="186" y="2296"/>
                  <a:pt x="416" y="2296"/>
                </a:cubicBezTo>
                <a:cubicBezTo>
                  <a:pt x="416" y="2296"/>
                  <a:pt x="416" y="2296"/>
                  <a:pt x="416" y="2296"/>
                </a:cubicBezTo>
                <a:cubicBezTo>
                  <a:pt x="590" y="2296"/>
                  <a:pt x="731" y="2437"/>
                  <a:pt x="731" y="2610"/>
                </a:cubicBezTo>
                <a:cubicBezTo>
                  <a:pt x="731" y="2784"/>
                  <a:pt x="590" y="2925"/>
                  <a:pt x="416" y="2925"/>
                </a:cubicBezTo>
                <a:cubicBezTo>
                  <a:pt x="416" y="3027"/>
                  <a:pt x="416" y="3027"/>
                  <a:pt x="416" y="3027"/>
                </a:cubicBezTo>
                <a:cubicBezTo>
                  <a:pt x="647" y="3027"/>
                  <a:pt x="833" y="2841"/>
                  <a:pt x="833" y="2610"/>
                </a:cubicBezTo>
                <a:cubicBezTo>
                  <a:pt x="833" y="2380"/>
                  <a:pt x="647" y="2194"/>
                  <a:pt x="416" y="2194"/>
                </a:cubicBezTo>
                <a:close/>
              </a:path>
            </a:pathLst>
          </a:custGeom>
          <a:solidFill>
            <a:srgbClr val="C33736">
              <a:alpha val="30000"/>
            </a:srgbClr>
          </a:solidFill>
          <a:ln>
            <a:noFill/>
          </a:ln>
        </p:spPr>
        <p:txBody>
          <a:bodyPr/>
          <a:lstStyle/>
          <a:p>
            <a:endParaRPr lang="zh-CN" altLang="en-US">
              <a:solidFill>
                <a:prstClr val="black"/>
              </a:solidFill>
            </a:endParaRPr>
          </a:p>
        </p:txBody>
      </p:sp>
      <p:grpSp>
        <p:nvGrpSpPr>
          <p:cNvPr id="2" name="组合 1"/>
          <p:cNvGrpSpPr/>
          <p:nvPr/>
        </p:nvGrpSpPr>
        <p:grpSpPr>
          <a:xfrm>
            <a:off x="4848951" y="2352264"/>
            <a:ext cx="1065530" cy="717550"/>
            <a:chOff x="8460" y="5012"/>
            <a:chExt cx="1678" cy="1130"/>
          </a:xfrm>
        </p:grpSpPr>
        <p:sp>
          <p:nvSpPr>
            <p:cNvPr id="11292" name="Oval 28"/>
            <p:cNvSpPr>
              <a:spLocks noChangeArrowheads="1"/>
            </p:cNvSpPr>
            <p:nvPr/>
          </p:nvSpPr>
          <p:spPr bwMode="auto">
            <a:xfrm>
              <a:off x="9006" y="5012"/>
              <a:ext cx="1132" cy="1130"/>
            </a:xfrm>
            <a:prstGeom prst="ellipse">
              <a:avLst/>
            </a:prstGeom>
            <a:solidFill>
              <a:srgbClr val="C33736"/>
            </a:solidFill>
            <a:ln>
              <a:noFill/>
            </a:ln>
          </p:spPr>
          <p:txBody>
            <a:bodyPr/>
            <a:lstStyle/>
            <a:p>
              <a:endParaRPr lang="zh-CN" altLang="en-US">
                <a:solidFill>
                  <a:prstClr val="black"/>
                </a:solidFill>
              </a:endParaRPr>
            </a:p>
          </p:txBody>
        </p:sp>
        <p:sp>
          <p:nvSpPr>
            <p:cNvPr id="11297" name="Freeform 33"/>
            <p:cNvSpPr/>
            <p:nvPr/>
          </p:nvSpPr>
          <p:spPr bwMode="auto">
            <a:xfrm>
              <a:off x="8460" y="5138"/>
              <a:ext cx="514" cy="765"/>
            </a:xfrm>
            <a:custGeom>
              <a:avLst/>
              <a:gdLst>
                <a:gd name="T0" fmla="*/ 169 w 169"/>
                <a:gd name="T1" fmla="*/ 251 h 251"/>
                <a:gd name="T2" fmla="*/ 78 w 169"/>
                <a:gd name="T3" fmla="*/ 126 h 251"/>
                <a:gd name="T4" fmla="*/ 169 w 169"/>
                <a:gd name="T5" fmla="*/ 0 h 251"/>
                <a:gd name="T6" fmla="*/ 91 w 169"/>
                <a:gd name="T7" fmla="*/ 0 h 251"/>
                <a:gd name="T8" fmla="*/ 0 w 169"/>
                <a:gd name="T9" fmla="*/ 126 h 251"/>
                <a:gd name="T10" fmla="*/ 91 w 169"/>
                <a:gd name="T11" fmla="*/ 251 h 251"/>
                <a:gd name="T12" fmla="*/ 169 w 169"/>
                <a:gd name="T13" fmla="*/ 251 h 251"/>
              </a:gdLst>
              <a:ahLst/>
              <a:cxnLst>
                <a:cxn ang="0">
                  <a:pos x="T0" y="T1"/>
                </a:cxn>
                <a:cxn ang="0">
                  <a:pos x="T2" y="T3"/>
                </a:cxn>
                <a:cxn ang="0">
                  <a:pos x="T4" y="T5"/>
                </a:cxn>
                <a:cxn ang="0">
                  <a:pos x="T6" y="T7"/>
                </a:cxn>
                <a:cxn ang="0">
                  <a:pos x="T8" y="T9"/>
                </a:cxn>
                <a:cxn ang="0">
                  <a:pos x="T10" y="T11"/>
                </a:cxn>
                <a:cxn ang="0">
                  <a:pos x="T12" y="T13"/>
                </a:cxn>
              </a:cxnLst>
              <a:rect l="0" t="0" r="r" b="b"/>
              <a:pathLst>
                <a:path w="169" h="251">
                  <a:moveTo>
                    <a:pt x="169" y="251"/>
                  </a:moveTo>
                  <a:lnTo>
                    <a:pt x="78" y="126"/>
                  </a:lnTo>
                  <a:lnTo>
                    <a:pt x="169" y="0"/>
                  </a:lnTo>
                  <a:lnTo>
                    <a:pt x="91" y="0"/>
                  </a:lnTo>
                  <a:lnTo>
                    <a:pt x="0" y="126"/>
                  </a:lnTo>
                  <a:lnTo>
                    <a:pt x="91" y="251"/>
                  </a:lnTo>
                  <a:lnTo>
                    <a:pt x="169" y="251"/>
                  </a:lnTo>
                  <a:close/>
                </a:path>
              </a:pathLst>
            </a:custGeom>
            <a:solidFill>
              <a:srgbClr val="C33736"/>
            </a:solidFill>
            <a:ln>
              <a:noFill/>
            </a:ln>
          </p:spPr>
          <p:txBody>
            <a:bodyPr/>
            <a:lstStyle/>
            <a:p>
              <a:endParaRPr lang="zh-CN" altLang="en-US">
                <a:solidFill>
                  <a:prstClr val="black"/>
                </a:solidFill>
              </a:endParaRPr>
            </a:p>
          </p:txBody>
        </p:sp>
        <p:grpSp>
          <p:nvGrpSpPr>
            <p:cNvPr id="11314" name="Group 50"/>
            <p:cNvGrpSpPr/>
            <p:nvPr/>
          </p:nvGrpSpPr>
          <p:grpSpPr bwMode="auto">
            <a:xfrm>
              <a:off x="9378" y="5283"/>
              <a:ext cx="434" cy="414"/>
              <a:chOff x="2809" y="1408"/>
              <a:chExt cx="143" cy="136"/>
            </a:xfrm>
          </p:grpSpPr>
          <p:sp>
            <p:nvSpPr>
              <p:cNvPr id="11300" name="Freeform 36"/>
              <p:cNvSpPr/>
              <p:nvPr/>
            </p:nvSpPr>
            <p:spPr bwMode="auto">
              <a:xfrm>
                <a:off x="2884" y="1457"/>
                <a:ext cx="68" cy="66"/>
              </a:xfrm>
              <a:custGeom>
                <a:avLst/>
                <a:gdLst>
                  <a:gd name="T0" fmla="*/ 75 w 88"/>
                  <a:gd name="T1" fmla="*/ 30 h 86"/>
                  <a:gd name="T2" fmla="*/ 58 w 88"/>
                  <a:gd name="T3" fmla="*/ 30 h 86"/>
                  <a:gd name="T4" fmla="*/ 58 w 88"/>
                  <a:gd name="T5" fmla="*/ 13 h 86"/>
                  <a:gd name="T6" fmla="*/ 44 w 88"/>
                  <a:gd name="T7" fmla="*/ 0 h 86"/>
                  <a:gd name="T8" fmla="*/ 31 w 88"/>
                  <a:gd name="T9" fmla="*/ 13 h 86"/>
                  <a:gd name="T10" fmla="*/ 31 w 88"/>
                  <a:gd name="T11" fmla="*/ 30 h 86"/>
                  <a:gd name="T12" fmla="*/ 14 w 88"/>
                  <a:gd name="T13" fmla="*/ 30 h 86"/>
                  <a:gd name="T14" fmla="*/ 0 w 88"/>
                  <a:gd name="T15" fmla="*/ 43 h 86"/>
                  <a:gd name="T16" fmla="*/ 14 w 88"/>
                  <a:gd name="T17" fmla="*/ 56 h 86"/>
                  <a:gd name="T18" fmla="*/ 31 w 88"/>
                  <a:gd name="T19" fmla="*/ 56 h 86"/>
                  <a:gd name="T20" fmla="*/ 31 w 88"/>
                  <a:gd name="T21" fmla="*/ 73 h 86"/>
                  <a:gd name="T22" fmla="*/ 44 w 88"/>
                  <a:gd name="T23" fmla="*/ 86 h 86"/>
                  <a:gd name="T24" fmla="*/ 58 w 88"/>
                  <a:gd name="T25" fmla="*/ 73 h 86"/>
                  <a:gd name="T26" fmla="*/ 58 w 88"/>
                  <a:gd name="T27" fmla="*/ 56 h 86"/>
                  <a:gd name="T28" fmla="*/ 75 w 88"/>
                  <a:gd name="T29" fmla="*/ 56 h 86"/>
                  <a:gd name="T30" fmla="*/ 88 w 88"/>
                  <a:gd name="T31" fmla="*/ 43 h 86"/>
                  <a:gd name="T32" fmla="*/ 75 w 88"/>
                  <a:gd name="T33" fmla="*/ 3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86">
                    <a:moveTo>
                      <a:pt x="75" y="30"/>
                    </a:moveTo>
                    <a:cubicBezTo>
                      <a:pt x="58" y="30"/>
                      <a:pt x="58" y="30"/>
                      <a:pt x="58" y="30"/>
                    </a:cubicBezTo>
                    <a:cubicBezTo>
                      <a:pt x="58" y="13"/>
                      <a:pt x="58" y="13"/>
                      <a:pt x="58" y="13"/>
                    </a:cubicBezTo>
                    <a:cubicBezTo>
                      <a:pt x="58" y="6"/>
                      <a:pt x="52" y="0"/>
                      <a:pt x="44" y="0"/>
                    </a:cubicBezTo>
                    <a:cubicBezTo>
                      <a:pt x="37" y="0"/>
                      <a:pt x="31" y="6"/>
                      <a:pt x="31" y="13"/>
                    </a:cubicBezTo>
                    <a:cubicBezTo>
                      <a:pt x="31" y="30"/>
                      <a:pt x="31" y="30"/>
                      <a:pt x="31" y="30"/>
                    </a:cubicBezTo>
                    <a:cubicBezTo>
                      <a:pt x="14" y="30"/>
                      <a:pt x="14" y="30"/>
                      <a:pt x="14" y="30"/>
                    </a:cubicBezTo>
                    <a:cubicBezTo>
                      <a:pt x="6" y="30"/>
                      <a:pt x="0" y="36"/>
                      <a:pt x="0" y="43"/>
                    </a:cubicBezTo>
                    <a:cubicBezTo>
                      <a:pt x="0" y="50"/>
                      <a:pt x="6" y="56"/>
                      <a:pt x="14" y="56"/>
                    </a:cubicBezTo>
                    <a:cubicBezTo>
                      <a:pt x="31" y="56"/>
                      <a:pt x="31" y="56"/>
                      <a:pt x="31" y="56"/>
                    </a:cubicBezTo>
                    <a:cubicBezTo>
                      <a:pt x="31" y="73"/>
                      <a:pt x="31" y="73"/>
                      <a:pt x="31" y="73"/>
                    </a:cubicBezTo>
                    <a:cubicBezTo>
                      <a:pt x="31" y="80"/>
                      <a:pt x="37" y="86"/>
                      <a:pt x="44" y="86"/>
                    </a:cubicBezTo>
                    <a:cubicBezTo>
                      <a:pt x="52" y="86"/>
                      <a:pt x="58" y="80"/>
                      <a:pt x="58" y="73"/>
                    </a:cubicBezTo>
                    <a:cubicBezTo>
                      <a:pt x="58" y="56"/>
                      <a:pt x="58" y="56"/>
                      <a:pt x="58" y="56"/>
                    </a:cubicBezTo>
                    <a:cubicBezTo>
                      <a:pt x="75" y="56"/>
                      <a:pt x="75" y="56"/>
                      <a:pt x="75" y="56"/>
                    </a:cubicBezTo>
                    <a:cubicBezTo>
                      <a:pt x="82" y="56"/>
                      <a:pt x="88" y="50"/>
                      <a:pt x="88" y="43"/>
                    </a:cubicBezTo>
                    <a:cubicBezTo>
                      <a:pt x="88" y="36"/>
                      <a:pt x="82" y="30"/>
                      <a:pt x="75" y="3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1301" name="Freeform 37"/>
              <p:cNvSpPr>
                <a:spLocks noEditPoints="1"/>
              </p:cNvSpPr>
              <p:nvPr/>
            </p:nvSpPr>
            <p:spPr bwMode="auto">
              <a:xfrm>
                <a:off x="2809" y="1408"/>
                <a:ext cx="105" cy="136"/>
              </a:xfrm>
              <a:custGeom>
                <a:avLst/>
                <a:gdLst>
                  <a:gd name="T0" fmla="*/ 70 w 138"/>
                  <a:gd name="T1" fmla="*/ 68 h 178"/>
                  <a:gd name="T2" fmla="*/ 105 w 138"/>
                  <a:gd name="T3" fmla="*/ 34 h 178"/>
                  <a:gd name="T4" fmla="*/ 70 w 138"/>
                  <a:gd name="T5" fmla="*/ 0 h 178"/>
                  <a:gd name="T6" fmla="*/ 35 w 138"/>
                  <a:gd name="T7" fmla="*/ 34 h 178"/>
                  <a:gd name="T8" fmla="*/ 70 w 138"/>
                  <a:gd name="T9" fmla="*/ 68 h 178"/>
                  <a:gd name="T10" fmla="*/ 138 w 138"/>
                  <a:gd name="T11" fmla="*/ 165 h 178"/>
                  <a:gd name="T12" fmla="*/ 110 w 138"/>
                  <a:gd name="T13" fmla="*/ 135 h 178"/>
                  <a:gd name="T14" fmla="*/ 80 w 138"/>
                  <a:gd name="T15" fmla="*/ 108 h 178"/>
                  <a:gd name="T16" fmla="*/ 98 w 138"/>
                  <a:gd name="T17" fmla="*/ 87 h 178"/>
                  <a:gd name="T18" fmla="*/ 69 w 138"/>
                  <a:gd name="T19" fmla="*/ 78 h 178"/>
                  <a:gd name="T20" fmla="*/ 0 w 138"/>
                  <a:gd name="T21" fmla="*/ 173 h 178"/>
                  <a:gd name="T22" fmla="*/ 0 w 138"/>
                  <a:gd name="T23" fmla="*/ 178 h 178"/>
                  <a:gd name="T24" fmla="*/ 138 w 138"/>
                  <a:gd name="T25" fmla="*/ 178 h 178"/>
                  <a:gd name="T26" fmla="*/ 138 w 138"/>
                  <a:gd name="T27" fmla="*/ 173 h 178"/>
                  <a:gd name="T28" fmla="*/ 138 w 138"/>
                  <a:gd name="T29" fmla="*/ 16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 h="178">
                    <a:moveTo>
                      <a:pt x="70" y="68"/>
                    </a:moveTo>
                    <a:cubicBezTo>
                      <a:pt x="89" y="68"/>
                      <a:pt x="105" y="53"/>
                      <a:pt x="105" y="34"/>
                    </a:cubicBezTo>
                    <a:cubicBezTo>
                      <a:pt x="105" y="15"/>
                      <a:pt x="89" y="0"/>
                      <a:pt x="70" y="0"/>
                    </a:cubicBezTo>
                    <a:cubicBezTo>
                      <a:pt x="50" y="0"/>
                      <a:pt x="35" y="15"/>
                      <a:pt x="35" y="34"/>
                    </a:cubicBezTo>
                    <a:cubicBezTo>
                      <a:pt x="35" y="53"/>
                      <a:pt x="50" y="68"/>
                      <a:pt x="70" y="68"/>
                    </a:cubicBezTo>
                    <a:close/>
                    <a:moveTo>
                      <a:pt x="138" y="165"/>
                    </a:moveTo>
                    <a:cubicBezTo>
                      <a:pt x="128" y="165"/>
                      <a:pt x="110" y="161"/>
                      <a:pt x="110" y="135"/>
                    </a:cubicBezTo>
                    <a:cubicBezTo>
                      <a:pt x="110" y="135"/>
                      <a:pt x="77" y="138"/>
                      <a:pt x="80" y="108"/>
                    </a:cubicBezTo>
                    <a:cubicBezTo>
                      <a:pt x="81" y="95"/>
                      <a:pt x="90" y="89"/>
                      <a:pt x="98" y="87"/>
                    </a:cubicBezTo>
                    <a:cubicBezTo>
                      <a:pt x="89" y="81"/>
                      <a:pt x="80" y="78"/>
                      <a:pt x="69" y="78"/>
                    </a:cubicBezTo>
                    <a:cubicBezTo>
                      <a:pt x="31" y="78"/>
                      <a:pt x="0" y="120"/>
                      <a:pt x="0" y="173"/>
                    </a:cubicBezTo>
                    <a:cubicBezTo>
                      <a:pt x="0" y="174"/>
                      <a:pt x="0" y="176"/>
                      <a:pt x="0" y="178"/>
                    </a:cubicBezTo>
                    <a:cubicBezTo>
                      <a:pt x="138" y="178"/>
                      <a:pt x="138" y="178"/>
                      <a:pt x="138" y="178"/>
                    </a:cubicBezTo>
                    <a:cubicBezTo>
                      <a:pt x="138" y="176"/>
                      <a:pt x="138" y="174"/>
                      <a:pt x="138" y="173"/>
                    </a:cubicBezTo>
                    <a:cubicBezTo>
                      <a:pt x="138" y="170"/>
                      <a:pt x="138" y="168"/>
                      <a:pt x="138" y="16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grpSp>
      </p:grpSp>
      <p:grpSp>
        <p:nvGrpSpPr>
          <p:cNvPr id="3" name="组合 2"/>
          <p:cNvGrpSpPr/>
          <p:nvPr/>
        </p:nvGrpSpPr>
        <p:grpSpPr>
          <a:xfrm>
            <a:off x="5250271" y="1170949"/>
            <a:ext cx="1042670" cy="715010"/>
            <a:chOff x="9006" y="3281"/>
            <a:chExt cx="1642" cy="1126"/>
          </a:xfrm>
        </p:grpSpPr>
        <p:sp>
          <p:nvSpPr>
            <p:cNvPr id="11291" name="Oval 27"/>
            <p:cNvSpPr>
              <a:spLocks noChangeArrowheads="1"/>
            </p:cNvSpPr>
            <p:nvPr/>
          </p:nvSpPr>
          <p:spPr bwMode="auto">
            <a:xfrm>
              <a:off x="9006" y="3281"/>
              <a:ext cx="1133" cy="1127"/>
            </a:xfrm>
            <a:prstGeom prst="ellipse">
              <a:avLst/>
            </a:prstGeom>
            <a:solidFill>
              <a:srgbClr val="C33736"/>
            </a:solidFill>
            <a:ln>
              <a:noFill/>
            </a:ln>
          </p:spPr>
          <p:txBody>
            <a:bodyPr/>
            <a:lstStyle/>
            <a:p>
              <a:endParaRPr lang="zh-CN" altLang="en-US">
                <a:solidFill>
                  <a:prstClr val="black"/>
                </a:solidFill>
              </a:endParaRPr>
            </a:p>
          </p:txBody>
        </p:sp>
        <p:sp>
          <p:nvSpPr>
            <p:cNvPr id="11296" name="Freeform 32"/>
            <p:cNvSpPr/>
            <p:nvPr/>
          </p:nvSpPr>
          <p:spPr bwMode="auto">
            <a:xfrm>
              <a:off x="10132" y="3457"/>
              <a:ext cx="517" cy="765"/>
            </a:xfrm>
            <a:custGeom>
              <a:avLst/>
              <a:gdLst>
                <a:gd name="T0" fmla="*/ 0 w 170"/>
                <a:gd name="T1" fmla="*/ 0 h 251"/>
                <a:gd name="T2" fmla="*/ 92 w 170"/>
                <a:gd name="T3" fmla="*/ 126 h 251"/>
                <a:gd name="T4" fmla="*/ 0 w 170"/>
                <a:gd name="T5" fmla="*/ 251 h 251"/>
                <a:gd name="T6" fmla="*/ 79 w 170"/>
                <a:gd name="T7" fmla="*/ 251 h 251"/>
                <a:gd name="T8" fmla="*/ 170 w 170"/>
                <a:gd name="T9" fmla="*/ 126 h 251"/>
                <a:gd name="T10" fmla="*/ 79 w 170"/>
                <a:gd name="T11" fmla="*/ 0 h 251"/>
                <a:gd name="T12" fmla="*/ 0 w 170"/>
                <a:gd name="T13" fmla="*/ 0 h 251"/>
              </a:gdLst>
              <a:ahLst/>
              <a:cxnLst>
                <a:cxn ang="0">
                  <a:pos x="T0" y="T1"/>
                </a:cxn>
                <a:cxn ang="0">
                  <a:pos x="T2" y="T3"/>
                </a:cxn>
                <a:cxn ang="0">
                  <a:pos x="T4" y="T5"/>
                </a:cxn>
                <a:cxn ang="0">
                  <a:pos x="T6" y="T7"/>
                </a:cxn>
                <a:cxn ang="0">
                  <a:pos x="T8" y="T9"/>
                </a:cxn>
                <a:cxn ang="0">
                  <a:pos x="T10" y="T11"/>
                </a:cxn>
                <a:cxn ang="0">
                  <a:pos x="T12" y="T13"/>
                </a:cxn>
              </a:cxnLst>
              <a:rect l="0" t="0" r="r" b="b"/>
              <a:pathLst>
                <a:path w="170" h="251">
                  <a:moveTo>
                    <a:pt x="0" y="0"/>
                  </a:moveTo>
                  <a:lnTo>
                    <a:pt x="92" y="126"/>
                  </a:lnTo>
                  <a:lnTo>
                    <a:pt x="0" y="251"/>
                  </a:lnTo>
                  <a:lnTo>
                    <a:pt x="79" y="251"/>
                  </a:lnTo>
                  <a:lnTo>
                    <a:pt x="170" y="126"/>
                  </a:lnTo>
                  <a:lnTo>
                    <a:pt x="79" y="0"/>
                  </a:lnTo>
                  <a:lnTo>
                    <a:pt x="0" y="0"/>
                  </a:lnTo>
                  <a:close/>
                </a:path>
              </a:pathLst>
            </a:custGeom>
            <a:solidFill>
              <a:srgbClr val="C33736"/>
            </a:solidFill>
            <a:ln>
              <a:noFill/>
            </a:ln>
          </p:spPr>
          <p:txBody>
            <a:bodyPr/>
            <a:lstStyle/>
            <a:p>
              <a:endParaRPr lang="zh-CN" altLang="en-US">
                <a:solidFill>
                  <a:prstClr val="black"/>
                </a:solidFill>
              </a:endParaRPr>
            </a:p>
          </p:txBody>
        </p:sp>
        <p:grpSp>
          <p:nvGrpSpPr>
            <p:cNvPr id="11313" name="Group 49"/>
            <p:cNvGrpSpPr/>
            <p:nvPr/>
          </p:nvGrpSpPr>
          <p:grpSpPr bwMode="auto">
            <a:xfrm>
              <a:off x="9405" y="3642"/>
              <a:ext cx="374" cy="515"/>
              <a:chOff x="2820" y="838"/>
              <a:chExt cx="123" cy="169"/>
            </a:xfrm>
          </p:grpSpPr>
          <p:sp>
            <p:nvSpPr>
              <p:cNvPr id="11302" name="Freeform 38"/>
              <p:cNvSpPr>
                <a:spLocks noEditPoints="1"/>
              </p:cNvSpPr>
              <p:nvPr/>
            </p:nvSpPr>
            <p:spPr bwMode="auto">
              <a:xfrm>
                <a:off x="2841" y="856"/>
                <a:ext cx="55" cy="70"/>
              </a:xfrm>
              <a:custGeom>
                <a:avLst/>
                <a:gdLst>
                  <a:gd name="T0" fmla="*/ 69 w 72"/>
                  <a:gd name="T1" fmla="*/ 17 h 91"/>
                  <a:gd name="T2" fmla="*/ 3 w 72"/>
                  <a:gd name="T3" fmla="*/ 17 h 91"/>
                  <a:gd name="T4" fmla="*/ 0 w 72"/>
                  <a:gd name="T5" fmla="*/ 20 h 91"/>
                  <a:gd name="T6" fmla="*/ 3 w 72"/>
                  <a:gd name="T7" fmla="*/ 23 h 91"/>
                  <a:gd name="T8" fmla="*/ 69 w 72"/>
                  <a:gd name="T9" fmla="*/ 23 h 91"/>
                  <a:gd name="T10" fmla="*/ 72 w 72"/>
                  <a:gd name="T11" fmla="*/ 20 h 91"/>
                  <a:gd name="T12" fmla="*/ 69 w 72"/>
                  <a:gd name="T13" fmla="*/ 17 h 91"/>
                  <a:gd name="T14" fmla="*/ 3 w 72"/>
                  <a:gd name="T15" fmla="*/ 6 h 91"/>
                  <a:gd name="T16" fmla="*/ 69 w 72"/>
                  <a:gd name="T17" fmla="*/ 6 h 91"/>
                  <a:gd name="T18" fmla="*/ 72 w 72"/>
                  <a:gd name="T19" fmla="*/ 3 h 91"/>
                  <a:gd name="T20" fmla="*/ 69 w 72"/>
                  <a:gd name="T21" fmla="*/ 0 h 91"/>
                  <a:gd name="T22" fmla="*/ 3 w 72"/>
                  <a:gd name="T23" fmla="*/ 0 h 91"/>
                  <a:gd name="T24" fmla="*/ 0 w 72"/>
                  <a:gd name="T25" fmla="*/ 3 h 91"/>
                  <a:gd name="T26" fmla="*/ 3 w 72"/>
                  <a:gd name="T27" fmla="*/ 6 h 91"/>
                  <a:gd name="T28" fmla="*/ 0 w 72"/>
                  <a:gd name="T29" fmla="*/ 37 h 91"/>
                  <a:gd name="T30" fmla="*/ 3 w 72"/>
                  <a:gd name="T31" fmla="*/ 40 h 91"/>
                  <a:gd name="T32" fmla="*/ 50 w 72"/>
                  <a:gd name="T33" fmla="*/ 40 h 91"/>
                  <a:gd name="T34" fmla="*/ 67 w 72"/>
                  <a:gd name="T35" fmla="*/ 34 h 91"/>
                  <a:gd name="T36" fmla="*/ 3 w 72"/>
                  <a:gd name="T37" fmla="*/ 34 h 91"/>
                  <a:gd name="T38" fmla="*/ 0 w 72"/>
                  <a:gd name="T39" fmla="*/ 37 h 91"/>
                  <a:gd name="T40" fmla="*/ 0 w 72"/>
                  <a:gd name="T41" fmla="*/ 54 h 91"/>
                  <a:gd name="T42" fmla="*/ 3 w 72"/>
                  <a:gd name="T43" fmla="*/ 57 h 91"/>
                  <a:gd name="T44" fmla="*/ 31 w 72"/>
                  <a:gd name="T45" fmla="*/ 57 h 91"/>
                  <a:gd name="T46" fmla="*/ 36 w 72"/>
                  <a:gd name="T47" fmla="*/ 51 h 91"/>
                  <a:gd name="T48" fmla="*/ 3 w 72"/>
                  <a:gd name="T49" fmla="*/ 51 h 91"/>
                  <a:gd name="T50" fmla="*/ 0 w 72"/>
                  <a:gd name="T51" fmla="*/ 54 h 91"/>
                  <a:gd name="T52" fmla="*/ 0 w 72"/>
                  <a:gd name="T53" fmla="*/ 71 h 91"/>
                  <a:gd name="T54" fmla="*/ 3 w 72"/>
                  <a:gd name="T55" fmla="*/ 74 h 91"/>
                  <a:gd name="T56" fmla="*/ 22 w 72"/>
                  <a:gd name="T57" fmla="*/ 74 h 91"/>
                  <a:gd name="T58" fmla="*/ 24 w 72"/>
                  <a:gd name="T59" fmla="*/ 68 h 91"/>
                  <a:gd name="T60" fmla="*/ 3 w 72"/>
                  <a:gd name="T61" fmla="*/ 68 h 91"/>
                  <a:gd name="T62" fmla="*/ 0 w 72"/>
                  <a:gd name="T63" fmla="*/ 71 h 91"/>
                  <a:gd name="T64" fmla="*/ 0 w 72"/>
                  <a:gd name="T65" fmla="*/ 88 h 91"/>
                  <a:gd name="T66" fmla="*/ 3 w 72"/>
                  <a:gd name="T67" fmla="*/ 91 h 91"/>
                  <a:gd name="T68" fmla="*/ 18 w 72"/>
                  <a:gd name="T69" fmla="*/ 91 h 91"/>
                  <a:gd name="T70" fmla="*/ 19 w 72"/>
                  <a:gd name="T71" fmla="*/ 85 h 91"/>
                  <a:gd name="T72" fmla="*/ 3 w 72"/>
                  <a:gd name="T73" fmla="*/ 85 h 91"/>
                  <a:gd name="T74" fmla="*/ 0 w 72"/>
                  <a:gd name="T75" fmla="*/ 8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91">
                    <a:moveTo>
                      <a:pt x="69" y="17"/>
                    </a:moveTo>
                    <a:cubicBezTo>
                      <a:pt x="3" y="17"/>
                      <a:pt x="3" y="17"/>
                      <a:pt x="3" y="17"/>
                    </a:cubicBezTo>
                    <a:cubicBezTo>
                      <a:pt x="1" y="17"/>
                      <a:pt x="0" y="19"/>
                      <a:pt x="0" y="20"/>
                    </a:cubicBezTo>
                    <a:cubicBezTo>
                      <a:pt x="0" y="22"/>
                      <a:pt x="1" y="23"/>
                      <a:pt x="3" y="23"/>
                    </a:cubicBezTo>
                    <a:cubicBezTo>
                      <a:pt x="69" y="23"/>
                      <a:pt x="69" y="23"/>
                      <a:pt x="69" y="23"/>
                    </a:cubicBezTo>
                    <a:cubicBezTo>
                      <a:pt x="71" y="23"/>
                      <a:pt x="72" y="22"/>
                      <a:pt x="72" y="20"/>
                    </a:cubicBezTo>
                    <a:cubicBezTo>
                      <a:pt x="72" y="19"/>
                      <a:pt x="71" y="17"/>
                      <a:pt x="69" y="17"/>
                    </a:cubicBezTo>
                    <a:close/>
                    <a:moveTo>
                      <a:pt x="3" y="6"/>
                    </a:moveTo>
                    <a:cubicBezTo>
                      <a:pt x="69" y="6"/>
                      <a:pt x="69" y="6"/>
                      <a:pt x="69" y="6"/>
                    </a:cubicBezTo>
                    <a:cubicBezTo>
                      <a:pt x="71" y="6"/>
                      <a:pt x="72" y="5"/>
                      <a:pt x="72" y="3"/>
                    </a:cubicBezTo>
                    <a:cubicBezTo>
                      <a:pt x="72" y="2"/>
                      <a:pt x="71" y="0"/>
                      <a:pt x="69" y="0"/>
                    </a:cubicBezTo>
                    <a:cubicBezTo>
                      <a:pt x="3" y="0"/>
                      <a:pt x="3" y="0"/>
                      <a:pt x="3" y="0"/>
                    </a:cubicBezTo>
                    <a:cubicBezTo>
                      <a:pt x="1" y="0"/>
                      <a:pt x="0" y="2"/>
                      <a:pt x="0" y="3"/>
                    </a:cubicBezTo>
                    <a:cubicBezTo>
                      <a:pt x="0" y="5"/>
                      <a:pt x="1" y="6"/>
                      <a:pt x="3" y="6"/>
                    </a:cubicBezTo>
                    <a:close/>
                    <a:moveTo>
                      <a:pt x="0" y="37"/>
                    </a:moveTo>
                    <a:cubicBezTo>
                      <a:pt x="0" y="39"/>
                      <a:pt x="1" y="40"/>
                      <a:pt x="3" y="40"/>
                    </a:cubicBezTo>
                    <a:cubicBezTo>
                      <a:pt x="50" y="40"/>
                      <a:pt x="50" y="40"/>
                      <a:pt x="50" y="40"/>
                    </a:cubicBezTo>
                    <a:cubicBezTo>
                      <a:pt x="56" y="37"/>
                      <a:pt x="61" y="35"/>
                      <a:pt x="67" y="34"/>
                    </a:cubicBezTo>
                    <a:cubicBezTo>
                      <a:pt x="3" y="34"/>
                      <a:pt x="3" y="34"/>
                      <a:pt x="3" y="34"/>
                    </a:cubicBezTo>
                    <a:cubicBezTo>
                      <a:pt x="1" y="34"/>
                      <a:pt x="0" y="35"/>
                      <a:pt x="0" y="37"/>
                    </a:cubicBezTo>
                    <a:close/>
                    <a:moveTo>
                      <a:pt x="0" y="54"/>
                    </a:moveTo>
                    <a:cubicBezTo>
                      <a:pt x="0" y="56"/>
                      <a:pt x="1" y="57"/>
                      <a:pt x="3" y="57"/>
                    </a:cubicBezTo>
                    <a:cubicBezTo>
                      <a:pt x="31" y="57"/>
                      <a:pt x="31" y="57"/>
                      <a:pt x="31" y="57"/>
                    </a:cubicBezTo>
                    <a:cubicBezTo>
                      <a:pt x="32" y="55"/>
                      <a:pt x="34" y="53"/>
                      <a:pt x="36" y="51"/>
                    </a:cubicBezTo>
                    <a:cubicBezTo>
                      <a:pt x="3" y="51"/>
                      <a:pt x="3" y="51"/>
                      <a:pt x="3" y="51"/>
                    </a:cubicBezTo>
                    <a:cubicBezTo>
                      <a:pt x="1" y="51"/>
                      <a:pt x="0" y="52"/>
                      <a:pt x="0" y="54"/>
                    </a:cubicBezTo>
                    <a:close/>
                    <a:moveTo>
                      <a:pt x="0" y="71"/>
                    </a:moveTo>
                    <a:cubicBezTo>
                      <a:pt x="0" y="72"/>
                      <a:pt x="1" y="74"/>
                      <a:pt x="3" y="74"/>
                    </a:cubicBezTo>
                    <a:cubicBezTo>
                      <a:pt x="22" y="74"/>
                      <a:pt x="22" y="74"/>
                      <a:pt x="22" y="74"/>
                    </a:cubicBezTo>
                    <a:cubicBezTo>
                      <a:pt x="22" y="72"/>
                      <a:pt x="23" y="70"/>
                      <a:pt x="24" y="68"/>
                    </a:cubicBezTo>
                    <a:cubicBezTo>
                      <a:pt x="3" y="68"/>
                      <a:pt x="3" y="68"/>
                      <a:pt x="3" y="68"/>
                    </a:cubicBezTo>
                    <a:cubicBezTo>
                      <a:pt x="1" y="68"/>
                      <a:pt x="0" y="69"/>
                      <a:pt x="0" y="71"/>
                    </a:cubicBezTo>
                    <a:close/>
                    <a:moveTo>
                      <a:pt x="0" y="88"/>
                    </a:moveTo>
                    <a:cubicBezTo>
                      <a:pt x="0" y="89"/>
                      <a:pt x="1" y="91"/>
                      <a:pt x="3" y="91"/>
                    </a:cubicBezTo>
                    <a:cubicBezTo>
                      <a:pt x="18" y="91"/>
                      <a:pt x="18" y="91"/>
                      <a:pt x="18" y="91"/>
                    </a:cubicBezTo>
                    <a:cubicBezTo>
                      <a:pt x="19" y="89"/>
                      <a:pt x="19" y="87"/>
                      <a:pt x="19" y="85"/>
                    </a:cubicBezTo>
                    <a:cubicBezTo>
                      <a:pt x="3" y="85"/>
                      <a:pt x="3" y="85"/>
                      <a:pt x="3" y="85"/>
                    </a:cubicBezTo>
                    <a:cubicBezTo>
                      <a:pt x="1" y="85"/>
                      <a:pt x="0" y="86"/>
                      <a:pt x="0" y="8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1303" name="Freeform 39"/>
              <p:cNvSpPr>
                <a:spLocks noEditPoints="1"/>
              </p:cNvSpPr>
              <p:nvPr/>
            </p:nvSpPr>
            <p:spPr bwMode="auto">
              <a:xfrm>
                <a:off x="2860" y="887"/>
                <a:ext cx="83" cy="81"/>
              </a:xfrm>
              <a:custGeom>
                <a:avLst/>
                <a:gdLst>
                  <a:gd name="T0" fmla="*/ 90 w 109"/>
                  <a:gd name="T1" fmla="*/ 19 h 106"/>
                  <a:gd name="T2" fmla="*/ 20 w 109"/>
                  <a:gd name="T3" fmla="*/ 19 h 106"/>
                  <a:gd name="T4" fmla="*/ 20 w 109"/>
                  <a:gd name="T5" fmla="*/ 87 h 106"/>
                  <a:gd name="T6" fmla="*/ 90 w 109"/>
                  <a:gd name="T7" fmla="*/ 87 h 106"/>
                  <a:gd name="T8" fmla="*/ 90 w 109"/>
                  <a:gd name="T9" fmla="*/ 19 h 106"/>
                  <a:gd name="T10" fmla="*/ 30 w 109"/>
                  <a:gd name="T11" fmla="*/ 77 h 106"/>
                  <a:gd name="T12" fmla="*/ 30 w 109"/>
                  <a:gd name="T13" fmla="*/ 29 h 106"/>
                  <a:gd name="T14" fmla="*/ 79 w 109"/>
                  <a:gd name="T15" fmla="*/ 29 h 106"/>
                  <a:gd name="T16" fmla="*/ 79 w 109"/>
                  <a:gd name="T17" fmla="*/ 77 h 106"/>
                  <a:gd name="T18" fmla="*/ 30 w 109"/>
                  <a:gd name="T19"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106">
                    <a:moveTo>
                      <a:pt x="90" y="19"/>
                    </a:moveTo>
                    <a:cubicBezTo>
                      <a:pt x="70" y="0"/>
                      <a:pt x="39" y="0"/>
                      <a:pt x="20" y="19"/>
                    </a:cubicBezTo>
                    <a:cubicBezTo>
                      <a:pt x="0" y="38"/>
                      <a:pt x="0" y="68"/>
                      <a:pt x="20" y="87"/>
                    </a:cubicBezTo>
                    <a:cubicBezTo>
                      <a:pt x="39" y="106"/>
                      <a:pt x="70" y="106"/>
                      <a:pt x="90" y="87"/>
                    </a:cubicBezTo>
                    <a:cubicBezTo>
                      <a:pt x="109" y="68"/>
                      <a:pt x="109" y="38"/>
                      <a:pt x="90" y="19"/>
                    </a:cubicBezTo>
                    <a:close/>
                    <a:moveTo>
                      <a:pt x="30" y="77"/>
                    </a:moveTo>
                    <a:cubicBezTo>
                      <a:pt x="17" y="64"/>
                      <a:pt x="17" y="42"/>
                      <a:pt x="30" y="29"/>
                    </a:cubicBezTo>
                    <a:cubicBezTo>
                      <a:pt x="44" y="16"/>
                      <a:pt x="66" y="16"/>
                      <a:pt x="79" y="29"/>
                    </a:cubicBezTo>
                    <a:cubicBezTo>
                      <a:pt x="92" y="42"/>
                      <a:pt x="92" y="64"/>
                      <a:pt x="79" y="77"/>
                    </a:cubicBezTo>
                    <a:cubicBezTo>
                      <a:pt x="66" y="90"/>
                      <a:pt x="44" y="90"/>
                      <a:pt x="30" y="7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1304" name="Freeform 40"/>
              <p:cNvSpPr>
                <a:spLocks noEditPoints="1"/>
              </p:cNvSpPr>
              <p:nvPr/>
            </p:nvSpPr>
            <p:spPr bwMode="auto">
              <a:xfrm>
                <a:off x="2820" y="955"/>
                <a:ext cx="53" cy="52"/>
              </a:xfrm>
              <a:custGeom>
                <a:avLst/>
                <a:gdLst>
                  <a:gd name="T0" fmla="*/ 65 w 69"/>
                  <a:gd name="T1" fmla="*/ 4 h 68"/>
                  <a:gd name="T2" fmla="*/ 51 w 69"/>
                  <a:gd name="T3" fmla="*/ 4 h 68"/>
                  <a:gd name="T4" fmla="*/ 51 w 69"/>
                  <a:gd name="T5" fmla="*/ 4 h 68"/>
                  <a:gd name="T6" fmla="*/ 65 w 69"/>
                  <a:gd name="T7" fmla="*/ 18 h 68"/>
                  <a:gd name="T8" fmla="*/ 65 w 69"/>
                  <a:gd name="T9" fmla="*/ 18 h 68"/>
                  <a:gd name="T10" fmla="*/ 65 w 69"/>
                  <a:gd name="T11" fmla="*/ 4 h 68"/>
                  <a:gd name="T12" fmla="*/ 4 w 69"/>
                  <a:gd name="T13" fmla="*/ 50 h 68"/>
                  <a:gd name="T14" fmla="*/ 4 w 69"/>
                  <a:gd name="T15" fmla="*/ 64 h 68"/>
                  <a:gd name="T16" fmla="*/ 18 w 69"/>
                  <a:gd name="T17" fmla="*/ 64 h 68"/>
                  <a:gd name="T18" fmla="*/ 60 w 69"/>
                  <a:gd name="T19" fmla="*/ 23 h 68"/>
                  <a:gd name="T20" fmla="*/ 46 w 69"/>
                  <a:gd name="T21" fmla="*/ 9 h 68"/>
                  <a:gd name="T22" fmla="*/ 4 w 69"/>
                  <a:gd name="T23"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68">
                    <a:moveTo>
                      <a:pt x="65" y="4"/>
                    </a:moveTo>
                    <a:cubicBezTo>
                      <a:pt x="61" y="0"/>
                      <a:pt x="55" y="0"/>
                      <a:pt x="51" y="4"/>
                    </a:cubicBezTo>
                    <a:cubicBezTo>
                      <a:pt x="51" y="4"/>
                      <a:pt x="51" y="4"/>
                      <a:pt x="51" y="4"/>
                    </a:cubicBezTo>
                    <a:cubicBezTo>
                      <a:pt x="65" y="18"/>
                      <a:pt x="65" y="18"/>
                      <a:pt x="65" y="18"/>
                    </a:cubicBezTo>
                    <a:cubicBezTo>
                      <a:pt x="65" y="18"/>
                      <a:pt x="65" y="18"/>
                      <a:pt x="65" y="18"/>
                    </a:cubicBezTo>
                    <a:cubicBezTo>
                      <a:pt x="69" y="14"/>
                      <a:pt x="69" y="8"/>
                      <a:pt x="65" y="4"/>
                    </a:cubicBezTo>
                    <a:close/>
                    <a:moveTo>
                      <a:pt x="4" y="50"/>
                    </a:moveTo>
                    <a:cubicBezTo>
                      <a:pt x="0" y="54"/>
                      <a:pt x="0" y="60"/>
                      <a:pt x="4" y="64"/>
                    </a:cubicBezTo>
                    <a:cubicBezTo>
                      <a:pt x="8" y="68"/>
                      <a:pt x="14" y="68"/>
                      <a:pt x="18" y="64"/>
                    </a:cubicBezTo>
                    <a:cubicBezTo>
                      <a:pt x="60" y="23"/>
                      <a:pt x="60" y="23"/>
                      <a:pt x="60" y="23"/>
                    </a:cubicBezTo>
                    <a:cubicBezTo>
                      <a:pt x="46" y="9"/>
                      <a:pt x="46" y="9"/>
                      <a:pt x="46" y="9"/>
                    </a:cubicBezTo>
                    <a:lnTo>
                      <a:pt x="4" y="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1305" name="Freeform 41"/>
              <p:cNvSpPr/>
              <p:nvPr/>
            </p:nvSpPr>
            <p:spPr bwMode="auto">
              <a:xfrm>
                <a:off x="2823" y="838"/>
                <a:ext cx="91" cy="104"/>
              </a:xfrm>
              <a:custGeom>
                <a:avLst/>
                <a:gdLst>
                  <a:gd name="T0" fmla="*/ 57 w 119"/>
                  <a:gd name="T1" fmla="*/ 125 h 136"/>
                  <a:gd name="T2" fmla="*/ 18 w 119"/>
                  <a:gd name="T3" fmla="*/ 125 h 136"/>
                  <a:gd name="T4" fmla="*/ 11 w 119"/>
                  <a:gd name="T5" fmla="*/ 119 h 136"/>
                  <a:gd name="T6" fmla="*/ 11 w 119"/>
                  <a:gd name="T7" fmla="*/ 18 h 136"/>
                  <a:gd name="T8" fmla="*/ 18 w 119"/>
                  <a:gd name="T9" fmla="*/ 12 h 136"/>
                  <a:gd name="T10" fmla="*/ 100 w 119"/>
                  <a:gd name="T11" fmla="*/ 12 h 136"/>
                  <a:gd name="T12" fmla="*/ 107 w 119"/>
                  <a:gd name="T13" fmla="*/ 18 h 136"/>
                  <a:gd name="T14" fmla="*/ 107 w 119"/>
                  <a:gd name="T15" fmla="*/ 71 h 136"/>
                  <a:gd name="T16" fmla="*/ 119 w 119"/>
                  <a:gd name="T17" fmla="*/ 73 h 136"/>
                  <a:gd name="T18" fmla="*/ 119 w 119"/>
                  <a:gd name="T19" fmla="*/ 18 h 136"/>
                  <a:gd name="T20" fmla="*/ 100 w 119"/>
                  <a:gd name="T21" fmla="*/ 0 h 136"/>
                  <a:gd name="T22" fmla="*/ 18 w 119"/>
                  <a:gd name="T23" fmla="*/ 0 h 136"/>
                  <a:gd name="T24" fmla="*/ 0 w 119"/>
                  <a:gd name="T25" fmla="*/ 18 h 136"/>
                  <a:gd name="T26" fmla="*/ 0 w 119"/>
                  <a:gd name="T27" fmla="*/ 119 h 136"/>
                  <a:gd name="T28" fmla="*/ 18 w 119"/>
                  <a:gd name="T29" fmla="*/ 136 h 136"/>
                  <a:gd name="T30" fmla="*/ 61 w 119"/>
                  <a:gd name="T31" fmla="*/ 136 h 136"/>
                  <a:gd name="T32" fmla="*/ 57 w 119"/>
                  <a:gd name="T33" fmla="*/ 12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9" h="136">
                    <a:moveTo>
                      <a:pt x="57" y="125"/>
                    </a:moveTo>
                    <a:cubicBezTo>
                      <a:pt x="18" y="125"/>
                      <a:pt x="18" y="125"/>
                      <a:pt x="18" y="125"/>
                    </a:cubicBezTo>
                    <a:cubicBezTo>
                      <a:pt x="14" y="125"/>
                      <a:pt x="11" y="122"/>
                      <a:pt x="11" y="119"/>
                    </a:cubicBezTo>
                    <a:cubicBezTo>
                      <a:pt x="11" y="18"/>
                      <a:pt x="11" y="18"/>
                      <a:pt x="11" y="18"/>
                    </a:cubicBezTo>
                    <a:cubicBezTo>
                      <a:pt x="11" y="15"/>
                      <a:pt x="14" y="12"/>
                      <a:pt x="18" y="12"/>
                    </a:cubicBezTo>
                    <a:cubicBezTo>
                      <a:pt x="100" y="12"/>
                      <a:pt x="100" y="12"/>
                      <a:pt x="100" y="12"/>
                    </a:cubicBezTo>
                    <a:cubicBezTo>
                      <a:pt x="104" y="12"/>
                      <a:pt x="107" y="15"/>
                      <a:pt x="107" y="18"/>
                    </a:cubicBezTo>
                    <a:cubicBezTo>
                      <a:pt x="107" y="71"/>
                      <a:pt x="107" y="71"/>
                      <a:pt x="107" y="71"/>
                    </a:cubicBezTo>
                    <a:cubicBezTo>
                      <a:pt x="111" y="71"/>
                      <a:pt x="115" y="72"/>
                      <a:pt x="119" y="73"/>
                    </a:cubicBezTo>
                    <a:cubicBezTo>
                      <a:pt x="119" y="18"/>
                      <a:pt x="119" y="18"/>
                      <a:pt x="119" y="18"/>
                    </a:cubicBezTo>
                    <a:cubicBezTo>
                      <a:pt x="119" y="8"/>
                      <a:pt x="111" y="0"/>
                      <a:pt x="100" y="0"/>
                    </a:cubicBezTo>
                    <a:cubicBezTo>
                      <a:pt x="18" y="0"/>
                      <a:pt x="18" y="0"/>
                      <a:pt x="18" y="0"/>
                    </a:cubicBezTo>
                    <a:cubicBezTo>
                      <a:pt x="8" y="0"/>
                      <a:pt x="0" y="8"/>
                      <a:pt x="0" y="18"/>
                    </a:cubicBezTo>
                    <a:cubicBezTo>
                      <a:pt x="0" y="119"/>
                      <a:pt x="0" y="119"/>
                      <a:pt x="0" y="119"/>
                    </a:cubicBezTo>
                    <a:cubicBezTo>
                      <a:pt x="0" y="128"/>
                      <a:pt x="8" y="136"/>
                      <a:pt x="18" y="136"/>
                    </a:cubicBezTo>
                    <a:cubicBezTo>
                      <a:pt x="61" y="136"/>
                      <a:pt x="61" y="136"/>
                      <a:pt x="61" y="136"/>
                    </a:cubicBezTo>
                    <a:cubicBezTo>
                      <a:pt x="59" y="133"/>
                      <a:pt x="58" y="129"/>
                      <a:pt x="57" y="1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grpSp>
      </p:grpSp>
      <p:grpSp>
        <p:nvGrpSpPr>
          <p:cNvPr id="19" name="组合 18"/>
          <p:cNvGrpSpPr/>
          <p:nvPr/>
        </p:nvGrpSpPr>
        <p:grpSpPr>
          <a:xfrm>
            <a:off x="5295356" y="3501982"/>
            <a:ext cx="1042670" cy="717550"/>
            <a:chOff x="9006" y="6698"/>
            <a:chExt cx="1642" cy="1130"/>
          </a:xfrm>
        </p:grpSpPr>
        <p:sp>
          <p:nvSpPr>
            <p:cNvPr id="11293" name="Oval 29"/>
            <p:cNvSpPr>
              <a:spLocks noChangeArrowheads="1"/>
            </p:cNvSpPr>
            <p:nvPr/>
          </p:nvSpPr>
          <p:spPr bwMode="auto">
            <a:xfrm>
              <a:off x="9006" y="6698"/>
              <a:ext cx="1132" cy="1130"/>
            </a:xfrm>
            <a:prstGeom prst="ellipse">
              <a:avLst/>
            </a:prstGeom>
            <a:solidFill>
              <a:srgbClr val="C33736"/>
            </a:solidFill>
            <a:ln>
              <a:noFill/>
            </a:ln>
          </p:spPr>
          <p:txBody>
            <a:bodyPr/>
            <a:lstStyle/>
            <a:p>
              <a:endParaRPr lang="zh-CN" altLang="en-US">
                <a:solidFill>
                  <a:prstClr val="black"/>
                </a:solidFill>
              </a:endParaRPr>
            </a:p>
          </p:txBody>
        </p:sp>
        <p:sp>
          <p:nvSpPr>
            <p:cNvPr id="11299" name="Freeform 35"/>
            <p:cNvSpPr/>
            <p:nvPr/>
          </p:nvSpPr>
          <p:spPr bwMode="auto">
            <a:xfrm>
              <a:off x="10132" y="6896"/>
              <a:ext cx="517" cy="765"/>
            </a:xfrm>
            <a:custGeom>
              <a:avLst/>
              <a:gdLst>
                <a:gd name="T0" fmla="*/ 0 w 170"/>
                <a:gd name="T1" fmla="*/ 0 h 251"/>
                <a:gd name="T2" fmla="*/ 92 w 170"/>
                <a:gd name="T3" fmla="*/ 126 h 251"/>
                <a:gd name="T4" fmla="*/ 0 w 170"/>
                <a:gd name="T5" fmla="*/ 251 h 251"/>
                <a:gd name="T6" fmla="*/ 79 w 170"/>
                <a:gd name="T7" fmla="*/ 251 h 251"/>
                <a:gd name="T8" fmla="*/ 170 w 170"/>
                <a:gd name="T9" fmla="*/ 126 h 251"/>
                <a:gd name="T10" fmla="*/ 79 w 170"/>
                <a:gd name="T11" fmla="*/ 0 h 251"/>
                <a:gd name="T12" fmla="*/ 0 w 170"/>
                <a:gd name="T13" fmla="*/ 0 h 251"/>
              </a:gdLst>
              <a:ahLst/>
              <a:cxnLst>
                <a:cxn ang="0">
                  <a:pos x="T0" y="T1"/>
                </a:cxn>
                <a:cxn ang="0">
                  <a:pos x="T2" y="T3"/>
                </a:cxn>
                <a:cxn ang="0">
                  <a:pos x="T4" y="T5"/>
                </a:cxn>
                <a:cxn ang="0">
                  <a:pos x="T6" y="T7"/>
                </a:cxn>
                <a:cxn ang="0">
                  <a:pos x="T8" y="T9"/>
                </a:cxn>
                <a:cxn ang="0">
                  <a:pos x="T10" y="T11"/>
                </a:cxn>
                <a:cxn ang="0">
                  <a:pos x="T12" y="T13"/>
                </a:cxn>
              </a:cxnLst>
              <a:rect l="0" t="0" r="r" b="b"/>
              <a:pathLst>
                <a:path w="170" h="251">
                  <a:moveTo>
                    <a:pt x="0" y="0"/>
                  </a:moveTo>
                  <a:lnTo>
                    <a:pt x="92" y="126"/>
                  </a:lnTo>
                  <a:lnTo>
                    <a:pt x="0" y="251"/>
                  </a:lnTo>
                  <a:lnTo>
                    <a:pt x="79" y="251"/>
                  </a:lnTo>
                  <a:lnTo>
                    <a:pt x="170" y="126"/>
                  </a:lnTo>
                  <a:lnTo>
                    <a:pt x="79" y="0"/>
                  </a:lnTo>
                  <a:lnTo>
                    <a:pt x="0" y="0"/>
                  </a:lnTo>
                  <a:close/>
                </a:path>
              </a:pathLst>
            </a:custGeom>
            <a:solidFill>
              <a:srgbClr val="C33736"/>
            </a:solidFill>
            <a:ln>
              <a:noFill/>
            </a:ln>
          </p:spPr>
          <p:txBody>
            <a:bodyPr/>
            <a:lstStyle/>
            <a:p>
              <a:endParaRPr lang="zh-CN" altLang="en-US">
                <a:solidFill>
                  <a:prstClr val="black"/>
                </a:solidFill>
              </a:endParaRPr>
            </a:p>
          </p:txBody>
        </p:sp>
        <p:grpSp>
          <p:nvGrpSpPr>
            <p:cNvPr id="11315" name="Group 51"/>
            <p:cNvGrpSpPr/>
            <p:nvPr/>
          </p:nvGrpSpPr>
          <p:grpSpPr bwMode="auto">
            <a:xfrm>
              <a:off x="9358" y="7074"/>
              <a:ext cx="414" cy="335"/>
              <a:chOff x="2801" y="1980"/>
              <a:chExt cx="136" cy="110"/>
            </a:xfrm>
          </p:grpSpPr>
          <p:sp>
            <p:nvSpPr>
              <p:cNvPr id="11306" name="Freeform 42"/>
              <p:cNvSpPr>
                <a:spLocks noEditPoints="1"/>
              </p:cNvSpPr>
              <p:nvPr/>
            </p:nvSpPr>
            <p:spPr bwMode="auto">
              <a:xfrm>
                <a:off x="2801" y="2016"/>
                <a:ext cx="122" cy="74"/>
              </a:xfrm>
              <a:custGeom>
                <a:avLst/>
                <a:gdLst>
                  <a:gd name="T0" fmla="*/ 34 w 122"/>
                  <a:gd name="T1" fmla="*/ 28 h 74"/>
                  <a:gd name="T2" fmla="*/ 34 w 122"/>
                  <a:gd name="T3" fmla="*/ 74 h 74"/>
                  <a:gd name="T4" fmla="*/ 54 w 122"/>
                  <a:gd name="T5" fmla="*/ 74 h 74"/>
                  <a:gd name="T6" fmla="*/ 54 w 122"/>
                  <a:gd name="T7" fmla="*/ 29 h 74"/>
                  <a:gd name="T8" fmla="*/ 44 w 122"/>
                  <a:gd name="T9" fmla="*/ 20 h 74"/>
                  <a:gd name="T10" fmla="*/ 34 w 122"/>
                  <a:gd name="T11" fmla="*/ 28 h 74"/>
                  <a:gd name="T12" fmla="*/ 0 w 122"/>
                  <a:gd name="T13" fmla="*/ 74 h 74"/>
                  <a:gd name="T14" fmla="*/ 20 w 122"/>
                  <a:gd name="T15" fmla="*/ 74 h 74"/>
                  <a:gd name="T16" fmla="*/ 20 w 122"/>
                  <a:gd name="T17" fmla="*/ 39 h 74"/>
                  <a:gd name="T18" fmla="*/ 0 w 122"/>
                  <a:gd name="T19" fmla="*/ 56 h 74"/>
                  <a:gd name="T20" fmla="*/ 0 w 122"/>
                  <a:gd name="T21" fmla="*/ 74 h 74"/>
                  <a:gd name="T22" fmla="*/ 102 w 122"/>
                  <a:gd name="T23" fmla="*/ 18 h 74"/>
                  <a:gd name="T24" fmla="*/ 102 w 122"/>
                  <a:gd name="T25" fmla="*/ 74 h 74"/>
                  <a:gd name="T26" fmla="*/ 122 w 122"/>
                  <a:gd name="T27" fmla="*/ 74 h 74"/>
                  <a:gd name="T28" fmla="*/ 122 w 122"/>
                  <a:gd name="T29" fmla="*/ 0 h 74"/>
                  <a:gd name="T30" fmla="*/ 102 w 122"/>
                  <a:gd name="T31" fmla="*/ 18 h 74"/>
                  <a:gd name="T32" fmla="*/ 67 w 122"/>
                  <a:gd name="T33" fmla="*/ 40 h 74"/>
                  <a:gd name="T34" fmla="*/ 67 w 122"/>
                  <a:gd name="T35" fmla="*/ 74 h 74"/>
                  <a:gd name="T36" fmla="*/ 88 w 122"/>
                  <a:gd name="T37" fmla="*/ 74 h 74"/>
                  <a:gd name="T38" fmla="*/ 88 w 122"/>
                  <a:gd name="T39" fmla="*/ 29 h 74"/>
                  <a:gd name="T40" fmla="*/ 72 w 122"/>
                  <a:gd name="T41" fmla="*/ 43 h 74"/>
                  <a:gd name="T42" fmla="*/ 67 w 122"/>
                  <a:gd name="T43" fmla="*/ 4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2" h="74">
                    <a:moveTo>
                      <a:pt x="34" y="28"/>
                    </a:moveTo>
                    <a:lnTo>
                      <a:pt x="34" y="74"/>
                    </a:lnTo>
                    <a:lnTo>
                      <a:pt x="54" y="74"/>
                    </a:lnTo>
                    <a:lnTo>
                      <a:pt x="54" y="29"/>
                    </a:lnTo>
                    <a:lnTo>
                      <a:pt x="44" y="20"/>
                    </a:lnTo>
                    <a:lnTo>
                      <a:pt x="34" y="28"/>
                    </a:lnTo>
                    <a:close/>
                    <a:moveTo>
                      <a:pt x="0" y="74"/>
                    </a:moveTo>
                    <a:lnTo>
                      <a:pt x="20" y="74"/>
                    </a:lnTo>
                    <a:lnTo>
                      <a:pt x="20" y="39"/>
                    </a:lnTo>
                    <a:lnTo>
                      <a:pt x="0" y="56"/>
                    </a:lnTo>
                    <a:lnTo>
                      <a:pt x="0" y="74"/>
                    </a:lnTo>
                    <a:close/>
                    <a:moveTo>
                      <a:pt x="102" y="18"/>
                    </a:moveTo>
                    <a:lnTo>
                      <a:pt x="102" y="74"/>
                    </a:lnTo>
                    <a:lnTo>
                      <a:pt x="122" y="74"/>
                    </a:lnTo>
                    <a:lnTo>
                      <a:pt x="122" y="0"/>
                    </a:lnTo>
                    <a:lnTo>
                      <a:pt x="102" y="18"/>
                    </a:lnTo>
                    <a:close/>
                    <a:moveTo>
                      <a:pt x="67" y="40"/>
                    </a:moveTo>
                    <a:lnTo>
                      <a:pt x="67" y="74"/>
                    </a:lnTo>
                    <a:lnTo>
                      <a:pt x="88" y="74"/>
                    </a:lnTo>
                    <a:lnTo>
                      <a:pt x="88" y="29"/>
                    </a:lnTo>
                    <a:lnTo>
                      <a:pt x="72" y="43"/>
                    </a:lnTo>
                    <a:lnTo>
                      <a:pt x="67" y="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1307" name="Freeform 43"/>
              <p:cNvSpPr/>
              <p:nvPr/>
            </p:nvSpPr>
            <p:spPr bwMode="auto">
              <a:xfrm>
                <a:off x="2801" y="1980"/>
                <a:ext cx="136" cy="79"/>
              </a:xfrm>
              <a:custGeom>
                <a:avLst/>
                <a:gdLst>
                  <a:gd name="T0" fmla="*/ 136 w 136"/>
                  <a:gd name="T1" fmla="*/ 0 h 79"/>
                  <a:gd name="T2" fmla="*/ 96 w 136"/>
                  <a:gd name="T3" fmla="*/ 0 h 79"/>
                  <a:gd name="T4" fmla="*/ 113 w 136"/>
                  <a:gd name="T5" fmla="*/ 16 h 79"/>
                  <a:gd name="T6" fmla="*/ 72 w 136"/>
                  <a:gd name="T7" fmla="*/ 52 h 79"/>
                  <a:gd name="T8" fmla="*/ 44 w 136"/>
                  <a:gd name="T9" fmla="*/ 28 h 79"/>
                  <a:gd name="T10" fmla="*/ 0 w 136"/>
                  <a:gd name="T11" fmla="*/ 64 h 79"/>
                  <a:gd name="T12" fmla="*/ 0 w 136"/>
                  <a:gd name="T13" fmla="*/ 79 h 79"/>
                  <a:gd name="T14" fmla="*/ 44 w 136"/>
                  <a:gd name="T15" fmla="*/ 43 h 79"/>
                  <a:gd name="T16" fmla="*/ 72 w 136"/>
                  <a:gd name="T17" fmla="*/ 67 h 79"/>
                  <a:gd name="T18" fmla="*/ 122 w 136"/>
                  <a:gd name="T19" fmla="*/ 25 h 79"/>
                  <a:gd name="T20" fmla="*/ 136 w 136"/>
                  <a:gd name="T21" fmla="*/ 38 h 79"/>
                  <a:gd name="T22" fmla="*/ 136 w 136"/>
                  <a:gd name="T2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79">
                    <a:moveTo>
                      <a:pt x="136" y="0"/>
                    </a:moveTo>
                    <a:lnTo>
                      <a:pt x="96" y="0"/>
                    </a:lnTo>
                    <a:lnTo>
                      <a:pt x="113" y="16"/>
                    </a:lnTo>
                    <a:lnTo>
                      <a:pt x="72" y="52"/>
                    </a:lnTo>
                    <a:lnTo>
                      <a:pt x="44" y="28"/>
                    </a:lnTo>
                    <a:lnTo>
                      <a:pt x="0" y="64"/>
                    </a:lnTo>
                    <a:lnTo>
                      <a:pt x="0" y="79"/>
                    </a:lnTo>
                    <a:lnTo>
                      <a:pt x="44" y="43"/>
                    </a:lnTo>
                    <a:lnTo>
                      <a:pt x="72" y="67"/>
                    </a:lnTo>
                    <a:lnTo>
                      <a:pt x="122" y="25"/>
                    </a:lnTo>
                    <a:lnTo>
                      <a:pt x="136" y="38"/>
                    </a:lnTo>
                    <a:lnTo>
                      <a:pt x="13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grpSp>
      </p:grpSp>
      <p:grpSp>
        <p:nvGrpSpPr>
          <p:cNvPr id="20" name="组合 19"/>
          <p:cNvGrpSpPr/>
          <p:nvPr/>
        </p:nvGrpSpPr>
        <p:grpSpPr>
          <a:xfrm>
            <a:off x="4849586" y="4751611"/>
            <a:ext cx="1080770" cy="717550"/>
            <a:chOff x="8460" y="8408"/>
            <a:chExt cx="1702" cy="1130"/>
          </a:xfrm>
        </p:grpSpPr>
        <p:sp>
          <p:nvSpPr>
            <p:cNvPr id="11294" name="Oval 30"/>
            <p:cNvSpPr>
              <a:spLocks noChangeArrowheads="1"/>
            </p:cNvSpPr>
            <p:nvPr/>
          </p:nvSpPr>
          <p:spPr bwMode="auto">
            <a:xfrm>
              <a:off x="9030" y="8408"/>
              <a:ext cx="1132" cy="1130"/>
            </a:xfrm>
            <a:prstGeom prst="ellipse">
              <a:avLst/>
            </a:prstGeom>
            <a:solidFill>
              <a:srgbClr val="C33736"/>
            </a:solidFill>
            <a:ln>
              <a:noFill/>
            </a:ln>
          </p:spPr>
          <p:txBody>
            <a:bodyPr/>
            <a:lstStyle/>
            <a:p>
              <a:endParaRPr lang="zh-CN" altLang="en-US">
                <a:solidFill>
                  <a:prstClr val="black"/>
                </a:solidFill>
              </a:endParaRPr>
            </a:p>
          </p:txBody>
        </p:sp>
        <p:sp>
          <p:nvSpPr>
            <p:cNvPr id="11298" name="Freeform 34"/>
            <p:cNvSpPr/>
            <p:nvPr/>
          </p:nvSpPr>
          <p:spPr bwMode="auto">
            <a:xfrm>
              <a:off x="8460" y="8558"/>
              <a:ext cx="514" cy="765"/>
            </a:xfrm>
            <a:custGeom>
              <a:avLst/>
              <a:gdLst>
                <a:gd name="T0" fmla="*/ 169 w 169"/>
                <a:gd name="T1" fmla="*/ 251 h 251"/>
                <a:gd name="T2" fmla="*/ 78 w 169"/>
                <a:gd name="T3" fmla="*/ 125 h 251"/>
                <a:gd name="T4" fmla="*/ 169 w 169"/>
                <a:gd name="T5" fmla="*/ 0 h 251"/>
                <a:gd name="T6" fmla="*/ 91 w 169"/>
                <a:gd name="T7" fmla="*/ 0 h 251"/>
                <a:gd name="T8" fmla="*/ 0 w 169"/>
                <a:gd name="T9" fmla="*/ 125 h 251"/>
                <a:gd name="T10" fmla="*/ 91 w 169"/>
                <a:gd name="T11" fmla="*/ 251 h 251"/>
                <a:gd name="T12" fmla="*/ 169 w 169"/>
                <a:gd name="T13" fmla="*/ 251 h 251"/>
              </a:gdLst>
              <a:ahLst/>
              <a:cxnLst>
                <a:cxn ang="0">
                  <a:pos x="T0" y="T1"/>
                </a:cxn>
                <a:cxn ang="0">
                  <a:pos x="T2" y="T3"/>
                </a:cxn>
                <a:cxn ang="0">
                  <a:pos x="T4" y="T5"/>
                </a:cxn>
                <a:cxn ang="0">
                  <a:pos x="T6" y="T7"/>
                </a:cxn>
                <a:cxn ang="0">
                  <a:pos x="T8" y="T9"/>
                </a:cxn>
                <a:cxn ang="0">
                  <a:pos x="T10" y="T11"/>
                </a:cxn>
                <a:cxn ang="0">
                  <a:pos x="T12" y="T13"/>
                </a:cxn>
              </a:cxnLst>
              <a:rect l="0" t="0" r="r" b="b"/>
              <a:pathLst>
                <a:path w="169" h="251">
                  <a:moveTo>
                    <a:pt x="169" y="251"/>
                  </a:moveTo>
                  <a:lnTo>
                    <a:pt x="78" y="125"/>
                  </a:lnTo>
                  <a:lnTo>
                    <a:pt x="169" y="0"/>
                  </a:lnTo>
                  <a:lnTo>
                    <a:pt x="91" y="0"/>
                  </a:lnTo>
                  <a:lnTo>
                    <a:pt x="0" y="125"/>
                  </a:lnTo>
                  <a:lnTo>
                    <a:pt x="91" y="251"/>
                  </a:lnTo>
                  <a:lnTo>
                    <a:pt x="169" y="251"/>
                  </a:lnTo>
                  <a:close/>
                </a:path>
              </a:pathLst>
            </a:custGeom>
            <a:solidFill>
              <a:srgbClr val="C33736"/>
            </a:solidFill>
            <a:ln>
              <a:noFill/>
            </a:ln>
          </p:spPr>
          <p:txBody>
            <a:bodyPr/>
            <a:lstStyle/>
            <a:p>
              <a:endParaRPr lang="zh-CN" altLang="en-US">
                <a:solidFill>
                  <a:prstClr val="black"/>
                </a:solidFill>
              </a:endParaRPr>
            </a:p>
          </p:txBody>
        </p:sp>
        <p:grpSp>
          <p:nvGrpSpPr>
            <p:cNvPr id="11316" name="Group 52"/>
            <p:cNvGrpSpPr/>
            <p:nvPr/>
          </p:nvGrpSpPr>
          <p:grpSpPr bwMode="auto">
            <a:xfrm>
              <a:off x="9428" y="8729"/>
              <a:ext cx="340" cy="466"/>
              <a:chOff x="2829" y="2517"/>
              <a:chExt cx="112" cy="153"/>
            </a:xfrm>
          </p:grpSpPr>
          <p:sp>
            <p:nvSpPr>
              <p:cNvPr id="11308" name="Freeform 44"/>
              <p:cNvSpPr>
                <a:spLocks noEditPoints="1"/>
              </p:cNvSpPr>
              <p:nvPr/>
            </p:nvSpPr>
            <p:spPr bwMode="auto">
              <a:xfrm>
                <a:off x="2829" y="2517"/>
                <a:ext cx="112" cy="153"/>
              </a:xfrm>
              <a:custGeom>
                <a:avLst/>
                <a:gdLst>
                  <a:gd name="T0" fmla="*/ 112 w 112"/>
                  <a:gd name="T1" fmla="*/ 30 h 153"/>
                  <a:gd name="T2" fmla="*/ 82 w 112"/>
                  <a:gd name="T3" fmla="*/ 0 h 153"/>
                  <a:gd name="T4" fmla="*/ 0 w 112"/>
                  <a:gd name="T5" fmla="*/ 0 h 153"/>
                  <a:gd name="T6" fmla="*/ 0 w 112"/>
                  <a:gd name="T7" fmla="*/ 153 h 153"/>
                  <a:gd name="T8" fmla="*/ 112 w 112"/>
                  <a:gd name="T9" fmla="*/ 153 h 153"/>
                  <a:gd name="T10" fmla="*/ 112 w 112"/>
                  <a:gd name="T11" fmla="*/ 30 h 153"/>
                  <a:gd name="T12" fmla="*/ 99 w 112"/>
                  <a:gd name="T13" fmla="*/ 34 h 153"/>
                  <a:gd name="T14" fmla="*/ 79 w 112"/>
                  <a:gd name="T15" fmla="*/ 34 h 153"/>
                  <a:gd name="T16" fmla="*/ 79 w 112"/>
                  <a:gd name="T17" fmla="*/ 14 h 153"/>
                  <a:gd name="T18" fmla="*/ 99 w 112"/>
                  <a:gd name="T19" fmla="*/ 34 h 153"/>
                  <a:gd name="T20" fmla="*/ 99 w 112"/>
                  <a:gd name="T21" fmla="*/ 141 h 153"/>
                  <a:gd name="T22" fmla="*/ 12 w 112"/>
                  <a:gd name="T23" fmla="*/ 141 h 153"/>
                  <a:gd name="T24" fmla="*/ 12 w 112"/>
                  <a:gd name="T25" fmla="*/ 12 h 153"/>
                  <a:gd name="T26" fmla="*/ 67 w 112"/>
                  <a:gd name="T27" fmla="*/ 12 h 153"/>
                  <a:gd name="T28" fmla="*/ 67 w 112"/>
                  <a:gd name="T29" fmla="*/ 46 h 153"/>
                  <a:gd name="T30" fmla="*/ 99 w 112"/>
                  <a:gd name="T31" fmla="*/ 46 h 153"/>
                  <a:gd name="T32" fmla="*/ 99 w 112"/>
                  <a:gd name="T33" fmla="*/ 14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153">
                    <a:moveTo>
                      <a:pt x="112" y="30"/>
                    </a:moveTo>
                    <a:lnTo>
                      <a:pt x="82" y="0"/>
                    </a:lnTo>
                    <a:lnTo>
                      <a:pt x="0" y="0"/>
                    </a:lnTo>
                    <a:lnTo>
                      <a:pt x="0" y="153"/>
                    </a:lnTo>
                    <a:lnTo>
                      <a:pt x="112" y="153"/>
                    </a:lnTo>
                    <a:lnTo>
                      <a:pt x="112" y="30"/>
                    </a:lnTo>
                    <a:close/>
                    <a:moveTo>
                      <a:pt x="99" y="34"/>
                    </a:moveTo>
                    <a:lnTo>
                      <a:pt x="79" y="34"/>
                    </a:lnTo>
                    <a:lnTo>
                      <a:pt x="79" y="14"/>
                    </a:lnTo>
                    <a:lnTo>
                      <a:pt x="99" y="34"/>
                    </a:lnTo>
                    <a:close/>
                    <a:moveTo>
                      <a:pt x="99" y="141"/>
                    </a:moveTo>
                    <a:lnTo>
                      <a:pt x="12" y="141"/>
                    </a:lnTo>
                    <a:lnTo>
                      <a:pt x="12" y="12"/>
                    </a:lnTo>
                    <a:lnTo>
                      <a:pt x="67" y="12"/>
                    </a:lnTo>
                    <a:lnTo>
                      <a:pt x="67" y="46"/>
                    </a:lnTo>
                    <a:lnTo>
                      <a:pt x="99" y="46"/>
                    </a:lnTo>
                    <a:lnTo>
                      <a:pt x="99" y="14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1309" name="Rectangle 45"/>
              <p:cNvSpPr>
                <a:spLocks noChangeArrowheads="1"/>
              </p:cNvSpPr>
              <p:nvPr/>
            </p:nvSpPr>
            <p:spPr bwMode="auto">
              <a:xfrm>
                <a:off x="2850" y="2557"/>
                <a:ext cx="70"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prstClr val="black"/>
                  </a:solidFill>
                </a:endParaRPr>
              </a:p>
            </p:txBody>
          </p:sp>
          <p:sp>
            <p:nvSpPr>
              <p:cNvPr id="11310" name="Rectangle 46"/>
              <p:cNvSpPr>
                <a:spLocks noChangeArrowheads="1"/>
              </p:cNvSpPr>
              <p:nvPr/>
            </p:nvSpPr>
            <p:spPr bwMode="auto">
              <a:xfrm>
                <a:off x="2850" y="2579"/>
                <a:ext cx="70" cy="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prstClr val="black"/>
                  </a:solidFill>
                </a:endParaRPr>
              </a:p>
            </p:txBody>
          </p:sp>
          <p:sp>
            <p:nvSpPr>
              <p:cNvPr id="11311" name="Rectangle 47"/>
              <p:cNvSpPr>
                <a:spLocks noChangeArrowheads="1"/>
              </p:cNvSpPr>
              <p:nvPr/>
            </p:nvSpPr>
            <p:spPr bwMode="auto">
              <a:xfrm>
                <a:off x="2850" y="2602"/>
                <a:ext cx="70"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prstClr val="black"/>
                  </a:solidFill>
                </a:endParaRPr>
              </a:p>
            </p:txBody>
          </p:sp>
          <p:sp>
            <p:nvSpPr>
              <p:cNvPr id="11312" name="Rectangle 48"/>
              <p:cNvSpPr>
                <a:spLocks noChangeArrowheads="1"/>
              </p:cNvSpPr>
              <p:nvPr/>
            </p:nvSpPr>
            <p:spPr bwMode="auto">
              <a:xfrm>
                <a:off x="2850" y="2625"/>
                <a:ext cx="70"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prstClr val="black"/>
                  </a:solidFill>
                </a:endParaRPr>
              </a:p>
            </p:txBody>
          </p:sp>
        </p:grpSp>
      </p:grpSp>
      <p:sp>
        <p:nvSpPr>
          <p:cNvPr id="21" name="文本框 20"/>
          <p:cNvSpPr txBox="1"/>
          <p:nvPr/>
        </p:nvSpPr>
        <p:spPr>
          <a:xfrm>
            <a:off x="6515508" y="718820"/>
            <a:ext cx="4064000" cy="2708434"/>
          </a:xfrm>
          <a:prstGeom prst="rect">
            <a:avLst/>
          </a:prstGeom>
          <a:noFill/>
        </p:spPr>
        <p:txBody>
          <a:bodyPr wrap="square" rtlCol="0">
            <a:spAutoFit/>
          </a:bodyPr>
          <a:lstStyle/>
          <a:p>
            <a:r>
              <a:rPr lang="zh-CN" altLang="en-US" sz="1600" b="1" dirty="0">
                <a:solidFill>
                  <a:srgbClr val="C33736"/>
                </a:solidFill>
                <a:latin typeface="微软雅黑" panose="020B0503020204020204" pitchFamily="34" charset="-122"/>
                <a:ea typeface="微软雅黑" panose="020B0503020204020204" pitchFamily="34" charset="-122"/>
                <a:sym typeface="+mn-ea"/>
              </a:rPr>
              <a:t>现场勘查</a:t>
            </a:r>
            <a:endParaRPr lang="en-US" altLang="zh-CN" sz="1600" b="1" dirty="0">
              <a:solidFill>
                <a:srgbClr val="C33736"/>
              </a:solidFill>
              <a:latin typeface="微软雅黑" panose="020B0503020204020204" pitchFamily="34" charset="-122"/>
              <a:ea typeface="微软雅黑" panose="020B0503020204020204" pitchFamily="34" charset="-122"/>
              <a:sym typeface="+mn-ea"/>
            </a:endParaRPr>
          </a:p>
          <a:p>
            <a:pPr algn="just"/>
            <a:r>
              <a:rPr lang="zh-CN" altLang="en-US" sz="1400" dirty="0">
                <a:latin typeface="微软雅黑" panose="020B0503020204020204" pitchFamily="34" charset="-122"/>
                <a:ea typeface="微软雅黑" panose="020B0503020204020204" pitchFamily="34" charset="-122"/>
                <a:sym typeface="+mn-ea"/>
              </a:rPr>
              <a:t>主爆燃的</a:t>
            </a:r>
            <a:r>
              <a:rPr lang="en-US" altLang="zh-CN" sz="1400" dirty="0">
                <a:latin typeface="微软雅黑" panose="020B0503020204020204" pitchFamily="34" charset="-122"/>
                <a:ea typeface="微软雅黑" panose="020B0503020204020204" pitchFamily="34" charset="-122"/>
                <a:sym typeface="+mn-ea"/>
              </a:rPr>
              <a:t>407</a:t>
            </a:r>
            <a:r>
              <a:rPr lang="zh-CN" altLang="en-US" sz="1400" dirty="0">
                <a:latin typeface="微软雅黑" panose="020B0503020204020204" pitchFamily="34" charset="-122"/>
                <a:ea typeface="微软雅黑" panose="020B0503020204020204" pitchFamily="34" charset="-122"/>
                <a:sym typeface="+mn-ea"/>
              </a:rPr>
              <a:t>室客厅对面有原厨房改做的阴面卧室，</a:t>
            </a:r>
            <a:r>
              <a:rPr lang="en-US" altLang="zh-CN" sz="1400" dirty="0">
                <a:latin typeface="微软雅黑" panose="020B0503020204020204" pitchFamily="34" charset="-122"/>
                <a:ea typeface="微软雅黑" panose="020B0503020204020204" pitchFamily="34" charset="-122"/>
                <a:sym typeface="+mn-ea"/>
              </a:rPr>
              <a:t>407</a:t>
            </a:r>
            <a:r>
              <a:rPr lang="zh-CN" altLang="en-US" sz="1400" dirty="0">
                <a:latin typeface="微软雅黑" panose="020B0503020204020204" pitchFamily="34" charset="-122"/>
                <a:ea typeface="微软雅黑" panose="020B0503020204020204" pitchFamily="34" charset="-122"/>
                <a:sym typeface="+mn-ea"/>
              </a:rPr>
              <a:t>室与</a:t>
            </a:r>
            <a:r>
              <a:rPr lang="en-US" altLang="zh-CN" sz="1400" dirty="0">
                <a:latin typeface="微软雅黑" panose="020B0503020204020204" pitchFamily="34" charset="-122"/>
                <a:ea typeface="微软雅黑" panose="020B0503020204020204" pitchFamily="34" charset="-122"/>
                <a:sym typeface="+mn-ea"/>
              </a:rPr>
              <a:t>408</a:t>
            </a:r>
            <a:r>
              <a:rPr lang="zh-CN" altLang="en-US" sz="1400" dirty="0">
                <a:latin typeface="微软雅黑" panose="020B0503020204020204" pitchFamily="34" charset="-122"/>
                <a:ea typeface="微软雅黑" panose="020B0503020204020204" pitchFamily="34" charset="-122"/>
                <a:sym typeface="+mn-ea"/>
              </a:rPr>
              <a:t>室之间有储物间简单隔层。爆燃导致阳面两卧室顶棚和楼板均塌落至三楼，客厅过火严重，为典型的燃气爆燃现场。</a:t>
            </a:r>
            <a:endParaRPr lang="en-US" altLang="zh-CN" sz="1400" dirty="0">
              <a:latin typeface="微软雅黑" panose="020B0503020204020204" pitchFamily="34" charset="-122"/>
              <a:ea typeface="微软雅黑" panose="020B0503020204020204" pitchFamily="34" charset="-122"/>
              <a:sym typeface="+mn-ea"/>
            </a:endParaRPr>
          </a:p>
          <a:p>
            <a:pPr algn="just"/>
            <a:r>
              <a:rPr lang="zh-CN" altLang="en-US" sz="1400" dirty="0">
                <a:latin typeface="微软雅黑" panose="020B0503020204020204" pitchFamily="34" charset="-122"/>
                <a:ea typeface="微软雅黑" panose="020B0503020204020204" pitchFamily="34" charset="-122"/>
                <a:sym typeface="+mn-ea"/>
              </a:rPr>
              <a:t>该用户燃气自走廊燃气表用铝塑管引出，通过客厅、阳台引至灶台下，灶前阀处开启状态，胶管与灶前阀连接端脱落，胶管有卡箍，卡箍距端口</a:t>
            </a:r>
            <a:r>
              <a:rPr lang="en-US" altLang="zh-CN" sz="1400" dirty="0">
                <a:latin typeface="微软雅黑" panose="020B0503020204020204" pitchFamily="34" charset="-122"/>
                <a:ea typeface="微软雅黑" panose="020B0503020204020204" pitchFamily="34" charset="-122"/>
                <a:sym typeface="+mn-ea"/>
              </a:rPr>
              <a:t>8mm</a:t>
            </a:r>
            <a:r>
              <a:rPr lang="zh-CN" altLang="en-US" sz="1400" dirty="0">
                <a:latin typeface="微软雅黑" panose="020B0503020204020204" pitchFamily="34" charset="-122"/>
                <a:ea typeface="微软雅黑" panose="020B0503020204020204" pitchFamily="34" charset="-122"/>
                <a:sym typeface="+mn-ea"/>
              </a:rPr>
              <a:t>，灶前阀的承接插头总长约</a:t>
            </a:r>
            <a:r>
              <a:rPr lang="en-US" altLang="zh-CN" sz="1400" dirty="0">
                <a:latin typeface="微软雅黑" panose="020B0503020204020204" pitchFamily="34" charset="-122"/>
                <a:ea typeface="微软雅黑" panose="020B0503020204020204" pitchFamily="34" charset="-122"/>
                <a:sym typeface="+mn-ea"/>
              </a:rPr>
              <a:t>20mm</a:t>
            </a:r>
            <a:r>
              <a:rPr lang="zh-CN" altLang="en-US" sz="1400" dirty="0">
                <a:latin typeface="微软雅黑" panose="020B0503020204020204" pitchFamily="34" charset="-122"/>
                <a:ea typeface="微软雅黑" panose="020B0503020204020204" pitchFamily="34" charset="-122"/>
                <a:sym typeface="+mn-ea"/>
              </a:rPr>
              <a:t>，其中下半段为锥形直面，长约</a:t>
            </a:r>
            <a:r>
              <a:rPr lang="en-US" altLang="zh-CN" sz="1400" dirty="0">
                <a:latin typeface="微软雅黑" panose="020B0503020204020204" pitchFamily="34" charset="-122"/>
                <a:ea typeface="微软雅黑" panose="020B0503020204020204" pitchFamily="34" charset="-122"/>
                <a:sym typeface="+mn-ea"/>
              </a:rPr>
              <a:t>5mm</a:t>
            </a:r>
            <a:r>
              <a:rPr lang="zh-CN" altLang="en-US" sz="1400" dirty="0">
                <a:latin typeface="微软雅黑" panose="020B0503020204020204" pitchFamily="34" charset="-122"/>
                <a:ea typeface="微软雅黑" panose="020B0503020204020204" pitchFamily="34" charset="-122"/>
                <a:sym typeface="+mn-ea"/>
              </a:rPr>
              <a:t>，连接端最粗以上部分有明显的油渍，灶具为双眼灶具，均处关闭状态，胶管与炉具连接完好。</a:t>
            </a:r>
            <a:endParaRPr lang="en-US" altLang="zh-CN" sz="1400" dirty="0">
              <a:latin typeface="微软雅黑" panose="020B0503020204020204" pitchFamily="34" charset="-122"/>
              <a:ea typeface="微软雅黑" panose="020B0503020204020204" pitchFamily="34" charset="-122"/>
              <a:sym typeface="+mn-ea"/>
            </a:endParaRPr>
          </a:p>
        </p:txBody>
      </p:sp>
      <p:sp>
        <p:nvSpPr>
          <p:cNvPr id="22" name="文本框 21"/>
          <p:cNvSpPr txBox="1"/>
          <p:nvPr/>
        </p:nvSpPr>
        <p:spPr>
          <a:xfrm>
            <a:off x="930366" y="2277651"/>
            <a:ext cx="3724275" cy="1846659"/>
          </a:xfrm>
          <a:prstGeom prst="rect">
            <a:avLst/>
          </a:prstGeom>
          <a:noFill/>
        </p:spPr>
        <p:txBody>
          <a:bodyPr wrap="square" rtlCol="0">
            <a:spAutoFit/>
          </a:bodyPr>
          <a:lstStyle/>
          <a:p>
            <a:pPr algn="r">
              <a:lnSpc>
                <a:spcPct val="100000"/>
              </a:lnSpc>
            </a:pPr>
            <a:r>
              <a:rPr lang="zh-CN" altLang="en-US" sz="1600" b="1" dirty="0">
                <a:solidFill>
                  <a:srgbClr val="C33736"/>
                </a:solidFill>
                <a:latin typeface="微软雅黑" panose="020B0503020204020204" pitchFamily="34" charset="-122"/>
                <a:ea typeface="微软雅黑" panose="020B0503020204020204" pitchFamily="34" charset="-122"/>
                <a:sym typeface="+mn-ea"/>
              </a:rPr>
              <a:t>调查取证</a:t>
            </a:r>
          </a:p>
          <a:p>
            <a:pPr algn="just">
              <a:lnSpc>
                <a:spcPct val="100000"/>
              </a:lnSpc>
            </a:pPr>
            <a:r>
              <a:rPr lang="zh-CN" altLang="en-US" sz="1400" dirty="0">
                <a:latin typeface="微软雅黑" panose="020B0503020204020204" pitchFamily="34" charset="-122"/>
                <a:ea typeface="微软雅黑" panose="020B0503020204020204" pitchFamily="34" charset="-122"/>
                <a:sym typeface="+mn-ea"/>
              </a:rPr>
              <a:t>专家组调阅了供气企业存档的该户</a:t>
            </a:r>
            <a:r>
              <a:rPr lang="en-US" altLang="zh-CN" sz="1400" dirty="0">
                <a:latin typeface="微软雅黑" panose="020B0503020204020204" pitchFamily="34" charset="-122"/>
                <a:ea typeface="微软雅黑" panose="020B0503020204020204" pitchFamily="34" charset="-122"/>
                <a:sym typeface="+mn-ea"/>
              </a:rPr>
              <a:t>2018</a:t>
            </a:r>
            <a:r>
              <a:rPr lang="zh-CN" altLang="en-US" sz="1400" dirty="0">
                <a:latin typeface="微软雅黑" panose="020B0503020204020204" pitchFamily="34" charset="-122"/>
                <a:ea typeface="微软雅黑" panose="020B0503020204020204" pitchFamily="34" charset="-122"/>
                <a:sym typeface="+mn-ea"/>
              </a:rPr>
              <a:t>年</a:t>
            </a:r>
            <a:r>
              <a:rPr lang="en-US" altLang="zh-CN" sz="1400" dirty="0">
                <a:latin typeface="微软雅黑" panose="020B0503020204020204" pitchFamily="34" charset="-122"/>
                <a:ea typeface="微软雅黑" panose="020B0503020204020204" pitchFamily="34" charset="-122"/>
                <a:sym typeface="+mn-ea"/>
              </a:rPr>
              <a:t>5</a:t>
            </a:r>
            <a:r>
              <a:rPr lang="zh-CN" altLang="en-US" sz="1400" dirty="0">
                <a:latin typeface="微软雅黑" panose="020B0503020204020204" pitchFamily="34" charset="-122"/>
                <a:ea typeface="微软雅黑" panose="020B0503020204020204" pitchFamily="34" charset="-122"/>
                <a:sym typeface="+mn-ea"/>
              </a:rPr>
              <a:t>月</a:t>
            </a:r>
            <a:r>
              <a:rPr lang="en-US" altLang="zh-CN" sz="1400" dirty="0">
                <a:latin typeface="微软雅黑" panose="020B0503020204020204" pitchFamily="34" charset="-122"/>
                <a:ea typeface="微软雅黑" panose="020B0503020204020204" pitchFamily="34" charset="-122"/>
                <a:sym typeface="+mn-ea"/>
              </a:rPr>
              <a:t>12</a:t>
            </a:r>
            <a:r>
              <a:rPr lang="zh-CN" altLang="en-US" sz="1400" dirty="0">
                <a:latin typeface="微软雅黑" panose="020B0503020204020204" pitchFamily="34" charset="-122"/>
                <a:ea typeface="微软雅黑" panose="020B0503020204020204" pitchFamily="34" charset="-122"/>
                <a:sym typeface="+mn-ea"/>
              </a:rPr>
              <a:t>日入户安检记录，记录有用户签字，当时胶管为红色，安检提示胶管不合格，现场蓝色胶管应为用户后更换的；调阅了</a:t>
            </a:r>
            <a:r>
              <a:rPr lang="en-US" altLang="zh-CN" sz="1400" dirty="0">
                <a:latin typeface="微软雅黑" panose="020B0503020204020204" pitchFamily="34" charset="-122"/>
                <a:ea typeface="微软雅黑" panose="020B0503020204020204" pitchFamily="34" charset="-122"/>
                <a:sym typeface="+mn-ea"/>
              </a:rPr>
              <a:t>407</a:t>
            </a:r>
            <a:r>
              <a:rPr lang="zh-CN" altLang="en-US" sz="1400" dirty="0">
                <a:latin typeface="微软雅黑" panose="020B0503020204020204" pitchFamily="34" charset="-122"/>
                <a:ea typeface="微软雅黑" panose="020B0503020204020204" pitchFamily="34" charset="-122"/>
                <a:sym typeface="+mn-ea"/>
              </a:rPr>
              <a:t>室缴费记录，证实该户为正常开栓用户，调阅楼下</a:t>
            </a:r>
            <a:r>
              <a:rPr lang="en-US" altLang="zh-CN" sz="1400" dirty="0">
                <a:latin typeface="微软雅黑" panose="020B0503020204020204" pitchFamily="34" charset="-122"/>
                <a:ea typeface="微软雅黑" panose="020B0503020204020204" pitchFamily="34" charset="-122"/>
                <a:sym typeface="+mn-ea"/>
              </a:rPr>
              <a:t>307</a:t>
            </a:r>
            <a:r>
              <a:rPr lang="zh-CN" altLang="en-US" sz="1400" dirty="0">
                <a:latin typeface="微软雅黑" panose="020B0503020204020204" pitchFamily="34" charset="-122"/>
                <a:ea typeface="微软雅黑" panose="020B0503020204020204" pitchFamily="34" charset="-122"/>
                <a:sym typeface="+mn-ea"/>
              </a:rPr>
              <a:t>室</a:t>
            </a:r>
            <a:r>
              <a:rPr lang="en-US" altLang="zh-CN" sz="1400" dirty="0">
                <a:latin typeface="微软雅黑" panose="020B0503020204020204" pitchFamily="34" charset="-122"/>
                <a:ea typeface="微软雅黑" panose="020B0503020204020204" pitchFamily="34" charset="-122"/>
                <a:sym typeface="+mn-ea"/>
              </a:rPr>
              <a:t>308</a:t>
            </a:r>
            <a:r>
              <a:rPr lang="zh-CN" altLang="en-US" sz="1400" dirty="0">
                <a:latin typeface="微软雅黑" panose="020B0503020204020204" pitchFamily="34" charset="-122"/>
                <a:ea typeface="微软雅黑" panose="020B0503020204020204" pitchFamily="34" charset="-122"/>
                <a:sym typeface="+mn-ea"/>
              </a:rPr>
              <a:t>室缴费记录及现场燃气表示数，排除</a:t>
            </a:r>
            <a:r>
              <a:rPr lang="en-US" altLang="zh-CN" sz="1400" dirty="0">
                <a:latin typeface="微软雅黑" panose="020B0503020204020204" pitchFamily="34" charset="-122"/>
                <a:ea typeface="微软雅黑" panose="020B0503020204020204" pitchFamily="34" charset="-122"/>
                <a:sym typeface="+mn-ea"/>
              </a:rPr>
              <a:t>307</a:t>
            </a:r>
            <a:r>
              <a:rPr lang="zh-CN" altLang="en-US" sz="1400" dirty="0">
                <a:latin typeface="微软雅黑" panose="020B0503020204020204" pitchFamily="34" charset="-122"/>
                <a:ea typeface="微软雅黑" panose="020B0503020204020204" pitchFamily="34" charset="-122"/>
                <a:sym typeface="+mn-ea"/>
              </a:rPr>
              <a:t>室</a:t>
            </a:r>
            <a:r>
              <a:rPr lang="en-US" altLang="zh-CN" sz="1400" dirty="0">
                <a:latin typeface="微软雅黑" panose="020B0503020204020204" pitchFamily="34" charset="-122"/>
                <a:ea typeface="微软雅黑" panose="020B0503020204020204" pitchFamily="34" charset="-122"/>
                <a:sym typeface="+mn-ea"/>
              </a:rPr>
              <a:t>308</a:t>
            </a:r>
            <a:r>
              <a:rPr lang="zh-CN" altLang="en-US" sz="1400" dirty="0">
                <a:latin typeface="微软雅黑" panose="020B0503020204020204" pitchFamily="34" charset="-122"/>
                <a:ea typeface="微软雅黑" panose="020B0503020204020204" pitchFamily="34" charset="-122"/>
                <a:sym typeface="+mn-ea"/>
              </a:rPr>
              <a:t>室泄漏的可能。</a:t>
            </a:r>
          </a:p>
        </p:txBody>
      </p:sp>
      <p:sp>
        <p:nvSpPr>
          <p:cNvPr id="24" name="文本框 23"/>
          <p:cNvSpPr txBox="1"/>
          <p:nvPr/>
        </p:nvSpPr>
        <p:spPr>
          <a:xfrm>
            <a:off x="902744" y="4846861"/>
            <a:ext cx="3724275" cy="1458861"/>
          </a:xfrm>
          <a:prstGeom prst="rect">
            <a:avLst/>
          </a:prstGeom>
          <a:noFill/>
        </p:spPr>
        <p:txBody>
          <a:bodyPr wrap="square" rtlCol="0">
            <a:spAutoFit/>
          </a:bodyPr>
          <a:lstStyle/>
          <a:p>
            <a:pPr algn="r">
              <a:lnSpc>
                <a:spcPct val="100000"/>
              </a:lnSpc>
            </a:pPr>
            <a:r>
              <a:rPr lang="zh-CN" altLang="en-US" sz="1600" b="1" dirty="0">
                <a:solidFill>
                  <a:srgbClr val="C33736"/>
                </a:solidFill>
                <a:latin typeface="微软雅黑" panose="020B0503020204020204" pitchFamily="34" charset="-122"/>
                <a:ea typeface="微软雅黑" panose="020B0503020204020204" pitchFamily="34" charset="-122"/>
                <a:sym typeface="+mn-ea"/>
              </a:rPr>
              <a:t>事故结论</a:t>
            </a:r>
          </a:p>
          <a:p>
            <a:pPr algn="just">
              <a:spcBef>
                <a:spcPct val="20000"/>
              </a:spcBef>
              <a:spcAft>
                <a:spcPts val="600"/>
              </a:spcAft>
              <a:buClr>
                <a:schemeClr val="accent1">
                  <a:lumMod val="75000"/>
                </a:schemeClr>
              </a:buClr>
              <a:buSzPct val="145000"/>
              <a:buFont typeface="Arial" panose="020B0604020202020204"/>
            </a:pPr>
            <a:r>
              <a:rPr lang="zh-CN" altLang="en-US" sz="1400" dirty="0">
                <a:latin typeface="微软雅黑" panose="020B0503020204020204" pitchFamily="34" charset="-122"/>
                <a:ea typeface="微软雅黑" panose="020B0503020204020204" pitchFamily="34" charset="-122"/>
                <a:sym typeface="+mn-ea"/>
              </a:rPr>
              <a:t>综上述勘查、调查，可以判定：该用户在更换胶管时，胶管推进没到位，卡箍未有效锁紧胶管，意外脱落，灶前阀没有关闭，造成燃气泄漏，泄漏的燃气遇随机点火源爆燃，属用户使用不当导致事故。</a:t>
            </a:r>
            <a:endParaRPr lang="zh-CN" altLang="en-US" sz="1400" dirty="0">
              <a:solidFill>
                <a:srgbClr val="404040"/>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6487886" y="3681644"/>
            <a:ext cx="4064000" cy="2708434"/>
          </a:xfrm>
          <a:prstGeom prst="rect">
            <a:avLst/>
          </a:prstGeom>
          <a:noFill/>
        </p:spPr>
        <p:txBody>
          <a:bodyPr wrap="square" rtlCol="0">
            <a:spAutoFit/>
          </a:bodyPr>
          <a:lstStyle/>
          <a:p>
            <a:pPr algn="just"/>
            <a:r>
              <a:rPr lang="zh-CN" altLang="en-US" sz="1600" b="1" dirty="0">
                <a:solidFill>
                  <a:srgbClr val="C33736"/>
                </a:solidFill>
                <a:latin typeface="微软雅黑" panose="020B0503020204020204" pitchFamily="34" charset="-122"/>
                <a:ea typeface="微软雅黑" panose="020B0503020204020204" pitchFamily="34" charset="-122"/>
                <a:sym typeface="+mn-ea"/>
              </a:rPr>
              <a:t>事故原因分析</a:t>
            </a:r>
            <a:endParaRPr lang="en-US" altLang="zh-CN" sz="1600" b="1" dirty="0">
              <a:solidFill>
                <a:srgbClr val="C33736"/>
              </a:solidFill>
              <a:latin typeface="微软雅黑" panose="020B0503020204020204" pitchFamily="34" charset="-122"/>
              <a:ea typeface="微软雅黑" panose="020B0503020204020204" pitchFamily="34" charset="-122"/>
              <a:sym typeface="+mn-ea"/>
            </a:endParaRPr>
          </a:p>
          <a:p>
            <a:pPr algn="just"/>
            <a:r>
              <a:rPr lang="zh-CN" altLang="en-US" sz="1400" dirty="0">
                <a:latin typeface="微软雅黑" panose="020B0503020204020204" pitchFamily="34" charset="-122"/>
                <a:ea typeface="微软雅黑" panose="020B0503020204020204" pitchFamily="34" charset="-122"/>
                <a:sym typeface="+mn-ea"/>
              </a:rPr>
              <a:t>根据现场灶前阀油渍痕迹和胶管卡箍位置分析，可以认定：用户更换胶管时，胶管与灶前阀的承插接头连接处没有推进到位，卡箍没能有效锁紧胶管，意外脱落，灶前阀没有关闭，造成燃气泄漏。</a:t>
            </a:r>
            <a:endParaRPr lang="en-US" altLang="zh-CN" sz="1400" dirty="0">
              <a:latin typeface="微软雅黑" panose="020B0503020204020204" pitchFamily="34" charset="-122"/>
              <a:ea typeface="微软雅黑" panose="020B0503020204020204" pitchFamily="34" charset="-122"/>
              <a:sym typeface="+mn-ea"/>
            </a:endParaRPr>
          </a:p>
          <a:p>
            <a:pPr algn="just"/>
            <a:r>
              <a:rPr lang="zh-CN" altLang="en-US" sz="1400" dirty="0">
                <a:latin typeface="微软雅黑" panose="020B0503020204020204" pitchFamily="34" charset="-122"/>
                <a:ea typeface="微软雅黑" panose="020B0503020204020204" pitchFamily="34" charset="-122"/>
                <a:sym typeface="+mn-ea"/>
              </a:rPr>
              <a:t>泄漏的燃气沿厨房</a:t>
            </a:r>
            <a:r>
              <a:rPr lang="en-US" altLang="zh-CN" sz="1400" dirty="0">
                <a:latin typeface="微软雅黑" panose="020B0503020204020204" pitchFamily="34" charset="-122"/>
                <a:ea typeface="微软雅黑" panose="020B0503020204020204" pitchFamily="34" charset="-122"/>
                <a:sym typeface="+mn-ea"/>
              </a:rPr>
              <a:t>-</a:t>
            </a:r>
            <a:r>
              <a:rPr lang="zh-CN" altLang="en-US" sz="1400" dirty="0">
                <a:latin typeface="微软雅黑" panose="020B0503020204020204" pitchFamily="34" charset="-122"/>
                <a:ea typeface="微软雅黑" panose="020B0503020204020204" pitchFamily="34" charset="-122"/>
                <a:sym typeface="+mn-ea"/>
              </a:rPr>
              <a:t>客厅</a:t>
            </a:r>
            <a:r>
              <a:rPr lang="en-US" altLang="zh-CN" sz="1400" dirty="0">
                <a:latin typeface="微软雅黑" panose="020B0503020204020204" pitchFamily="34" charset="-122"/>
                <a:ea typeface="微软雅黑" panose="020B0503020204020204" pitchFamily="34" charset="-122"/>
                <a:sym typeface="+mn-ea"/>
              </a:rPr>
              <a:t>-</a:t>
            </a:r>
            <a:r>
              <a:rPr lang="zh-CN" altLang="en-US" sz="1400" dirty="0">
                <a:latin typeface="微软雅黑" panose="020B0503020204020204" pitchFamily="34" charset="-122"/>
                <a:ea typeface="微软雅黑" panose="020B0503020204020204" pitchFamily="34" charset="-122"/>
                <a:sym typeface="+mn-ea"/>
              </a:rPr>
              <a:t>阳面卧室扩散，厨房和客厅浓度最大，超过爆炸上限，两卧室浓度较小，超过爆炸下限但低于爆炸上限，因而卧室主表现为爆炸，客厅主表现为燃烧。泄漏的燃气遇随机点火源发生爆燃，爆炸气流通过进户门、储物间等通道冲到</a:t>
            </a:r>
            <a:r>
              <a:rPr lang="en-US" altLang="zh-CN" sz="1400" dirty="0">
                <a:latin typeface="微软雅黑" panose="020B0503020204020204" pitchFamily="34" charset="-122"/>
                <a:ea typeface="微软雅黑" panose="020B0503020204020204" pitchFamily="34" charset="-122"/>
                <a:sym typeface="+mn-ea"/>
              </a:rPr>
              <a:t>408</a:t>
            </a:r>
            <a:r>
              <a:rPr lang="zh-CN" altLang="en-US" sz="1400" dirty="0">
                <a:latin typeface="微软雅黑" panose="020B0503020204020204" pitchFamily="34" charset="-122"/>
                <a:ea typeface="微软雅黑" panose="020B0503020204020204" pitchFamily="34" charset="-122"/>
                <a:sym typeface="+mn-ea"/>
              </a:rPr>
              <a:t>室引发火灾。</a:t>
            </a:r>
            <a:endParaRPr lang="zh-CN" altLang="en-US" sz="14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13211" y="975197"/>
            <a:ext cx="4555668" cy="457438"/>
          </a:xfrm>
        </p:spPr>
        <p:txBody>
          <a:bodyPr>
            <a:normAutofit/>
          </a:bodyPr>
          <a:lstStyle/>
          <a:p>
            <a:pPr marL="342900" indent="-342900">
              <a:buFont typeface="Wingdings" panose="05000000000000000000" pitchFamily="2" charset="2"/>
              <a:buChar char="Ø"/>
            </a:pPr>
            <a:r>
              <a:rPr lang="zh-CN" altLang="en-US" sz="1800" b="1" dirty="0">
                <a:solidFill>
                  <a:srgbClr val="C33736"/>
                </a:solidFill>
                <a:latin typeface="微软雅黑" panose="020B0503020204020204" pitchFamily="34" charset="-122"/>
                <a:ea typeface="微软雅黑" panose="020B0503020204020204" pitchFamily="34" charset="-122"/>
                <a:cs typeface="+mn-cs"/>
              </a:rPr>
              <a:t>事故现场照片</a:t>
            </a:r>
          </a:p>
        </p:txBody>
      </p:sp>
      <p:pic>
        <p:nvPicPr>
          <p:cNvPr id="5" name="内容占位符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668879" y="1653655"/>
            <a:ext cx="3286435" cy="4381915"/>
          </a:xfrm>
        </p:spPr>
      </p:pic>
      <p:sp>
        <p:nvSpPr>
          <p:cNvPr id="6" name="矩形 5"/>
          <p:cNvSpPr/>
          <p:nvPr/>
        </p:nvSpPr>
        <p:spPr>
          <a:xfrm>
            <a:off x="8265785" y="2629659"/>
            <a:ext cx="2099008" cy="762911"/>
          </a:xfrm>
          <a:prstGeom prst="rect">
            <a:avLst/>
          </a:prstGeom>
          <a:gradFill>
            <a:gsLst>
              <a:gs pos="0">
                <a:srgbClr val="012D86"/>
              </a:gs>
              <a:gs pos="100000">
                <a:srgbClr val="0E2557"/>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lang="zh-CN" altLang="en-US" b="1" dirty="0">
                <a:solidFill>
                  <a:schemeClr val="bg1"/>
                </a:solidFill>
                <a:latin typeface="微软雅黑" panose="020B0503020204020204" pitchFamily="34" charset="-122"/>
                <a:ea typeface="微软雅黑" panose="020B0503020204020204" pitchFamily="34" charset="-122"/>
              </a:rPr>
              <a:t>蓝色燃气胶管</a:t>
            </a:r>
          </a:p>
        </p:txBody>
      </p:sp>
      <p:sp>
        <p:nvSpPr>
          <p:cNvPr id="7" name="矩形 6"/>
          <p:cNvSpPr/>
          <p:nvPr/>
        </p:nvSpPr>
        <p:spPr>
          <a:xfrm>
            <a:off x="1390210" y="4513587"/>
            <a:ext cx="2689312" cy="1541327"/>
          </a:xfrm>
          <a:prstGeom prst="rect">
            <a:avLst/>
          </a:prstGeom>
          <a:gradFill>
            <a:gsLst>
              <a:gs pos="0">
                <a:srgbClr val="012D86"/>
              </a:gs>
              <a:gs pos="100000">
                <a:srgbClr val="0E2557"/>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b="1" dirty="0">
                <a:solidFill>
                  <a:schemeClr val="bg1"/>
                </a:solidFill>
                <a:latin typeface="微软雅黑" panose="020B0503020204020204" pitchFamily="34" charset="-122"/>
                <a:ea typeface="微软雅黑" panose="020B0503020204020204" pitchFamily="34" charset="-122"/>
              </a:rPr>
              <a:t>灶前阀的承插接头总长约</a:t>
            </a:r>
            <a:r>
              <a:rPr lang="en-US" altLang="zh-CN" b="1" dirty="0">
                <a:solidFill>
                  <a:schemeClr val="bg1"/>
                </a:solidFill>
                <a:latin typeface="微软雅黑" panose="020B0503020204020204" pitchFamily="34" charset="-122"/>
                <a:ea typeface="微软雅黑" panose="020B0503020204020204" pitchFamily="34" charset="-122"/>
              </a:rPr>
              <a:t>20mm</a:t>
            </a:r>
            <a:r>
              <a:rPr lang="zh-CN" altLang="zh-CN" b="1" dirty="0">
                <a:solidFill>
                  <a:schemeClr val="bg1"/>
                </a:solidFill>
                <a:latin typeface="微软雅黑" panose="020B0503020204020204" pitchFamily="34" charset="-122"/>
                <a:ea typeface="微软雅黑" panose="020B0503020204020204" pitchFamily="34" charset="-122"/>
              </a:rPr>
              <a:t>，其中下半段为锥形直面，长约</a:t>
            </a:r>
            <a:r>
              <a:rPr lang="en-US" altLang="zh-CN" b="1" dirty="0">
                <a:solidFill>
                  <a:schemeClr val="bg1"/>
                </a:solidFill>
                <a:latin typeface="微软雅黑" panose="020B0503020204020204" pitchFamily="34" charset="-122"/>
                <a:ea typeface="微软雅黑" panose="020B0503020204020204" pitchFamily="34" charset="-122"/>
              </a:rPr>
              <a:t>5mm</a:t>
            </a:r>
            <a:r>
              <a:rPr lang="zh-CN" altLang="en-US" b="1" dirty="0">
                <a:solidFill>
                  <a:schemeClr val="bg1"/>
                </a:solidFill>
                <a:latin typeface="微软雅黑" panose="020B0503020204020204" pitchFamily="34" charset="-122"/>
                <a:ea typeface="微软雅黑" panose="020B0503020204020204" pitchFamily="34" charset="-122"/>
              </a:rPr>
              <a:t>；连接端最粗以上部分有明显的油渍</a:t>
            </a:r>
          </a:p>
        </p:txBody>
      </p:sp>
      <p:sp>
        <p:nvSpPr>
          <p:cNvPr id="8" name="矩形 7"/>
          <p:cNvSpPr/>
          <p:nvPr/>
        </p:nvSpPr>
        <p:spPr>
          <a:xfrm>
            <a:off x="8315128" y="4951950"/>
            <a:ext cx="2689852" cy="664599"/>
          </a:xfrm>
          <a:prstGeom prst="rect">
            <a:avLst/>
          </a:prstGeom>
          <a:gradFill>
            <a:gsLst>
              <a:gs pos="0">
                <a:srgbClr val="012D86"/>
              </a:gs>
              <a:gs pos="100000">
                <a:srgbClr val="0E2557"/>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管卡距胶管端部约</a:t>
            </a:r>
            <a:r>
              <a:rPr lang="en-US" altLang="zh-CN" b="1" dirty="0">
                <a:latin typeface="微软雅黑" panose="020B0503020204020204" pitchFamily="34" charset="-122"/>
                <a:ea typeface="微软雅黑" panose="020B0503020204020204" pitchFamily="34" charset="-122"/>
              </a:rPr>
              <a:t>8mm</a:t>
            </a:r>
            <a:endParaRPr lang="zh-CN" altLang="en-US" b="1"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4000" y="2014367"/>
            <a:ext cx="2509751" cy="2400631"/>
          </a:xfrm>
          <a:prstGeom prst="rect">
            <a:avLst/>
          </a:prstGeom>
        </p:spPr>
      </p:pic>
      <p:sp>
        <p:nvSpPr>
          <p:cNvPr id="11" name="椭圆 10"/>
          <p:cNvSpPr/>
          <p:nvPr/>
        </p:nvSpPr>
        <p:spPr>
          <a:xfrm rot="2228185">
            <a:off x="4014086" y="3338923"/>
            <a:ext cx="509348" cy="3154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95"/>
          </a:p>
        </p:txBody>
      </p:sp>
      <p:cxnSp>
        <p:nvCxnSpPr>
          <p:cNvPr id="13" name="直接箭头连接符 12"/>
          <p:cNvCxnSpPr/>
          <p:nvPr/>
        </p:nvCxnSpPr>
        <p:spPr>
          <a:xfrm flipV="1">
            <a:off x="3339613" y="3636655"/>
            <a:ext cx="921622" cy="8841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4129154" y="5398441"/>
            <a:ext cx="2136307" cy="637130"/>
          </a:xfrm>
          <a:prstGeom prst="rect">
            <a:avLst/>
          </a:prstGeom>
          <a:gradFill>
            <a:gsLst>
              <a:gs pos="0">
                <a:srgbClr val="012D86"/>
              </a:gs>
              <a:gs pos="100000">
                <a:srgbClr val="0E2557"/>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灶前阀呈开启状态</a:t>
            </a:r>
          </a:p>
        </p:txBody>
      </p:sp>
      <p:cxnSp>
        <p:nvCxnSpPr>
          <p:cNvPr id="17" name="直接箭头连接符 16"/>
          <p:cNvCxnSpPr>
            <a:stCxn id="15" idx="0"/>
          </p:cNvCxnSpPr>
          <p:nvPr/>
        </p:nvCxnSpPr>
        <p:spPr>
          <a:xfrm flipV="1">
            <a:off x="5197308" y="4536343"/>
            <a:ext cx="985083" cy="8620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502920" y="350520"/>
            <a:ext cx="4370022" cy="369332"/>
          </a:xfrm>
          <a:prstGeom prst="rect">
            <a:avLst/>
          </a:prstGeom>
          <a:noFill/>
        </p:spPr>
        <p:txBody>
          <a:bodyPr wrap="square" rtlCol="0">
            <a:spAutoFit/>
          </a:bodyPr>
          <a:lstStyle/>
          <a:p>
            <a:r>
              <a:rPr lang="en-US" altLang="zh-CN" b="1" dirty="0">
                <a:solidFill>
                  <a:srgbClr val="C33736"/>
                </a:solidFill>
                <a:latin typeface="微软雅黑" panose="020B0503020204020204" pitchFamily="34" charset="-122"/>
                <a:ea typeface="微软雅黑" panose="020B0503020204020204" pitchFamily="34" charset="-122"/>
                <a:sym typeface="+mn-ea"/>
              </a:rPr>
              <a:t>1·30</a:t>
            </a:r>
            <a:r>
              <a:rPr lang="zh-CN" altLang="en-US" b="1" dirty="0">
                <a:solidFill>
                  <a:srgbClr val="C33736"/>
                </a:solidFill>
                <a:latin typeface="微软雅黑" panose="020B0503020204020204" pitchFamily="34" charset="-122"/>
                <a:ea typeface="微软雅黑" panose="020B0503020204020204" pitchFamily="34" charset="-122"/>
                <a:sym typeface="+mn-ea"/>
              </a:rPr>
              <a:t>长春燃气户内爆燃事故调查相关资料</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502920" y="350520"/>
            <a:ext cx="4370022" cy="369332"/>
          </a:xfrm>
          <a:prstGeom prst="rect">
            <a:avLst/>
          </a:prstGeom>
          <a:noFill/>
        </p:spPr>
        <p:txBody>
          <a:bodyPr wrap="square" rtlCol="0">
            <a:spAutoFit/>
          </a:bodyPr>
          <a:lstStyle/>
          <a:p>
            <a:r>
              <a:rPr lang="en-US" altLang="zh-CN" b="1" dirty="0">
                <a:solidFill>
                  <a:srgbClr val="C33736"/>
                </a:solidFill>
                <a:latin typeface="微软雅黑" panose="020B0503020204020204" pitchFamily="34" charset="-122"/>
                <a:ea typeface="微软雅黑" panose="020B0503020204020204" pitchFamily="34" charset="-122"/>
                <a:sym typeface="+mn-ea"/>
              </a:rPr>
              <a:t>1·30</a:t>
            </a:r>
            <a:r>
              <a:rPr lang="zh-CN" altLang="en-US" b="1" dirty="0">
                <a:solidFill>
                  <a:srgbClr val="C33736"/>
                </a:solidFill>
                <a:latin typeface="微软雅黑" panose="020B0503020204020204" pitchFamily="34" charset="-122"/>
                <a:ea typeface="微软雅黑" panose="020B0503020204020204" pitchFamily="34" charset="-122"/>
                <a:sym typeface="+mn-ea"/>
              </a:rPr>
              <a:t>长春燃气户内爆燃事故调查相关资料</a:t>
            </a:r>
          </a:p>
        </p:txBody>
      </p:sp>
      <p:sp>
        <p:nvSpPr>
          <p:cNvPr id="3" name="矩形 2"/>
          <p:cNvSpPr/>
          <p:nvPr/>
        </p:nvSpPr>
        <p:spPr>
          <a:xfrm>
            <a:off x="1222899" y="967241"/>
            <a:ext cx="9009380" cy="1276350"/>
          </a:xfrm>
          <a:prstGeom prst="rect">
            <a:avLst/>
          </a:prstGeom>
        </p:spPr>
        <p:txBody>
          <a:bodyPr wrap="square">
            <a:spAutoFit/>
          </a:bodyPr>
          <a:lstStyle/>
          <a:p>
            <a:pPr indent="0">
              <a:buFont typeface="Wingdings" panose="05000000000000000000" pitchFamily="2" charset="2"/>
              <a:buNone/>
            </a:pPr>
            <a:r>
              <a:rPr lang="zh-CN" altLang="en-US" b="1" dirty="0">
                <a:solidFill>
                  <a:srgbClr val="C33736"/>
                </a:solidFill>
                <a:latin typeface="微软雅黑" panose="020B0503020204020204" pitchFamily="34" charset="-122"/>
                <a:ea typeface="微软雅黑" panose="020B0503020204020204" pitchFamily="34" charset="-122"/>
              </a:rPr>
              <a:t>加臭记录</a:t>
            </a:r>
            <a:endParaRPr lang="en-US" altLang="zh-CN" b="1" dirty="0">
              <a:solidFill>
                <a:srgbClr val="C33736"/>
              </a:solidFill>
              <a:latin typeface="微软雅黑" panose="020B0503020204020204" pitchFamily="34" charset="-122"/>
              <a:ea typeface="微软雅黑" panose="020B0503020204020204" pitchFamily="34" charset="-122"/>
            </a:endParaRPr>
          </a:p>
          <a:p>
            <a:pPr indent="720090" algn="just">
              <a:lnSpc>
                <a:spcPct val="150000"/>
              </a:lnSpc>
              <a:spcBef>
                <a:spcPts val="600"/>
              </a:spcBef>
            </a:pPr>
            <a:r>
              <a:rPr lang="zh-CN" altLang="en-US" b="1" dirty="0">
                <a:latin typeface="微软雅黑" panose="020B0503020204020204" pitchFamily="34" charset="-122"/>
                <a:ea typeface="微软雅黑" panose="020B0503020204020204" pitchFamily="34" charset="-122"/>
              </a:rPr>
              <a:t>长春燃气管网加臭资料档案显示：</a:t>
            </a:r>
            <a:r>
              <a:rPr lang="en-US" altLang="zh-CN" b="1" dirty="0">
                <a:latin typeface="微软雅黑" panose="020B0503020204020204" pitchFamily="34" charset="-122"/>
                <a:ea typeface="微软雅黑" panose="020B0503020204020204" pitchFamily="34" charset="-122"/>
              </a:rPr>
              <a:t>2019</a:t>
            </a:r>
            <a:r>
              <a:rPr lang="zh-CN" altLang="en-US" b="1" dirty="0">
                <a:latin typeface="微软雅黑" panose="020B0503020204020204" pitchFamily="34" charset="-122"/>
                <a:ea typeface="微软雅黑" panose="020B0503020204020204" pitchFamily="34" charset="-122"/>
              </a:rPr>
              <a:t>年</a:t>
            </a:r>
            <a:r>
              <a:rPr lang="en-US" altLang="zh-CN" b="1" dirty="0">
                <a:latin typeface="微软雅黑" panose="020B0503020204020204" pitchFamily="34" charset="-122"/>
                <a:ea typeface="微软雅黑" panose="020B0503020204020204" pitchFamily="34" charset="-122"/>
              </a:rPr>
              <a:t>1</a:t>
            </a:r>
            <a:r>
              <a:rPr lang="zh-CN" altLang="en-US" b="1" dirty="0">
                <a:latin typeface="微软雅黑" panose="020B0503020204020204" pitchFamily="34" charset="-122"/>
                <a:ea typeface="微软雅黑" panose="020B0503020204020204" pitchFamily="34" charset="-122"/>
              </a:rPr>
              <a:t>月</a:t>
            </a:r>
            <a:r>
              <a:rPr lang="en-US" altLang="zh-CN" b="1" dirty="0">
                <a:latin typeface="微软雅黑" panose="020B0503020204020204" pitchFamily="34" charset="-122"/>
                <a:ea typeface="微软雅黑" panose="020B0503020204020204" pitchFamily="34" charset="-122"/>
              </a:rPr>
              <a:t>21</a:t>
            </a:r>
            <a:r>
              <a:rPr lang="zh-CN" altLang="en-US" b="1" dirty="0">
                <a:latin typeface="微软雅黑" panose="020B0503020204020204" pitchFamily="34" charset="-122"/>
                <a:ea typeface="微软雅黑" panose="020B0503020204020204" pitchFamily="34" charset="-122"/>
              </a:rPr>
              <a:t>日，首端四氢噻吩加入量为</a:t>
            </a:r>
            <a:r>
              <a:rPr lang="en-US" altLang="zh-CN" b="1" dirty="0">
                <a:latin typeface="微软雅黑" panose="020B0503020204020204" pitchFamily="34" charset="-122"/>
                <a:ea typeface="微软雅黑" panose="020B0503020204020204" pitchFamily="34" charset="-122"/>
              </a:rPr>
              <a:t>50mg/m</a:t>
            </a:r>
            <a:r>
              <a:rPr lang="en-US" altLang="zh-CN" b="1" baseline="30000" dirty="0">
                <a:latin typeface="微软雅黑" panose="020B0503020204020204" pitchFamily="34" charset="-122"/>
                <a:ea typeface="微软雅黑" panose="020B0503020204020204" pitchFamily="34" charset="-122"/>
              </a:rPr>
              <a:t>3</a:t>
            </a:r>
            <a:r>
              <a:rPr lang="zh-CN" altLang="en-US" b="1" dirty="0">
                <a:latin typeface="微软雅黑" panose="020B0503020204020204" pitchFamily="34" charset="-122"/>
                <a:ea typeface="微软雅黑" panose="020B0503020204020204" pitchFamily="34" charset="-122"/>
              </a:rPr>
              <a:t>，末端检测数值最低为</a:t>
            </a:r>
            <a:r>
              <a:rPr lang="en-US" altLang="zh-CN" b="1" dirty="0">
                <a:latin typeface="微软雅黑" panose="020B0503020204020204" pitchFamily="34" charset="-122"/>
                <a:ea typeface="微软雅黑" panose="020B0503020204020204" pitchFamily="34" charset="-122"/>
              </a:rPr>
              <a:t>30 mg/m</a:t>
            </a:r>
            <a:r>
              <a:rPr lang="en-US" altLang="zh-CN" b="1" baseline="30000" dirty="0">
                <a:latin typeface="微软雅黑" panose="020B0503020204020204" pitchFamily="34" charset="-122"/>
                <a:ea typeface="微软雅黑" panose="020B0503020204020204" pitchFamily="34" charset="-122"/>
              </a:rPr>
              <a:t>3 </a:t>
            </a:r>
            <a:r>
              <a:rPr lang="zh-CN" altLang="en-US" b="1" dirty="0">
                <a:latin typeface="微软雅黑" panose="020B0503020204020204" pitchFamily="34" charset="-122"/>
                <a:ea typeface="微软雅黑" panose="020B0503020204020204" pitchFamily="34" charset="-122"/>
              </a:rPr>
              <a:t>，满足国家和公司要求。</a:t>
            </a:r>
          </a:p>
        </p:txBody>
      </p:sp>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86860" y="1567621"/>
            <a:ext cx="2793389" cy="4488069"/>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830528" y="1328642"/>
            <a:ext cx="2793390" cy="496602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502920" y="350520"/>
            <a:ext cx="4370022" cy="369332"/>
          </a:xfrm>
          <a:prstGeom prst="rect">
            <a:avLst/>
          </a:prstGeom>
          <a:noFill/>
        </p:spPr>
        <p:txBody>
          <a:bodyPr wrap="square" rtlCol="0">
            <a:spAutoFit/>
          </a:bodyPr>
          <a:lstStyle/>
          <a:p>
            <a:r>
              <a:rPr lang="en-US" altLang="zh-CN" b="1" dirty="0">
                <a:solidFill>
                  <a:srgbClr val="C33736"/>
                </a:solidFill>
                <a:latin typeface="微软雅黑" panose="020B0503020204020204" pitchFamily="34" charset="-122"/>
                <a:ea typeface="微软雅黑" panose="020B0503020204020204" pitchFamily="34" charset="-122"/>
                <a:sym typeface="+mn-ea"/>
              </a:rPr>
              <a:t>1·30</a:t>
            </a:r>
            <a:r>
              <a:rPr lang="zh-CN" altLang="en-US" b="1" dirty="0">
                <a:solidFill>
                  <a:srgbClr val="C33736"/>
                </a:solidFill>
                <a:latin typeface="微软雅黑" panose="020B0503020204020204" pitchFamily="34" charset="-122"/>
                <a:ea typeface="微软雅黑" panose="020B0503020204020204" pitchFamily="34" charset="-122"/>
                <a:sym typeface="+mn-ea"/>
              </a:rPr>
              <a:t>长春燃气户内爆燃事故问题汇总</a:t>
            </a:r>
          </a:p>
        </p:txBody>
      </p:sp>
      <p:sp>
        <p:nvSpPr>
          <p:cNvPr id="2" name="矩形 1"/>
          <p:cNvSpPr/>
          <p:nvPr/>
        </p:nvSpPr>
        <p:spPr>
          <a:xfrm>
            <a:off x="935539" y="943799"/>
            <a:ext cx="8837726" cy="3785652"/>
          </a:xfrm>
          <a:prstGeom prst="rect">
            <a:avLst/>
          </a:prstGeom>
        </p:spPr>
        <p:txBody>
          <a:bodyPr wrap="square">
            <a:spAutoFit/>
          </a:bodyPr>
          <a:lstStyle/>
          <a:p>
            <a:pPr>
              <a:lnSpc>
                <a:spcPct val="200000"/>
              </a:lnSpc>
            </a:pPr>
            <a:r>
              <a:rPr lang="en-US" altLang="zh-CN" sz="2000" b="1" dirty="0">
                <a:solidFill>
                  <a:srgbClr val="000000"/>
                </a:solidFill>
                <a:latin typeface="微软雅黑" panose="020B0503020204020204" pitchFamily="34" charset="-122"/>
                <a:ea typeface="微软雅黑" panose="020B0503020204020204" pitchFamily="34" charset="-122"/>
              </a:rPr>
              <a:t>1.</a:t>
            </a:r>
            <a:r>
              <a:rPr lang="zh-CN" altLang="en-US" sz="2000" b="1" dirty="0">
                <a:solidFill>
                  <a:srgbClr val="000000"/>
                </a:solidFill>
                <a:latin typeface="微软雅黑" panose="020B0503020204020204" pitchFamily="34" charset="-122"/>
                <a:ea typeface="微软雅黑" panose="020B0503020204020204" pitchFamily="34" charset="-122"/>
              </a:rPr>
              <a:t>市场存在非燃气软管产品，没有明确标识适用范围</a:t>
            </a:r>
            <a:endParaRPr lang="en-US" altLang="zh-CN" sz="2000" b="1" dirty="0">
              <a:solidFill>
                <a:srgbClr val="000000"/>
              </a:solidFill>
              <a:latin typeface="微软雅黑" panose="020B0503020204020204" pitchFamily="34" charset="-122"/>
              <a:ea typeface="微软雅黑" panose="020B0503020204020204" pitchFamily="34" charset="-122"/>
            </a:endParaRPr>
          </a:p>
          <a:p>
            <a:pPr>
              <a:lnSpc>
                <a:spcPct val="200000"/>
              </a:lnSpc>
            </a:pPr>
            <a:r>
              <a:rPr lang="en-US" altLang="zh-CN" sz="2000" b="1" dirty="0">
                <a:solidFill>
                  <a:srgbClr val="000000"/>
                </a:solidFill>
                <a:latin typeface="微软雅黑" panose="020B0503020204020204" pitchFamily="34" charset="-122"/>
                <a:ea typeface="微软雅黑" panose="020B0503020204020204" pitchFamily="34" charset="-122"/>
              </a:rPr>
              <a:t>2.</a:t>
            </a:r>
            <a:r>
              <a:rPr lang="zh-CN" altLang="en-US" sz="2000" b="1" dirty="0">
                <a:solidFill>
                  <a:srgbClr val="000000"/>
                </a:solidFill>
                <a:latin typeface="微软雅黑" panose="020B0503020204020204" pitchFamily="34" charset="-122"/>
                <a:ea typeface="微软雅黑" panose="020B0503020204020204" pitchFamily="34" charset="-122"/>
              </a:rPr>
              <a:t>用户对燃气产品不了解，使用非燃气软管，造成安全隐患</a:t>
            </a:r>
            <a:endParaRPr lang="en-US" altLang="zh-CN" sz="2000" b="1" dirty="0">
              <a:solidFill>
                <a:srgbClr val="000000"/>
              </a:solidFill>
              <a:latin typeface="微软雅黑" panose="020B0503020204020204" pitchFamily="34" charset="-122"/>
              <a:ea typeface="微软雅黑" panose="020B0503020204020204" pitchFamily="34" charset="-122"/>
            </a:endParaRPr>
          </a:p>
          <a:p>
            <a:pPr>
              <a:lnSpc>
                <a:spcPct val="200000"/>
              </a:lnSpc>
            </a:pPr>
            <a:r>
              <a:rPr lang="en-US" altLang="zh-CN" sz="2000" b="1" dirty="0">
                <a:solidFill>
                  <a:srgbClr val="000000"/>
                </a:solidFill>
                <a:latin typeface="微软雅黑" panose="020B0503020204020204" pitchFamily="34" charset="-122"/>
                <a:ea typeface="微软雅黑" panose="020B0503020204020204" pitchFamily="34" charset="-122"/>
              </a:rPr>
              <a:t>3.</a:t>
            </a:r>
            <a:r>
              <a:rPr lang="zh-CN" altLang="en-US" sz="2000" b="1" dirty="0">
                <a:solidFill>
                  <a:srgbClr val="000000"/>
                </a:solidFill>
                <a:latin typeface="微软雅黑" panose="020B0503020204020204" pitchFamily="34" charset="-122"/>
                <a:ea typeface="微软雅黑" panose="020B0503020204020204" pitchFamily="34" charset="-122"/>
              </a:rPr>
              <a:t>用户对燃气安全知识了解不足，软管安装不规范</a:t>
            </a:r>
            <a:endParaRPr lang="en-US" altLang="zh-CN" sz="2000" b="1" dirty="0">
              <a:solidFill>
                <a:srgbClr val="000000"/>
              </a:solidFill>
              <a:latin typeface="微软雅黑" panose="020B0503020204020204" pitchFamily="34" charset="-122"/>
              <a:ea typeface="微软雅黑" panose="020B0503020204020204" pitchFamily="34" charset="-122"/>
            </a:endParaRPr>
          </a:p>
          <a:p>
            <a:pPr>
              <a:lnSpc>
                <a:spcPct val="200000"/>
              </a:lnSpc>
            </a:pPr>
            <a:r>
              <a:rPr lang="en-US" altLang="zh-CN" sz="2000" b="1" dirty="0">
                <a:solidFill>
                  <a:srgbClr val="000000"/>
                </a:solidFill>
                <a:latin typeface="微软雅黑" panose="020B0503020204020204" pitchFamily="34" charset="-122"/>
                <a:ea typeface="微软雅黑" panose="020B0503020204020204" pitchFamily="34" charset="-122"/>
              </a:rPr>
              <a:t>4.</a:t>
            </a:r>
            <a:r>
              <a:rPr lang="zh-CN" altLang="en-US" sz="2000" b="1" dirty="0">
                <a:solidFill>
                  <a:srgbClr val="000000"/>
                </a:solidFill>
                <a:latin typeface="微软雅黑" panose="020B0503020204020204" pitchFamily="34" charset="-122"/>
                <a:ea typeface="微软雅黑" panose="020B0503020204020204" pitchFamily="34" charset="-122"/>
              </a:rPr>
              <a:t>用户安全意识不强，没有意识到可能造成严重后果</a:t>
            </a:r>
            <a:endParaRPr lang="en-US" altLang="zh-CN" sz="2000" b="1" dirty="0">
              <a:solidFill>
                <a:srgbClr val="000000"/>
              </a:solidFill>
              <a:latin typeface="微软雅黑" panose="020B0503020204020204" pitchFamily="34" charset="-122"/>
              <a:ea typeface="微软雅黑" panose="020B0503020204020204" pitchFamily="34" charset="-122"/>
            </a:endParaRPr>
          </a:p>
          <a:p>
            <a:pPr>
              <a:lnSpc>
                <a:spcPct val="200000"/>
              </a:lnSpc>
            </a:pPr>
            <a:r>
              <a:rPr lang="en-US" altLang="zh-CN" sz="2000" b="1" dirty="0">
                <a:solidFill>
                  <a:srgbClr val="000000"/>
                </a:solidFill>
                <a:latin typeface="微软雅黑" panose="020B0503020204020204" pitchFamily="34" charset="-122"/>
                <a:ea typeface="微软雅黑" panose="020B0503020204020204" pitchFamily="34" charset="-122"/>
              </a:rPr>
              <a:t>5.</a:t>
            </a:r>
            <a:r>
              <a:rPr lang="zh-CN" altLang="en-US" sz="2000" b="1" dirty="0">
                <a:solidFill>
                  <a:srgbClr val="000000"/>
                </a:solidFill>
                <a:latin typeface="微软雅黑" panose="020B0503020204020204" pitchFamily="34" charset="-122"/>
                <a:ea typeface="微软雅黑" panose="020B0503020204020204" pitchFamily="34" charset="-122"/>
              </a:rPr>
              <a:t>燃气企业安全巡检发现了问题，但没有主动提供专用软管与整改服务，没有形成安全风险管控闭环</a:t>
            </a:r>
            <a:endParaRPr lang="en-US" altLang="zh-CN" sz="2000" b="1"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992355" y="303385"/>
            <a:ext cx="7688974" cy="584775"/>
          </a:xfrm>
          <a:prstGeom prst="rect">
            <a:avLst/>
          </a:prstGeom>
          <a:noFill/>
        </p:spPr>
        <p:txBody>
          <a:bodyPr wrap="square" rtlCol="0">
            <a:spAutoFit/>
          </a:bodyPr>
          <a:lstStyle/>
          <a:p>
            <a:pPr algn="ctr"/>
            <a:r>
              <a:rPr lang="zh-CN" altLang="en-US" sz="3200" b="1" dirty="0">
                <a:solidFill>
                  <a:srgbClr val="0070C0"/>
                </a:solidFill>
                <a:latin typeface="微软雅黑" panose="020B0503020204020204" pitchFamily="34" charset="-122"/>
                <a:ea typeface="微软雅黑" panose="020B0503020204020204" pitchFamily="34" charset="-122"/>
                <a:sym typeface="+mn-ea"/>
              </a:rPr>
              <a:t>结语</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3" name="矩形 2"/>
          <p:cNvSpPr/>
          <p:nvPr/>
        </p:nvSpPr>
        <p:spPr>
          <a:xfrm>
            <a:off x="1234238" y="1520540"/>
            <a:ext cx="9538537" cy="3830955"/>
          </a:xfrm>
          <a:prstGeom prst="rect">
            <a:avLst/>
          </a:prstGeom>
        </p:spPr>
        <p:txBody>
          <a:bodyPr wrap="square">
            <a:spAutoFit/>
          </a:bodyPr>
          <a:lstStyle/>
          <a:p>
            <a:pPr marL="285750" indent="-285750">
              <a:lnSpc>
                <a:spcPct val="150000"/>
              </a:lnSpc>
              <a:buFont typeface="Wingdings" panose="05000000000000000000" pitchFamily="2" charset="2"/>
              <a:buChar char="Ø"/>
            </a:pPr>
            <a:r>
              <a:rPr lang="zh-CN" altLang="en-US" b="1" dirty="0">
                <a:latin typeface="微软雅黑" panose="020B0503020204020204" pitchFamily="34" charset="-122"/>
                <a:ea typeface="微软雅黑" panose="020B0503020204020204" pitchFamily="34" charset="-122"/>
              </a:rPr>
              <a:t>随着新能源和清洁能源的不断涌现和发展，人们对美好生活的不断追求，对城镇燃气安全及措施提出新的挑战</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b="1" dirty="0">
                <a:latin typeface="微软雅黑" panose="020B0503020204020204" pitchFamily="34" charset="-122"/>
                <a:ea typeface="微软雅黑" panose="020B0503020204020204" pitchFamily="34" charset="-122"/>
              </a:rPr>
              <a:t>城镇燃气安全及措施需要紧跟时代步伐，推动技术革命性突破、生产要素创新性配置、产业深度转型升级</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b="1" dirty="0">
                <a:latin typeface="微软雅黑" panose="020B0503020204020204" pitchFamily="34" charset="-122"/>
                <a:ea typeface="微软雅黑" panose="020B0503020204020204" pitchFamily="34" charset="-122"/>
              </a:rPr>
              <a:t>燃气行业应加快发展新质生产力，把握数字经济时代融合化、平台化、网络化发展的趋势，在布局新型基础设施、深化网络协同创新、发挥应用牵引作用等方面，不断探索形成与发展新质生产力匹配的管理体制和机制</a:t>
            </a:r>
          </a:p>
          <a:p>
            <a:pPr marL="285750" indent="-285750" fontAlgn="auto">
              <a:lnSpc>
                <a:spcPct val="150000"/>
              </a:lnSpc>
              <a:buFont typeface="Wingdings" panose="05000000000000000000" charset="0"/>
              <a:buChar char="Ø"/>
            </a:pPr>
            <a:r>
              <a:rPr lang="zh-CN" altLang="en-US" b="1" kern="100" dirty="0">
                <a:latin typeface="微软雅黑" panose="020B0503020204020204" pitchFamily="34" charset="-122"/>
                <a:ea typeface="微软雅黑" panose="020B0503020204020204" pitchFamily="34" charset="-122"/>
                <a:cs typeface="Times New Roman" panose="02020603050405020304" pitchFamily="18" charset="0"/>
                <a:sym typeface="+mn-ea"/>
              </a:rPr>
              <a:t>从燃气安全到韧性燃气，为韧性城市生命线建设提供基础保障</a:t>
            </a:r>
            <a:endParaRPr lang="en-US" altLang="zh-CN" b="1" kern="100" dirty="0" smtClean="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150000"/>
              </a:lnSpc>
              <a:buFont typeface="Wingdings" panose="05000000000000000000" pitchFamily="2" charset="2"/>
              <a:buChar char="Ø"/>
            </a:pPr>
            <a:endParaRPr lang="en-US" altLang="zh-CN" b="1"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接连接符 11"/>
          <p:cNvCxnSpPr/>
          <p:nvPr/>
        </p:nvCxnSpPr>
        <p:spPr>
          <a:xfrm>
            <a:off x="0" y="3847437"/>
            <a:ext cx="12192000" cy="0"/>
          </a:xfrm>
          <a:prstGeom prst="line">
            <a:avLst/>
          </a:prstGeom>
          <a:ln w="12700">
            <a:solidFill>
              <a:schemeClr val="bg1">
                <a:lumMod val="85000"/>
              </a:schemeClr>
            </a:solidFill>
          </a:ln>
          <a:effectLst>
            <a:outerShdw blurRad="6350" dist="254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文本框 19"/>
          <p:cNvSpPr txBox="1"/>
          <p:nvPr/>
        </p:nvSpPr>
        <p:spPr>
          <a:xfrm>
            <a:off x="4553585" y="4519115"/>
            <a:ext cx="7312100" cy="92333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5400" b="1" dirty="0">
                <a:solidFill>
                  <a:srgbClr val="0070C0"/>
                </a:solidFill>
                <a:latin typeface="微软雅黑" panose="020B0503020204020204" pitchFamily="34" charset="-122"/>
                <a:ea typeface="微软雅黑" panose="020B0503020204020204" pitchFamily="34" charset="-122"/>
              </a:rPr>
              <a:t>谢      谢</a:t>
            </a:r>
          </a:p>
        </p:txBody>
      </p:sp>
      <p:cxnSp>
        <p:nvCxnSpPr>
          <p:cNvPr id="37" name="直接连接符 36"/>
          <p:cNvCxnSpPr/>
          <p:nvPr/>
        </p:nvCxnSpPr>
        <p:spPr>
          <a:xfrm>
            <a:off x="4191279" y="4333470"/>
            <a:ext cx="0" cy="1967503"/>
          </a:xfrm>
          <a:prstGeom prst="line">
            <a:avLst/>
          </a:prstGeom>
          <a:ln w="19050">
            <a:solidFill>
              <a:srgbClr val="000099"/>
            </a:solidFill>
          </a:ln>
          <a:effectLst>
            <a:outerShdw blurRad="6350" dist="254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842959" y="4599144"/>
            <a:ext cx="2589530" cy="1133965"/>
          </a:xfrm>
          <a:prstGeom prst="rect">
            <a:avLst/>
          </a:prstGeom>
          <a:noFill/>
        </p:spPr>
        <p:txBody>
          <a:bodyPr wrap="square" rtlCol="0">
            <a:spAutoFit/>
          </a:bodyPr>
          <a:lstStyle/>
          <a:p>
            <a:pPr algn="dist">
              <a:lnSpc>
                <a:spcPct val="150000"/>
              </a:lnSpc>
            </a:pPr>
            <a:r>
              <a:rPr lang="zh-CN" altLang="en-US" sz="2400" b="1" dirty="0">
                <a:solidFill>
                  <a:schemeClr val="tx1"/>
                </a:solidFill>
                <a:latin typeface="微软雅黑" panose="020B0503020204020204" pitchFamily="34" charset="-122"/>
                <a:ea typeface="微软雅黑" panose="020B0503020204020204" pitchFamily="34" charset="-122"/>
              </a:rPr>
              <a:t>汇报人：</a:t>
            </a:r>
            <a:r>
              <a:rPr lang="zh-CN" altLang="en-US" sz="2400" b="1" dirty="0">
                <a:latin typeface="微软雅黑" panose="020B0503020204020204" pitchFamily="34" charset="-122"/>
                <a:ea typeface="微软雅黑" panose="020B0503020204020204" pitchFamily="34" charset="-122"/>
              </a:rPr>
              <a:t>马长</a:t>
            </a:r>
            <a:r>
              <a:rPr lang="zh-CN" altLang="en-US" sz="2400" b="1" dirty="0" smtClean="0">
                <a:latin typeface="微软雅黑" panose="020B0503020204020204" pitchFamily="34" charset="-122"/>
                <a:ea typeface="微软雅黑" panose="020B0503020204020204" pitchFamily="34" charset="-122"/>
              </a:rPr>
              <a:t>城</a:t>
            </a:r>
            <a:endParaRPr lang="en-US" altLang="zh-CN" sz="2400" b="1" dirty="0" smtClean="0">
              <a:latin typeface="微软雅黑" panose="020B0503020204020204" pitchFamily="34" charset="-122"/>
              <a:ea typeface="微软雅黑" panose="020B0503020204020204" pitchFamily="34" charset="-122"/>
            </a:endParaRPr>
          </a:p>
          <a:p>
            <a:pPr algn="dist">
              <a:lnSpc>
                <a:spcPct val="150000"/>
              </a:lnSpc>
            </a:pPr>
            <a:r>
              <a:rPr lang="en-US" altLang="zh-CN" sz="2000" b="1" dirty="0" smtClean="0">
                <a:latin typeface="Times New Roman" panose="02020603050405020304" pitchFamily="18" charset="0"/>
                <a:ea typeface="微软雅黑" panose="020B0503020204020204" pitchFamily="34" charset="-122"/>
                <a:cs typeface="Times New Roman" panose="02020603050405020304" pitchFamily="18" charset="0"/>
                <a:sym typeface="+mn-ea"/>
              </a:rPr>
              <a:t>13801222055</a:t>
            </a:r>
            <a:endPar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cxnSp>
        <p:nvCxnSpPr>
          <p:cNvPr id="36" name="直接连接符 35"/>
          <p:cNvCxnSpPr/>
          <p:nvPr/>
        </p:nvCxnSpPr>
        <p:spPr>
          <a:xfrm>
            <a:off x="0" y="734032"/>
            <a:ext cx="12192000" cy="0"/>
          </a:xfrm>
          <a:prstGeom prst="line">
            <a:avLst/>
          </a:prstGeom>
          <a:ln w="12700">
            <a:solidFill>
              <a:schemeClr val="bg1">
                <a:lumMod val="85000"/>
              </a:schemeClr>
            </a:solidFill>
          </a:ln>
          <a:effectLst>
            <a:outerShdw blurRad="6350" dist="254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200867" y="5695795"/>
            <a:ext cx="6052009" cy="581057"/>
          </a:xfrm>
          <a:prstGeom prst="rect">
            <a:avLst/>
          </a:prstGeom>
          <a:noFill/>
        </p:spPr>
        <p:txBody>
          <a:bodyPr wrap="square" rtlCol="0">
            <a:spAutoFit/>
          </a:bodyPr>
          <a:lstStyle/>
          <a:p>
            <a:pPr algn="ctr">
              <a:lnSpc>
                <a:spcPct val="150000"/>
              </a:lnSpc>
            </a:pPr>
            <a:r>
              <a:rPr lang="zh-CN" altLang="en-US" sz="2400" b="1" dirty="0" smtClean="0">
                <a:solidFill>
                  <a:srgbClr val="0070C0"/>
                </a:solidFill>
                <a:latin typeface="微软雅黑" panose="020B0503020204020204" pitchFamily="34" charset="-122"/>
                <a:ea typeface="微软雅黑" panose="020B0503020204020204" pitchFamily="34" charset="-122"/>
                <a:sym typeface="+mn-ea"/>
              </a:rPr>
              <a:t>燃气事故零死亡目标</a:t>
            </a:r>
            <a:endParaRPr lang="en-US" altLang="zh-CN" sz="2400" b="1" dirty="0" smtClean="0">
              <a:solidFill>
                <a:srgbClr val="0070C0"/>
              </a:solidFill>
              <a:latin typeface="微软雅黑" panose="020B0503020204020204" pitchFamily="34" charset="-122"/>
              <a:ea typeface="微软雅黑" panose="020B0503020204020204" pitchFamily="34" charset="-122"/>
              <a:sym typeface="+mn-ea"/>
            </a:endParaRPr>
          </a:p>
        </p:txBody>
      </p:sp>
      <p:sp>
        <p:nvSpPr>
          <p:cNvPr id="19" name="矩形 18"/>
          <p:cNvSpPr/>
          <p:nvPr/>
        </p:nvSpPr>
        <p:spPr>
          <a:xfrm>
            <a:off x="992190" y="5761289"/>
            <a:ext cx="1855470" cy="368300"/>
          </a:xfrm>
          <a:prstGeom prst="rect">
            <a:avLst/>
          </a:prstGeom>
        </p:spPr>
        <p:txBody>
          <a:bodyPr wrap="none">
            <a:spAutoFit/>
          </a:bodyPr>
          <a:lstStyle/>
          <a:p>
            <a:pPr algn="ctr"/>
            <a:r>
              <a:rPr lang="en-US" altLang="zh-CN" b="1" dirty="0">
                <a:solidFill>
                  <a:schemeClr val="accent5"/>
                </a:solidFill>
                <a:latin typeface="微软雅黑" panose="020B0503020204020204" pitchFamily="34" charset="-122"/>
                <a:ea typeface="微软雅黑" panose="020B0503020204020204" pitchFamily="34" charset="-122"/>
              </a:rPr>
              <a:t>2025</a:t>
            </a:r>
            <a:r>
              <a:rPr lang="zh-CN" altLang="en-US" b="1" dirty="0">
                <a:solidFill>
                  <a:schemeClr val="accent5"/>
                </a:solidFill>
                <a:latin typeface="微软雅黑" panose="020B0503020204020204" pitchFamily="34" charset="-122"/>
                <a:ea typeface="微软雅黑" panose="020B0503020204020204" pitchFamily="34" charset="-122"/>
              </a:rPr>
              <a:t>年</a:t>
            </a:r>
            <a:r>
              <a:rPr lang="en-US" altLang="zh-CN" b="1" dirty="0">
                <a:solidFill>
                  <a:schemeClr val="accent5"/>
                </a:solidFill>
                <a:latin typeface="微软雅黑" panose="020B0503020204020204" pitchFamily="34" charset="-122"/>
                <a:ea typeface="微软雅黑" panose="020B0503020204020204" pitchFamily="34" charset="-122"/>
              </a:rPr>
              <a:t>4</a:t>
            </a:r>
            <a:r>
              <a:rPr lang="zh-CN" altLang="en-US" b="1" dirty="0">
                <a:solidFill>
                  <a:schemeClr val="accent5"/>
                </a:solidFill>
                <a:latin typeface="微软雅黑" panose="020B0503020204020204" pitchFamily="34" charset="-122"/>
                <a:ea typeface="微软雅黑" panose="020B0503020204020204" pitchFamily="34" charset="-122"/>
              </a:rPr>
              <a:t>月</a:t>
            </a:r>
            <a:r>
              <a:rPr lang="en-US" altLang="zh-CN" b="1" dirty="0">
                <a:solidFill>
                  <a:schemeClr val="accent5"/>
                </a:solidFill>
                <a:latin typeface="微软雅黑" panose="020B0503020204020204" pitchFamily="34" charset="-122"/>
                <a:ea typeface="微软雅黑" panose="020B0503020204020204" pitchFamily="34" charset="-122"/>
              </a:rPr>
              <a:t>18</a:t>
            </a:r>
            <a:r>
              <a:rPr lang="zh-CN" altLang="en-US" b="1" dirty="0">
                <a:solidFill>
                  <a:schemeClr val="accent5"/>
                </a:solidFill>
                <a:latin typeface="微软雅黑" panose="020B0503020204020204" pitchFamily="34" charset="-122"/>
                <a:ea typeface="微软雅黑" panose="020B0503020204020204" pitchFamily="34" charset="-122"/>
              </a:rPr>
              <a:t>日</a:t>
            </a:r>
          </a:p>
        </p:txBody>
      </p:sp>
      <p:pic>
        <p:nvPicPr>
          <p:cNvPr id="6" name="图片 5"/>
          <p:cNvPicPr>
            <a:picLocks noChangeAspect="1"/>
          </p:cNvPicPr>
          <p:nvPr/>
        </p:nvPicPr>
        <p:blipFill>
          <a:blip r:embed="rId3" cstate="print"/>
          <a:stretch>
            <a:fillRect/>
          </a:stretch>
        </p:blipFill>
        <p:spPr>
          <a:xfrm>
            <a:off x="0" y="0"/>
            <a:ext cx="12192000" cy="428679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02919" y="273060"/>
            <a:ext cx="7245418" cy="460375"/>
          </a:xfrm>
          <a:prstGeom prst="rect">
            <a:avLst/>
          </a:prstGeom>
          <a:noFill/>
        </p:spPr>
        <p:txBody>
          <a:bodyPr wrap="square" rtlCol="0">
            <a:spAutoFit/>
          </a:bodyPr>
          <a:lstStyle/>
          <a:p>
            <a:r>
              <a:rPr lang="zh-CN" altLang="en-US" sz="2400" b="1" dirty="0" smtClean="0">
                <a:solidFill>
                  <a:srgbClr val="0070C0"/>
                </a:solidFill>
                <a:latin typeface="微软雅黑" panose="020B0503020204020204" pitchFamily="34" charset="-122"/>
                <a:ea typeface="微软雅黑" panose="020B0503020204020204" pitchFamily="34" charset="-122"/>
                <a:sym typeface="+mn-ea"/>
              </a:rPr>
              <a:t>一、安全理论在城镇燃气中的应用</a:t>
            </a:r>
            <a:endParaRPr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528320" y="806450"/>
            <a:ext cx="6096000" cy="398780"/>
          </a:xfrm>
          <a:prstGeom prst="rect">
            <a:avLst/>
          </a:prstGeom>
          <a:noFill/>
        </p:spPr>
        <p:txBody>
          <a:bodyPr wrap="square" rtlCol="0" anchor="t">
            <a:spAutoFit/>
          </a:bodyPr>
          <a:lstStyle/>
          <a:p>
            <a:pPr indent="0">
              <a:buFont typeface="Wingdings" panose="05000000000000000000" charset="0"/>
              <a:buNone/>
            </a:pPr>
            <a:r>
              <a:rPr lang="en-US" sz="2000" b="1" dirty="0">
                <a:latin typeface="微软雅黑" panose="020B0503020204020204" pitchFamily="34" charset="-122"/>
                <a:ea typeface="微软雅黑" panose="020B0503020204020204" pitchFamily="34" charset="-122"/>
                <a:sym typeface="+mn-ea"/>
              </a:rPr>
              <a:t>1</a:t>
            </a:r>
            <a:r>
              <a:rPr lang="en-US" sz="2000" b="1" dirty="0" smtClean="0">
                <a:latin typeface="微软雅黑" panose="020B0503020204020204" pitchFamily="34" charset="-122"/>
                <a:ea typeface="微软雅黑" panose="020B0503020204020204" pitchFamily="34" charset="-122"/>
                <a:sym typeface="+mn-ea"/>
              </a:rPr>
              <a:t>.</a:t>
            </a:r>
            <a:r>
              <a:rPr lang="zh-CN" altLang="en-US" sz="2000" b="1" dirty="0">
                <a:latin typeface="微软雅黑" panose="020B0503020204020204" pitchFamily="34" charset="-122"/>
                <a:ea typeface="微软雅黑" panose="020B0503020204020204" pitchFamily="34" charset="-122"/>
                <a:sym typeface="+mn-ea"/>
              </a:rPr>
              <a:t>风险管理</a:t>
            </a:r>
            <a:endParaRPr lang="zh-CN" altLang="zh-CN" sz="2000" b="1" dirty="0">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502920" y="1278255"/>
            <a:ext cx="10941050" cy="4996240"/>
          </a:xfrm>
          <a:prstGeom prst="rect">
            <a:avLst/>
          </a:prstGeom>
          <a:noFill/>
        </p:spPr>
        <p:txBody>
          <a:bodyPr wrap="square" rtlCol="0" anchor="t">
            <a:spAutoFit/>
          </a:bodyPr>
          <a:lstStyle/>
          <a:p>
            <a:pPr indent="-285750" fontAlgn="auto">
              <a:lnSpc>
                <a:spcPts val="3500"/>
              </a:lnSpc>
              <a:buFont typeface="Wingdings" panose="05000000000000000000" pitchFamily="2" charset="2"/>
              <a:buChar char="l"/>
            </a:pPr>
            <a:r>
              <a:rPr lang="zh-CN" altLang="en-US" b="1" dirty="0">
                <a:solidFill>
                  <a:srgbClr val="FF0000"/>
                </a:solidFill>
                <a:latin typeface="微软雅黑" panose="020B0503020204020204" pitchFamily="34" charset="-122"/>
                <a:ea typeface="微软雅黑" panose="020B0503020204020204" pitchFamily="34" charset="-122"/>
                <a:sym typeface="+mn-ea"/>
              </a:rPr>
              <a:t>隐患</a:t>
            </a:r>
            <a:r>
              <a:rPr lang="zh-CN" altLang="en-US" b="1" dirty="0">
                <a:latin typeface="微软雅黑" panose="020B0503020204020204" pitchFamily="34" charset="-122"/>
                <a:ea typeface="微软雅黑" panose="020B0503020204020204" pitchFamily="34" charset="-122"/>
                <a:sym typeface="+mn-ea"/>
              </a:rPr>
              <a:t>：</a:t>
            </a:r>
            <a:r>
              <a:rPr lang="zh-CN" altLang="en-US" dirty="0">
                <a:latin typeface="微软雅黑" panose="020B0503020204020204" pitchFamily="34" charset="-122"/>
                <a:ea typeface="微软雅黑" panose="020B0503020204020204" pitchFamily="34" charset="-122"/>
                <a:sym typeface="+mn-ea"/>
              </a:rPr>
              <a:t>与安全生产有关系的隐患称为“事故隐患”，一般也称为“隐患</a:t>
            </a:r>
            <a:r>
              <a:rPr lang="zh-CN" altLang="en-US" dirty="0" smtClean="0">
                <a:latin typeface="微软雅黑" panose="020B0503020204020204" pitchFamily="34" charset="-122"/>
                <a:ea typeface="微软雅黑" panose="020B0503020204020204" pitchFamily="34" charset="-122"/>
                <a:sym typeface="+mn-ea"/>
              </a:rPr>
              <a:t>”</a:t>
            </a:r>
            <a:endParaRPr lang="en-US" altLang="zh-CN" dirty="0">
              <a:latin typeface="微软雅黑" panose="020B0503020204020204" pitchFamily="34" charset="-122"/>
              <a:ea typeface="微软雅黑" panose="020B0503020204020204" pitchFamily="34" charset="-122"/>
            </a:endParaRPr>
          </a:p>
          <a:p>
            <a:pPr fontAlgn="auto">
              <a:lnSpc>
                <a:spcPts val="3500"/>
              </a:lnSpc>
            </a:pPr>
            <a:r>
              <a:rPr lang="zh-CN" altLang="en-US" dirty="0">
                <a:latin typeface="微软雅黑" panose="020B0503020204020204" pitchFamily="34" charset="-122"/>
                <a:ea typeface="微软雅黑" panose="020B0503020204020204" pitchFamily="34" charset="-122"/>
                <a:sym typeface="+mn-ea"/>
              </a:rPr>
              <a:t>              </a:t>
            </a:r>
            <a:r>
              <a:rPr lang="zh-CN" altLang="en-US" b="1" dirty="0">
                <a:latin typeface="微软雅黑" panose="020B0503020204020204" pitchFamily="34" charset="-122"/>
                <a:ea typeface="微软雅黑" panose="020B0503020204020204" pitchFamily="34" charset="-122"/>
                <a:sym typeface="+mn-ea"/>
              </a:rPr>
              <a:t>事故隐患：可能导致事故发生的物的危险状态、人的不安全行为及管理上的缺</a:t>
            </a:r>
            <a:r>
              <a:rPr lang="zh-CN" altLang="en-US" b="1" dirty="0" smtClean="0">
                <a:latin typeface="微软雅黑" panose="020B0503020204020204" pitchFamily="34" charset="-122"/>
                <a:ea typeface="微软雅黑" panose="020B0503020204020204" pitchFamily="34" charset="-122"/>
                <a:sym typeface="+mn-ea"/>
              </a:rPr>
              <a:t>陷。</a:t>
            </a:r>
            <a:endParaRPr lang="en-US" altLang="zh-CN" b="1" dirty="0">
              <a:latin typeface="微软雅黑" panose="020B0503020204020204" pitchFamily="34" charset="-122"/>
              <a:ea typeface="微软雅黑" panose="020B0503020204020204" pitchFamily="34" charset="-122"/>
            </a:endParaRPr>
          </a:p>
          <a:p>
            <a:pPr fontAlgn="auto">
              <a:lnSpc>
                <a:spcPts val="3500"/>
              </a:lnSpc>
            </a:pPr>
            <a:r>
              <a:rPr lang="en-US" altLang="zh-CN" b="1" dirty="0">
                <a:latin typeface="微软雅黑" panose="020B0503020204020204" pitchFamily="34" charset="-122"/>
                <a:ea typeface="微软雅黑" panose="020B0503020204020204" pitchFamily="34" charset="-122"/>
                <a:sym typeface="+mn-ea"/>
              </a:rPr>
              <a:t>               </a:t>
            </a:r>
            <a:r>
              <a:rPr lang="zh-CN" altLang="en-US" b="1" i="1" u="sng" dirty="0">
                <a:latin typeface="微软雅黑" panose="020B0503020204020204" pitchFamily="34" charset="-122"/>
                <a:ea typeface="微软雅黑" panose="020B0503020204020204" pitchFamily="34" charset="-122"/>
                <a:sym typeface="+mn-ea"/>
              </a:rPr>
              <a:t>（</a:t>
            </a:r>
            <a:r>
              <a:rPr lang="en-US" altLang="zh-CN" b="1" i="1" u="sng" dirty="0">
                <a:latin typeface="微软雅黑" panose="020B0503020204020204" pitchFamily="34" charset="-122"/>
                <a:ea typeface="微软雅黑" panose="020B0503020204020204" pitchFamily="34" charset="-122"/>
                <a:sym typeface="+mn-ea"/>
              </a:rPr>
              <a:t>GB/T 15236《</a:t>
            </a:r>
            <a:r>
              <a:rPr lang="zh-CN" altLang="en-US" b="1" i="1" u="sng" dirty="0">
                <a:latin typeface="微软雅黑" panose="020B0503020204020204" pitchFamily="34" charset="-122"/>
                <a:ea typeface="微软雅黑" panose="020B0503020204020204" pitchFamily="34" charset="-122"/>
                <a:sym typeface="+mn-ea"/>
              </a:rPr>
              <a:t>职业安全卫生术语</a:t>
            </a:r>
            <a:r>
              <a:rPr lang="en-US" altLang="zh-CN" b="1" i="1" u="sng" dirty="0">
                <a:latin typeface="微软雅黑" panose="020B0503020204020204" pitchFamily="34" charset="-122"/>
                <a:ea typeface="微软雅黑" panose="020B0503020204020204" pitchFamily="34" charset="-122"/>
                <a:sym typeface="+mn-ea"/>
              </a:rPr>
              <a:t>》</a:t>
            </a:r>
            <a:r>
              <a:rPr lang="zh-CN" altLang="en-US" b="1" i="1" u="sng" dirty="0" smtClean="0">
                <a:latin typeface="微软雅黑" panose="020B0503020204020204" pitchFamily="34" charset="-122"/>
                <a:ea typeface="微软雅黑" panose="020B0503020204020204" pitchFamily="34" charset="-122"/>
                <a:sym typeface="+mn-ea"/>
              </a:rPr>
              <a:t>）</a:t>
            </a:r>
            <a:endParaRPr lang="zh-CN" altLang="en-US" b="1" i="1" u="sng" dirty="0">
              <a:latin typeface="微软雅黑" panose="020B0503020204020204" pitchFamily="34" charset="-122"/>
              <a:ea typeface="微软雅黑" panose="020B0503020204020204" pitchFamily="34" charset="-122"/>
              <a:sym typeface="+mn-ea"/>
            </a:endParaRPr>
          </a:p>
          <a:p>
            <a:pPr fontAlgn="auto">
              <a:lnSpc>
                <a:spcPts val="3500"/>
              </a:lnSpc>
            </a:pPr>
            <a:r>
              <a:rPr lang="en-US" altLang="zh-CN" b="1" kern="100" dirty="0" smtClean="0">
                <a:latin typeface="微软雅黑" panose="020B0503020204020204" pitchFamily="34" charset="-122"/>
                <a:ea typeface="微软雅黑" panose="020B0503020204020204" pitchFamily="34" charset="-122"/>
                <a:cs typeface="Times New Roman" panose="02020603050405020304" pitchFamily="18" charset="0"/>
                <a:sym typeface="+mn-ea"/>
              </a:rPr>
              <a:t>	</a:t>
            </a:r>
            <a:r>
              <a:rPr lang="zh-CN" altLang="zh-CN" b="1" kern="100" dirty="0" smtClean="0">
                <a:latin typeface="微软雅黑" panose="020B0503020204020204" pitchFamily="34" charset="-122"/>
                <a:ea typeface="微软雅黑" panose="020B0503020204020204" pitchFamily="34" charset="-122"/>
                <a:cs typeface="Times New Roman" panose="02020603050405020304" pitchFamily="18" charset="0"/>
                <a:sym typeface="+mn-ea"/>
              </a:rPr>
              <a:t>燃</a:t>
            </a:r>
            <a:r>
              <a:rPr lang="zh-CN" altLang="zh-CN" b="1" kern="100" dirty="0">
                <a:latin typeface="微软雅黑" panose="020B0503020204020204" pitchFamily="34" charset="-122"/>
                <a:ea typeface="微软雅黑" panose="020B0503020204020204" pitchFamily="34" charset="-122"/>
                <a:cs typeface="Times New Roman" panose="02020603050405020304" pitchFamily="18" charset="0"/>
                <a:sym typeface="+mn-ea"/>
              </a:rPr>
              <a:t>气安全隐患</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sym typeface="+mn-ea"/>
              </a:rPr>
              <a:t>是指对危险和有害因素采取的管控措施存</a:t>
            </a:r>
            <a:r>
              <a:rPr lang="zh-CN" altLang="zh-CN" kern="100" dirty="0" smtClean="0">
                <a:latin typeface="微软雅黑" panose="020B0503020204020204" pitchFamily="34" charset="-122"/>
                <a:ea typeface="微软雅黑" panose="020B0503020204020204" pitchFamily="34" charset="-122"/>
                <a:cs typeface="Times New Roman" panose="02020603050405020304" pitchFamily="18" charset="0"/>
                <a:sym typeface="+mn-ea"/>
              </a:rPr>
              <a:t>在</a:t>
            </a:r>
            <a:r>
              <a:rPr lang="zh-CN" altLang="en-US" kern="100" dirty="0" smtClean="0">
                <a:latin typeface="微软雅黑" panose="020B0503020204020204" pitchFamily="34" charset="-122"/>
                <a:ea typeface="微软雅黑" panose="020B0503020204020204" pitchFamily="34" charset="-122"/>
                <a:cs typeface="Times New Roman" panose="02020603050405020304" pitchFamily="18" charset="0"/>
                <a:sym typeface="+mn-ea"/>
              </a:rPr>
              <a:t>的</a:t>
            </a:r>
            <a:r>
              <a:rPr lang="zh-CN" altLang="zh-CN" kern="100" dirty="0" smtClean="0">
                <a:latin typeface="微软雅黑" panose="020B0503020204020204" pitchFamily="34" charset="-122"/>
                <a:ea typeface="微软雅黑" panose="020B0503020204020204" pitchFamily="34" charset="-122"/>
                <a:cs typeface="Times New Roman" panose="02020603050405020304" pitchFamily="18" charset="0"/>
                <a:sym typeface="+mn-ea"/>
              </a:rPr>
              <a:t>缺</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sym typeface="+mn-ea"/>
              </a:rPr>
              <a:t>陷或缺</a:t>
            </a:r>
            <a:r>
              <a:rPr lang="zh-CN" altLang="zh-CN" kern="100" dirty="0" smtClean="0">
                <a:latin typeface="微软雅黑" panose="020B0503020204020204" pitchFamily="34" charset="-122"/>
                <a:ea typeface="微软雅黑" panose="020B0503020204020204" pitchFamily="34" charset="-122"/>
                <a:cs typeface="Times New Roman" panose="02020603050405020304" pitchFamily="18" charset="0"/>
                <a:sym typeface="+mn-ea"/>
              </a:rPr>
              <a:t>失</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sym typeface="+mn-ea"/>
              </a:rPr>
              <a:t>，可能导致事故发</a:t>
            </a:r>
            <a:r>
              <a:rPr lang="zh-CN" altLang="en-US" kern="100" dirty="0" smtClean="0">
                <a:latin typeface="微软雅黑" panose="020B0503020204020204" pitchFamily="34" charset="-122"/>
                <a:ea typeface="微软雅黑" panose="020B0503020204020204" pitchFamily="34" charset="-122"/>
                <a:cs typeface="Times New Roman" panose="02020603050405020304" pitchFamily="18" charset="0"/>
                <a:sym typeface="+mn-ea"/>
              </a:rPr>
              <a:t>生</a:t>
            </a:r>
            <a:r>
              <a:rPr lang="en-US" altLang="zh-CN" kern="100" dirty="0" smtClean="0">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en-US" kern="100" dirty="0" smtClean="0">
                <a:latin typeface="微软雅黑" panose="020B0503020204020204" pitchFamily="34" charset="-122"/>
                <a:ea typeface="微软雅黑" panose="020B0503020204020204" pitchFamily="34" charset="-122"/>
                <a:cs typeface="Times New Roman" panose="02020603050405020304" pitchFamily="18" charset="0"/>
                <a:sym typeface="+mn-ea"/>
              </a:rPr>
              <a:t>就形成隐患</a:t>
            </a:r>
            <a:endParaRPr lang="zh-CN" altLang="zh-CN" kern="100" dirty="0">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285750" indent="-285750" fontAlgn="auto">
              <a:lnSpc>
                <a:spcPts val="3500"/>
              </a:lnSpc>
              <a:buFont typeface="Wingdings" panose="05000000000000000000" pitchFamily="2" charset="2"/>
              <a:buChar char="l"/>
            </a:pPr>
            <a:r>
              <a:rPr lang="zh-CN" altLang="en-US" b="1" dirty="0">
                <a:solidFill>
                  <a:srgbClr val="FF0000"/>
                </a:solidFill>
                <a:latin typeface="微软雅黑" panose="020B0503020204020204" pitchFamily="34" charset="-122"/>
                <a:ea typeface="微软雅黑" panose="020B0503020204020204" pitchFamily="34" charset="-122"/>
                <a:sym typeface="+mn-ea"/>
              </a:rPr>
              <a:t>要区分危险源和危险有害因素的区别</a:t>
            </a:r>
          </a:p>
          <a:p>
            <a:pPr marL="252095" indent="0" fontAlgn="auto">
              <a:lnSpc>
                <a:spcPts val="3500"/>
              </a:lnSpc>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sym typeface="+mn-ea"/>
              </a:rPr>
              <a:t>危险源：</a:t>
            </a:r>
            <a:r>
              <a:rPr lang="zh-CN" altLang="en-US" dirty="0">
                <a:latin typeface="微软雅黑" panose="020B0503020204020204" pitchFamily="34" charset="-122"/>
                <a:ea typeface="微软雅黑" panose="020B0503020204020204" pitchFamily="34" charset="-122"/>
                <a:sym typeface="+mn-ea"/>
              </a:rPr>
              <a:t>可能导致人员伤害、健康损害、财产损失或环境破坏的源头。</a:t>
            </a:r>
          </a:p>
          <a:p>
            <a:pPr marL="252095" indent="0" fontAlgn="auto">
              <a:lnSpc>
                <a:spcPts val="3500"/>
              </a:lnSpc>
              <a:buFont typeface="Wingdings" panose="05000000000000000000" pitchFamily="2" charset="2"/>
              <a:buNone/>
            </a:pPr>
            <a:r>
              <a:rPr lang="zh-CN" altLang="en-US" dirty="0">
                <a:latin typeface="微软雅黑" panose="020B0503020204020204" pitchFamily="34" charset="-122"/>
                <a:ea typeface="微软雅黑" panose="020B0503020204020204" pitchFamily="34" charset="-122"/>
                <a:sym typeface="+mn-ea"/>
              </a:rPr>
              <a:t> </a:t>
            </a:r>
            <a:r>
              <a:rPr lang="en-US" altLang="zh-CN" dirty="0">
                <a:latin typeface="微软雅黑" panose="020B0503020204020204" pitchFamily="34" charset="-122"/>
                <a:ea typeface="微软雅黑" panose="020B0503020204020204" pitchFamily="34" charset="-122"/>
                <a:sym typeface="+mn-ea"/>
              </a:rPr>
              <a:t>           </a:t>
            </a:r>
            <a:r>
              <a:rPr lang="zh-CN" altLang="en-US" i="1" u="sng" dirty="0">
                <a:latin typeface="微软雅黑" panose="020B0503020204020204" pitchFamily="34" charset="-122"/>
                <a:ea typeface="微软雅黑" panose="020B0503020204020204" pitchFamily="34" charset="-122"/>
                <a:sym typeface="+mn-ea"/>
              </a:rPr>
              <a:t>（</a:t>
            </a:r>
            <a:r>
              <a:rPr lang="en-US" altLang="zh-CN" i="1" u="sng" dirty="0">
                <a:latin typeface="微软雅黑" panose="020B0503020204020204" pitchFamily="34" charset="-122"/>
                <a:ea typeface="微软雅黑" panose="020B0503020204020204" pitchFamily="34" charset="-122"/>
                <a:sym typeface="+mn-ea"/>
              </a:rPr>
              <a:t>GB∕T 43500《</a:t>
            </a:r>
            <a:r>
              <a:rPr lang="zh-CN" altLang="en-US" i="1" u="sng" dirty="0">
                <a:latin typeface="微软雅黑" panose="020B0503020204020204" pitchFamily="34" charset="-122"/>
                <a:ea typeface="微软雅黑" panose="020B0503020204020204" pitchFamily="34" charset="-122"/>
                <a:sym typeface="+mn-ea"/>
              </a:rPr>
              <a:t>安全管理体系要求</a:t>
            </a:r>
            <a:r>
              <a:rPr lang="en-US" altLang="zh-CN" i="1" u="sng" dirty="0">
                <a:latin typeface="微软雅黑" panose="020B0503020204020204" pitchFamily="34" charset="-122"/>
                <a:ea typeface="微软雅黑" panose="020B0503020204020204" pitchFamily="34" charset="-122"/>
                <a:sym typeface="+mn-ea"/>
              </a:rPr>
              <a:t>》</a:t>
            </a:r>
            <a:r>
              <a:rPr lang="zh-CN" altLang="en-US" i="1" u="sng" dirty="0">
                <a:latin typeface="微软雅黑" panose="020B0503020204020204" pitchFamily="34" charset="-122"/>
                <a:ea typeface="微软雅黑" panose="020B0503020204020204" pitchFamily="34" charset="-122"/>
                <a:sym typeface="+mn-ea"/>
              </a:rPr>
              <a:t>）</a:t>
            </a:r>
          </a:p>
          <a:p>
            <a:pPr marL="252095" indent="0" fontAlgn="auto">
              <a:lnSpc>
                <a:spcPts val="3500"/>
              </a:lnSpc>
              <a:buFont typeface="Wingdings" panose="05000000000000000000" pitchFamily="2" charset="2"/>
              <a:buNone/>
            </a:pPr>
            <a:r>
              <a:rPr lang="zh-CN" altLang="en-US" b="1" dirty="0">
                <a:latin typeface="微软雅黑" panose="020B0503020204020204" pitchFamily="34" charset="-122"/>
                <a:ea typeface="微软雅黑" panose="020B0503020204020204" pitchFamily="34" charset="-122"/>
                <a:sym typeface="+mn-ea"/>
              </a:rPr>
              <a:t>危险化学品重大危险源：</a:t>
            </a:r>
            <a:r>
              <a:rPr lang="zh-CN" altLang="en-US" dirty="0">
                <a:latin typeface="微软雅黑" panose="020B0503020204020204" pitchFamily="34" charset="-122"/>
                <a:ea typeface="微软雅黑" panose="020B0503020204020204" pitchFamily="34" charset="-122"/>
                <a:sym typeface="+mn-ea"/>
              </a:rPr>
              <a:t>长期地或临时地生产、加工、使用或储存危险化学品，且危险化学品的数量等于或超过临界量的单元。</a:t>
            </a:r>
            <a:r>
              <a:rPr lang="zh-CN" altLang="en-US" u="sng" dirty="0">
                <a:latin typeface="微软雅黑" panose="020B0503020204020204" pitchFamily="34" charset="-122"/>
                <a:ea typeface="微软雅黑" panose="020B0503020204020204" pitchFamily="34" charset="-122"/>
                <a:sym typeface="+mn-ea"/>
              </a:rPr>
              <a:t> </a:t>
            </a:r>
            <a:r>
              <a:rPr lang="zh-CN" altLang="en-US" i="1" u="sng" dirty="0">
                <a:latin typeface="微软雅黑" panose="020B0503020204020204" pitchFamily="34" charset="-122"/>
                <a:ea typeface="微软雅黑" panose="020B0503020204020204" pitchFamily="34" charset="-122"/>
                <a:sym typeface="+mn-ea"/>
              </a:rPr>
              <a:t>（</a:t>
            </a:r>
            <a:r>
              <a:rPr lang="en-US" altLang="zh-CN" i="1" u="sng" dirty="0">
                <a:latin typeface="微软雅黑" panose="020B0503020204020204" pitchFamily="34" charset="-122"/>
                <a:ea typeface="微软雅黑" panose="020B0503020204020204" pitchFamily="34" charset="-122"/>
                <a:sym typeface="+mn-ea"/>
              </a:rPr>
              <a:t> GB 18218 《</a:t>
            </a:r>
            <a:r>
              <a:rPr lang="zh-CN" altLang="en-US" i="1" u="sng" dirty="0">
                <a:latin typeface="微软雅黑" panose="020B0503020204020204" pitchFamily="34" charset="-122"/>
                <a:ea typeface="微软雅黑" panose="020B0503020204020204" pitchFamily="34" charset="-122"/>
                <a:sym typeface="+mn-ea"/>
              </a:rPr>
              <a:t>危险化学品重大危险源辨识 </a:t>
            </a:r>
            <a:r>
              <a:rPr lang="en-US" altLang="zh-CN" i="1" u="sng" dirty="0">
                <a:latin typeface="微软雅黑" panose="020B0503020204020204" pitchFamily="34" charset="-122"/>
                <a:ea typeface="微软雅黑" panose="020B0503020204020204" pitchFamily="34" charset="-122"/>
                <a:sym typeface="+mn-ea"/>
              </a:rPr>
              <a:t>》</a:t>
            </a:r>
            <a:r>
              <a:rPr lang="zh-CN" altLang="en-US" i="1" u="sng" dirty="0">
                <a:latin typeface="微软雅黑" panose="020B0503020204020204" pitchFamily="34" charset="-122"/>
                <a:ea typeface="微软雅黑" panose="020B0503020204020204" pitchFamily="34" charset="-122"/>
                <a:sym typeface="+mn-ea"/>
              </a:rPr>
              <a:t>）</a:t>
            </a:r>
          </a:p>
          <a:p>
            <a:pPr>
              <a:lnSpc>
                <a:spcPct val="150000"/>
              </a:lnSpc>
            </a:pPr>
            <a:endParaRPr lang="zh-CN" altLang="zh-CN" kern="100" dirty="0">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28626" y="1142750"/>
            <a:ext cx="10584852" cy="5663089"/>
          </a:xfrm>
          <a:prstGeom prst="rect">
            <a:avLst/>
          </a:prstGeom>
        </p:spPr>
        <p:txBody>
          <a:bodyPr wrap="square">
            <a:spAutoFit/>
          </a:bodyPr>
          <a:lstStyle/>
          <a:p>
            <a:pPr fontAlgn="auto">
              <a:lnSpc>
                <a:spcPct val="150000"/>
              </a:lnSpc>
            </a:pPr>
            <a:r>
              <a:rPr lang="zh-CN" altLang="en-US" sz="1600" b="1" dirty="0" smtClean="0">
                <a:latin typeface="微软雅黑" panose="020B0503020204020204" pitchFamily="34" charset="-122"/>
                <a:ea typeface="微软雅黑" panose="020B0503020204020204" pitchFamily="34" charset="-122"/>
                <a:sym typeface="+mn-ea"/>
              </a:rPr>
              <a:t>（</a:t>
            </a:r>
            <a:r>
              <a:rPr lang="en-US" altLang="zh-CN" sz="1600" b="1" dirty="0" smtClean="0">
                <a:latin typeface="微软雅黑" panose="020B0503020204020204" pitchFamily="34" charset="-122"/>
                <a:ea typeface="微软雅黑" panose="020B0503020204020204" pitchFamily="34" charset="-122"/>
                <a:sym typeface="+mn-ea"/>
              </a:rPr>
              <a:t>2</a:t>
            </a:r>
            <a:r>
              <a:rPr lang="zh-CN" altLang="en-US" sz="1600" b="1" dirty="0" smtClean="0">
                <a:latin typeface="微软雅黑" panose="020B0503020204020204" pitchFamily="34" charset="-122"/>
                <a:ea typeface="微软雅黑" panose="020B0503020204020204" pitchFamily="34" charset="-122"/>
                <a:sym typeface="+mn-ea"/>
              </a:rPr>
              <a:t>）风</a:t>
            </a:r>
            <a:r>
              <a:rPr lang="zh-CN" altLang="en-US" sz="1600" b="1" dirty="0">
                <a:latin typeface="微软雅黑" panose="020B0503020204020204" pitchFamily="34" charset="-122"/>
                <a:ea typeface="微软雅黑" panose="020B0503020204020204" pitchFamily="34" charset="-122"/>
                <a:sym typeface="+mn-ea"/>
              </a:rPr>
              <a:t>险评</a:t>
            </a:r>
            <a:r>
              <a:rPr lang="zh-CN" altLang="en-US" sz="1600" b="1" dirty="0" smtClean="0">
                <a:latin typeface="微软雅黑" panose="020B0503020204020204" pitchFamily="34" charset="-122"/>
                <a:ea typeface="微软雅黑" panose="020B0503020204020204" pitchFamily="34" charset="-122"/>
                <a:sym typeface="+mn-ea"/>
              </a:rPr>
              <a:t>价</a:t>
            </a:r>
            <a:endParaRPr lang="en-US" altLang="zh-CN" sz="1600" b="1" dirty="0" smtClean="0">
              <a:latin typeface="微软雅黑" panose="020B0503020204020204" pitchFamily="34" charset="-122"/>
              <a:ea typeface="微软雅黑" panose="020B0503020204020204" pitchFamily="34" charset="-122"/>
              <a:sym typeface="+mn-ea"/>
            </a:endParaRPr>
          </a:p>
          <a:p>
            <a:pPr marL="285750" indent="-285750" fontAlgn="auto">
              <a:lnSpc>
                <a:spcPct val="150000"/>
              </a:lnSpc>
              <a:buFont typeface="Wingdings" panose="05000000000000000000" pitchFamily="2" charset="2"/>
              <a:buChar char="l"/>
            </a:pPr>
            <a:r>
              <a:rPr lang="zh-CN" altLang="en-US" sz="1400" dirty="0" smtClean="0">
                <a:latin typeface="微软雅黑" panose="020B0503020204020204" pitchFamily="34" charset="-122"/>
                <a:ea typeface="微软雅黑" panose="020B0503020204020204" pitchFamily="34" charset="-122"/>
                <a:sym typeface="+mn-ea"/>
              </a:rPr>
              <a:t>风</a:t>
            </a:r>
            <a:r>
              <a:rPr lang="zh-CN" altLang="en-US" sz="1400" dirty="0">
                <a:latin typeface="微软雅黑" panose="020B0503020204020204" pitchFamily="34" charset="-122"/>
                <a:ea typeface="微软雅黑" panose="020B0503020204020204" pitchFamily="34" charset="-122"/>
                <a:sym typeface="+mn-ea"/>
              </a:rPr>
              <a:t>险评价是对危险和有害因素导致的风险进行评估、对现有控制措施的充分性加以考虑以及对风险是否可接受予以确定的过程；常用的风险评价方法作业条件危险性分析法（LEC法）、作业危害分析法（JHA法）、安全检查表法（SCL法）、风险程度分析方法（MES法）、危险与可操作性分析方法（HAZOP法）、事故树方法(FTA法) 、道化学法(DOW法)</a:t>
            </a:r>
            <a:r>
              <a:rPr lang="zh-CN" altLang="en-US" sz="1400" dirty="0" smtClean="0">
                <a:latin typeface="微软雅黑" panose="020B0503020204020204" pitchFamily="34" charset="-122"/>
                <a:ea typeface="微软雅黑" panose="020B0503020204020204" pitchFamily="34" charset="-122"/>
                <a:sym typeface="+mn-ea"/>
              </a:rPr>
              <a:t>等</a:t>
            </a:r>
            <a:endParaRPr lang="en-US" altLang="zh-CN" sz="1400" dirty="0" smtClean="0">
              <a:latin typeface="微软雅黑" panose="020B0503020204020204" pitchFamily="34" charset="-122"/>
              <a:ea typeface="微软雅黑" panose="020B0503020204020204" pitchFamily="34" charset="-122"/>
              <a:sym typeface="+mn-ea"/>
            </a:endParaRPr>
          </a:p>
          <a:p>
            <a:pPr marL="285750" indent="-285750">
              <a:lnSpc>
                <a:spcPct val="150000"/>
              </a:lnSpc>
              <a:buFont typeface="Wingdings" panose="05000000000000000000" pitchFamily="2" charset="2"/>
              <a:buChar char="l"/>
            </a:pPr>
            <a:r>
              <a:rPr lang="zh-CN" altLang="en-US" sz="1400" b="1" dirty="0">
                <a:latin typeface="微软雅黑" panose="020B0503020204020204" pitchFamily="34" charset="-122"/>
                <a:ea typeface="微软雅黑" panose="020B0503020204020204" pitchFamily="34" charset="-122"/>
              </a:rPr>
              <a:t>可接受风险</a:t>
            </a:r>
          </a:p>
          <a:p>
            <a:pPr marL="285750" indent="-285750" fontAlgn="auto">
              <a:lnSpc>
                <a:spcPts val="3000"/>
              </a:lnSpc>
              <a:buFont typeface="Wingdings" panose="05000000000000000000" pitchFamily="2" charset="2"/>
              <a:buChar char="ü"/>
            </a:pPr>
            <a:r>
              <a:rPr lang="zh-CN" altLang="en-US" sz="1400" b="1" dirty="0">
                <a:latin typeface="微软雅黑" panose="020B0503020204020204" pitchFamily="34" charset="-122"/>
                <a:ea typeface="微软雅黑" panose="020B0503020204020204" pitchFamily="34" charset="-122"/>
              </a:rPr>
              <a:t>随着风险概念的出现，安全的定义发生了根本性变化，以前我们理解安全一般是指不发生事故、达到法律要求、不超过控制指标，而按照风险的概念理解安全，安全是指免除了不可接受的风险的状态（可接受风险）</a:t>
            </a:r>
            <a:endParaRPr lang="en-US" altLang="zh-CN" sz="1400" b="1" dirty="0">
              <a:latin typeface="微软雅黑" panose="020B0503020204020204" pitchFamily="34" charset="-122"/>
              <a:ea typeface="微软雅黑" panose="020B0503020204020204" pitchFamily="34" charset="-122"/>
            </a:endParaRPr>
          </a:p>
          <a:p>
            <a:pPr marL="285750" indent="-285750" fontAlgn="auto">
              <a:lnSpc>
                <a:spcPts val="3000"/>
              </a:lnSpc>
              <a:buFont typeface="Wingdings" panose="05000000000000000000" pitchFamily="2" charset="2"/>
              <a:buChar char="ü"/>
            </a:pPr>
            <a:r>
              <a:rPr lang="zh-CN" altLang="en-US" sz="1400" b="1" dirty="0">
                <a:latin typeface="微软雅黑" panose="020B0503020204020204" pitchFamily="34" charset="-122"/>
                <a:ea typeface="微软雅黑" panose="020B0503020204020204" pitchFamily="34" charset="-122"/>
              </a:rPr>
              <a:t>可接受风险是一个相对的概念</a:t>
            </a:r>
            <a:endParaRPr lang="en-US" altLang="zh-CN" sz="1400" b="1" dirty="0">
              <a:latin typeface="微软雅黑" panose="020B0503020204020204" pitchFamily="34" charset="-122"/>
              <a:ea typeface="微软雅黑" panose="020B0503020204020204" pitchFamily="34" charset="-122"/>
            </a:endParaRPr>
          </a:p>
          <a:p>
            <a:pPr marL="285750" indent="-285750" fontAlgn="auto">
              <a:lnSpc>
                <a:spcPct val="150000"/>
              </a:lnSpc>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rPr>
              <a:t>个体差异：不同的个体对风险的接受程度存在差异</a:t>
            </a:r>
            <a:endParaRPr lang="en-US" altLang="zh-CN" sz="1200" strike="sngStrike" dirty="0">
              <a:latin typeface="微软雅黑" panose="020B0503020204020204" pitchFamily="34" charset="-122"/>
              <a:ea typeface="微软雅黑" panose="020B0503020204020204" pitchFamily="34" charset="-122"/>
            </a:endParaRPr>
          </a:p>
          <a:p>
            <a:pPr marL="285750" indent="-285750" fontAlgn="auto">
              <a:lnSpc>
                <a:spcPct val="150000"/>
              </a:lnSpc>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rPr>
              <a:t>地域差异：同类型组织在不同地域对风险的</a:t>
            </a:r>
            <a:r>
              <a:rPr lang="zh-CN" altLang="en-US" sz="1200" dirty="0">
                <a:latin typeface="微软雅黑" panose="020B0503020204020204" pitchFamily="34" charset="-122"/>
                <a:ea typeface="微软雅黑" panose="020B0503020204020204" pitchFamily="34" charset="-122"/>
                <a:sym typeface="+mn-ea"/>
              </a:rPr>
              <a:t>接受程度存在差异。北京、河北、上海、海南</a:t>
            </a:r>
            <a:endParaRPr lang="en-US" altLang="zh-CN" sz="1200" dirty="0">
              <a:latin typeface="微软雅黑" panose="020B0503020204020204" pitchFamily="34" charset="-122"/>
              <a:ea typeface="微软雅黑" panose="020B0503020204020204" pitchFamily="34" charset="-122"/>
            </a:endParaRPr>
          </a:p>
          <a:p>
            <a:pPr marL="285750" indent="-285750" fontAlgn="auto">
              <a:lnSpc>
                <a:spcPct val="150000"/>
              </a:lnSpc>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rPr>
              <a:t>时间差异：随着人们生活水平的提高，对可</a:t>
            </a:r>
            <a:r>
              <a:rPr lang="zh-CN" altLang="en-US" sz="1200" dirty="0">
                <a:latin typeface="微软雅黑" panose="020B0503020204020204" pitchFamily="34" charset="-122"/>
                <a:ea typeface="微软雅黑" panose="020B0503020204020204" pitchFamily="34" charset="-122"/>
                <a:sym typeface="+mn-ea"/>
              </a:rPr>
              <a:t>接受风险要求也越来越高；特殊时期对风险的接受程度存在差异：重要活动期间、灾害前</a:t>
            </a:r>
            <a:r>
              <a:rPr lang="zh-CN" altLang="en-US" sz="1200" dirty="0" smtClean="0">
                <a:latin typeface="微软雅黑" panose="020B0503020204020204" pitchFamily="34" charset="-122"/>
                <a:ea typeface="微软雅黑" panose="020B0503020204020204" pitchFamily="34" charset="-122"/>
                <a:sym typeface="+mn-ea"/>
              </a:rPr>
              <a:t>后</a:t>
            </a:r>
            <a:endParaRPr lang="en-US" altLang="zh-CN" sz="1200" dirty="0" smtClean="0">
              <a:latin typeface="微软雅黑" panose="020B0503020204020204" pitchFamily="34" charset="-122"/>
              <a:ea typeface="微软雅黑" panose="020B0503020204020204" pitchFamily="34" charset="-122"/>
              <a:sym typeface="+mn-ea"/>
            </a:endParaRPr>
          </a:p>
          <a:p>
            <a:pPr marL="285750" indent="-285750" fontAlgn="auto">
              <a:lnSpc>
                <a:spcPts val="3000"/>
              </a:lnSpc>
              <a:buFont typeface="Wingdings" panose="05000000000000000000" pitchFamily="2" charset="2"/>
              <a:buChar char="ü"/>
            </a:pPr>
            <a:r>
              <a:rPr lang="zh-CN" altLang="en-US" sz="1400" b="1" dirty="0">
                <a:latin typeface="微软雅黑" panose="020B0503020204020204" pitchFamily="34" charset="-122"/>
                <a:ea typeface="微软雅黑" panose="020B0503020204020204" pitchFamily="34" charset="-122"/>
              </a:rPr>
              <a:t>习近平总书记</a:t>
            </a:r>
            <a:r>
              <a:rPr lang="en-US" altLang="zh-CN" sz="1400" b="1" dirty="0">
                <a:latin typeface="微软雅黑" panose="020B0503020204020204" pitchFamily="34" charset="-122"/>
                <a:ea typeface="微软雅黑" panose="020B0503020204020204" pitchFamily="34" charset="-122"/>
              </a:rPr>
              <a:t>2020</a:t>
            </a:r>
            <a:r>
              <a:rPr lang="zh-CN" altLang="en-US" sz="1400" b="1" dirty="0">
                <a:latin typeface="微软雅黑" panose="020B0503020204020204" pitchFamily="34" charset="-122"/>
                <a:ea typeface="微软雅黑" panose="020B0503020204020204" pitchFamily="34" charset="-122"/>
              </a:rPr>
              <a:t>年</a:t>
            </a:r>
            <a:r>
              <a:rPr lang="en-US" altLang="zh-CN" sz="1400" b="1" dirty="0">
                <a:latin typeface="微软雅黑" panose="020B0503020204020204" pitchFamily="34" charset="-122"/>
                <a:ea typeface="微软雅黑" panose="020B0503020204020204" pitchFamily="34" charset="-122"/>
              </a:rPr>
              <a:t>9</a:t>
            </a:r>
            <a:r>
              <a:rPr lang="zh-CN" altLang="en-US" sz="1400" b="1" dirty="0">
                <a:latin typeface="微软雅黑" panose="020B0503020204020204" pitchFamily="34" charset="-122"/>
                <a:ea typeface="微软雅黑" panose="020B0503020204020204" pitchFamily="34" charset="-122"/>
              </a:rPr>
              <a:t>月</a:t>
            </a:r>
            <a:r>
              <a:rPr lang="en-US" altLang="zh-CN" sz="1400" b="1" dirty="0">
                <a:latin typeface="微软雅黑" panose="020B0503020204020204" pitchFamily="34" charset="-122"/>
                <a:ea typeface="微软雅黑" panose="020B0503020204020204" pitchFamily="34" charset="-122"/>
              </a:rPr>
              <a:t>8</a:t>
            </a:r>
            <a:r>
              <a:rPr lang="zh-CN" altLang="en-US" sz="1400" b="1" dirty="0">
                <a:latin typeface="微软雅黑" panose="020B0503020204020204" pitchFamily="34" charset="-122"/>
                <a:ea typeface="微软雅黑" panose="020B0503020204020204" pitchFamily="34" charset="-122"/>
              </a:rPr>
              <a:t>日在全国抗击新冠肺炎疫情表彰大会上的讲话说“为了</a:t>
            </a:r>
            <a:r>
              <a:rPr lang="zh-CN" altLang="en-US" sz="1400" b="1" dirty="0">
                <a:solidFill>
                  <a:srgbClr val="FF0000"/>
                </a:solidFill>
                <a:latin typeface="微软雅黑" panose="020B0503020204020204" pitchFamily="34" charset="-122"/>
                <a:ea typeface="微软雅黑" panose="020B0503020204020204" pitchFamily="34" charset="-122"/>
              </a:rPr>
              <a:t>保护人民的生命安全</a:t>
            </a:r>
            <a:r>
              <a:rPr lang="zh-CN" altLang="en-US" sz="1400" b="1" dirty="0">
                <a:latin typeface="微软雅黑" panose="020B0503020204020204" pitchFamily="34" charset="-122"/>
                <a:ea typeface="微软雅黑" panose="020B0503020204020204" pitchFamily="34" charset="-122"/>
              </a:rPr>
              <a:t>，我们什么都豁得出去。”</a:t>
            </a:r>
            <a:r>
              <a:rPr lang="zh-CN" altLang="en-US" sz="1400" b="1" dirty="0">
                <a:solidFill>
                  <a:srgbClr val="FF0000"/>
                </a:solidFill>
                <a:latin typeface="微软雅黑" panose="020B0503020204020204" pitchFamily="34" charset="-122"/>
                <a:ea typeface="微软雅黑" panose="020B0503020204020204" pitchFamily="34" charset="-122"/>
              </a:rPr>
              <a:t>现阶段安全优先考虑生命安全</a:t>
            </a:r>
          </a:p>
          <a:p>
            <a:pPr marL="285750" indent="-285750" fontAlgn="auto">
              <a:lnSpc>
                <a:spcPts val="3000"/>
              </a:lnSpc>
              <a:buFont typeface="Wingdings" panose="05000000000000000000" pitchFamily="2" charset="2"/>
              <a:buChar char="ü"/>
            </a:pPr>
            <a:r>
              <a:rPr lang="zh-CN" altLang="en-US" sz="1400" b="1" dirty="0">
                <a:latin typeface="微软雅黑" panose="020B0503020204020204" pitchFamily="34" charset="-122"/>
                <a:ea typeface="微软雅黑" panose="020B0503020204020204" pitchFamily="34" charset="-122"/>
                <a:sym typeface="+mn-ea"/>
              </a:rPr>
              <a:t>燃气安全包括</a:t>
            </a:r>
            <a:r>
              <a:rPr lang="zh-CN" altLang="en-US" sz="1400" b="1" dirty="0">
                <a:solidFill>
                  <a:srgbClr val="FF0000"/>
                </a:solidFill>
                <a:latin typeface="微软雅黑" panose="020B0503020204020204" pitchFamily="34" charset="-122"/>
                <a:ea typeface="微软雅黑" panose="020B0503020204020204" pitchFamily="34" charset="-122"/>
                <a:sym typeface="+mn-ea"/>
              </a:rPr>
              <a:t>安全供气</a:t>
            </a:r>
            <a:r>
              <a:rPr lang="zh-CN" altLang="en-US" sz="1400" b="1" dirty="0">
                <a:latin typeface="微软雅黑" panose="020B0503020204020204" pitchFamily="34" charset="-122"/>
                <a:ea typeface="微软雅黑" panose="020B0503020204020204" pitchFamily="34" charset="-122"/>
                <a:sym typeface="+mn-ea"/>
              </a:rPr>
              <a:t>和</a:t>
            </a:r>
            <a:r>
              <a:rPr lang="zh-CN" altLang="en-US" sz="1400" b="1" dirty="0">
                <a:solidFill>
                  <a:srgbClr val="FF0000"/>
                </a:solidFill>
                <a:latin typeface="微软雅黑" panose="020B0503020204020204" pitchFamily="34" charset="-122"/>
                <a:ea typeface="微软雅黑" panose="020B0503020204020204" pitchFamily="34" charset="-122"/>
                <a:sym typeface="+mn-ea"/>
              </a:rPr>
              <a:t>供气安全</a:t>
            </a:r>
            <a:r>
              <a:rPr lang="zh-CN" altLang="en-US" sz="1400" b="1" dirty="0">
                <a:latin typeface="微软雅黑" panose="020B0503020204020204" pitchFamily="34" charset="-122"/>
                <a:ea typeface="微软雅黑" panose="020B0503020204020204" pitchFamily="34" charset="-122"/>
                <a:sym typeface="+mn-ea"/>
              </a:rPr>
              <a:t>两个方面，安全供气强调减少燃气事故发生，供气安全强调气源保障能力</a:t>
            </a:r>
          </a:p>
          <a:p>
            <a:pPr marL="285750" indent="-285750" fontAlgn="auto">
              <a:lnSpc>
                <a:spcPts val="3000"/>
              </a:lnSpc>
              <a:buFont typeface="Wingdings" panose="05000000000000000000" pitchFamily="2" charset="2"/>
              <a:buChar char="ü"/>
            </a:pPr>
            <a:r>
              <a:rPr lang="zh-CN" altLang="en-US" sz="1400" b="1" dirty="0">
                <a:latin typeface="微软雅黑" panose="020B0503020204020204" pitchFamily="34" charset="-122"/>
                <a:ea typeface="微软雅黑" panose="020B0503020204020204" pitchFamily="34" charset="-122"/>
              </a:rPr>
              <a:t>以前，中燃协安全委提出的安全目标是大幅降低燃气事故率，但是现在我们的安全目标是燃气事故“零死亡”，甚至未来更是要达到零事</a:t>
            </a:r>
            <a:r>
              <a:rPr lang="zh-CN" altLang="en-US" sz="1400" b="1" dirty="0" smtClean="0">
                <a:latin typeface="微软雅黑" panose="020B0503020204020204" pitchFamily="34" charset="-122"/>
                <a:ea typeface="微软雅黑" panose="020B0503020204020204" pitchFamily="34" charset="-122"/>
              </a:rPr>
              <a:t>故</a:t>
            </a:r>
            <a:endParaRPr lang="zh-CN" altLang="en-US" sz="1400" b="1" dirty="0">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502919" y="273060"/>
            <a:ext cx="7245418" cy="460375"/>
          </a:xfrm>
          <a:prstGeom prst="rect">
            <a:avLst/>
          </a:prstGeom>
          <a:noFill/>
        </p:spPr>
        <p:txBody>
          <a:bodyPr wrap="square" rtlCol="0">
            <a:spAutoFit/>
          </a:bodyPr>
          <a:lstStyle/>
          <a:p>
            <a:r>
              <a:rPr lang="zh-CN" altLang="en-US" sz="2400" b="1" dirty="0" smtClean="0">
                <a:solidFill>
                  <a:srgbClr val="0070C0"/>
                </a:solidFill>
                <a:latin typeface="微软雅黑" panose="020B0503020204020204" pitchFamily="34" charset="-122"/>
                <a:ea typeface="微软雅黑" panose="020B0503020204020204" pitchFamily="34" charset="-122"/>
                <a:sym typeface="+mn-ea"/>
              </a:rPr>
              <a:t>一、安全理论在城镇燃气中的应用</a:t>
            </a:r>
            <a:endParaRPr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528320" y="806450"/>
            <a:ext cx="6096000" cy="368300"/>
          </a:xfrm>
          <a:prstGeom prst="rect">
            <a:avLst/>
          </a:prstGeom>
          <a:noFill/>
        </p:spPr>
        <p:txBody>
          <a:bodyPr wrap="square" rtlCol="0" anchor="t">
            <a:spAutoFit/>
          </a:bodyPr>
          <a:lstStyle/>
          <a:p>
            <a:pPr indent="0">
              <a:buFont typeface="Wingdings" panose="05000000000000000000" charset="0"/>
              <a:buNone/>
            </a:pPr>
            <a:r>
              <a:rPr lang="en-US" b="1" dirty="0">
                <a:latin typeface="微软雅黑" panose="020B0503020204020204" pitchFamily="34" charset="-122"/>
                <a:ea typeface="微软雅黑" panose="020B0503020204020204" pitchFamily="34" charset="-122"/>
                <a:sym typeface="+mn-ea"/>
              </a:rPr>
              <a:t>1</a:t>
            </a:r>
            <a:r>
              <a:rPr lang="en-US" b="1" dirty="0" smtClean="0">
                <a:latin typeface="微软雅黑" panose="020B0503020204020204" pitchFamily="34" charset="-122"/>
                <a:ea typeface="微软雅黑" panose="020B0503020204020204" pitchFamily="34" charset="-122"/>
                <a:sym typeface="+mn-ea"/>
              </a:rPr>
              <a:t>.</a:t>
            </a:r>
            <a:r>
              <a:rPr lang="zh-CN" altLang="en-US" b="1" dirty="0">
                <a:latin typeface="微软雅黑" panose="020B0503020204020204" pitchFamily="34" charset="-122"/>
                <a:ea typeface="微软雅黑" panose="020B0503020204020204" pitchFamily="34" charset="-122"/>
                <a:sym typeface="+mn-ea"/>
              </a:rPr>
              <a:t>风</a:t>
            </a:r>
            <a:r>
              <a:rPr lang="zh-CN" altLang="en-US" b="1" dirty="0" smtClean="0">
                <a:latin typeface="微软雅黑" panose="020B0503020204020204" pitchFamily="34" charset="-122"/>
                <a:ea typeface="微软雅黑" panose="020B0503020204020204" pitchFamily="34" charset="-122"/>
                <a:sym typeface="+mn-ea"/>
              </a:rPr>
              <a:t>险管理</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28626" y="1142750"/>
            <a:ext cx="10831354" cy="4108817"/>
          </a:xfrm>
          <a:prstGeom prst="rect">
            <a:avLst/>
          </a:prstGeom>
        </p:spPr>
        <p:txBody>
          <a:bodyPr wrap="square">
            <a:spAutoFit/>
          </a:bodyPr>
          <a:lstStyle/>
          <a:p>
            <a:pPr fontAlgn="auto">
              <a:lnSpc>
                <a:spcPct val="150000"/>
              </a:lnSpc>
            </a:pPr>
            <a:r>
              <a:rPr lang="zh-CN" altLang="en-US" sz="1600" b="1" dirty="0" smtClean="0">
                <a:latin typeface="微软雅黑" panose="020B0503020204020204" pitchFamily="34" charset="-122"/>
                <a:ea typeface="微软雅黑" panose="020B0503020204020204" pitchFamily="34" charset="-122"/>
                <a:sym typeface="+mn-ea"/>
              </a:rPr>
              <a:t>（</a:t>
            </a:r>
            <a:r>
              <a:rPr lang="en-US" altLang="zh-CN" sz="1600" b="1" dirty="0" smtClean="0">
                <a:latin typeface="微软雅黑" panose="020B0503020204020204" pitchFamily="34" charset="-122"/>
                <a:ea typeface="微软雅黑" panose="020B0503020204020204" pitchFamily="34" charset="-122"/>
                <a:sym typeface="+mn-ea"/>
              </a:rPr>
              <a:t>2</a:t>
            </a:r>
            <a:r>
              <a:rPr lang="zh-CN" altLang="en-US" sz="1600" b="1" dirty="0" smtClean="0">
                <a:latin typeface="微软雅黑" panose="020B0503020204020204" pitchFamily="34" charset="-122"/>
                <a:ea typeface="微软雅黑" panose="020B0503020204020204" pitchFamily="34" charset="-122"/>
                <a:sym typeface="+mn-ea"/>
              </a:rPr>
              <a:t>）风</a:t>
            </a:r>
            <a:r>
              <a:rPr lang="zh-CN" altLang="en-US" sz="1600" b="1" dirty="0">
                <a:latin typeface="微软雅黑" panose="020B0503020204020204" pitchFamily="34" charset="-122"/>
                <a:ea typeface="微软雅黑" panose="020B0503020204020204" pitchFamily="34" charset="-122"/>
                <a:sym typeface="+mn-ea"/>
              </a:rPr>
              <a:t>险评</a:t>
            </a:r>
            <a:r>
              <a:rPr lang="zh-CN" altLang="en-US" sz="1600" b="1" dirty="0" smtClean="0">
                <a:latin typeface="微软雅黑" panose="020B0503020204020204" pitchFamily="34" charset="-122"/>
                <a:ea typeface="微软雅黑" panose="020B0503020204020204" pitchFamily="34" charset="-122"/>
                <a:sym typeface="+mn-ea"/>
              </a:rPr>
              <a:t>价</a:t>
            </a:r>
            <a:endParaRPr lang="en-US" altLang="zh-CN" sz="1600" b="1" dirty="0" smtClean="0">
              <a:latin typeface="微软雅黑" panose="020B0503020204020204" pitchFamily="34" charset="-122"/>
              <a:ea typeface="微软雅黑" panose="020B0503020204020204" pitchFamily="34" charset="-122"/>
              <a:sym typeface="+mn-ea"/>
            </a:endParaRPr>
          </a:p>
          <a:p>
            <a:pPr marL="285750" indent="-285750" fontAlgn="auto">
              <a:lnSpc>
                <a:spcPct val="150000"/>
              </a:lnSpc>
              <a:buFont typeface="Wingdings" panose="05000000000000000000" pitchFamily="2" charset="2"/>
              <a:buChar char="l"/>
            </a:pPr>
            <a:r>
              <a:rPr lang="zh-CN" altLang="en-US" sz="1400" dirty="0" smtClean="0">
                <a:latin typeface="微软雅黑" panose="020B0503020204020204" pitchFamily="34" charset="-122"/>
                <a:ea typeface="微软雅黑" panose="020B0503020204020204" pitchFamily="34" charset="-122"/>
              </a:rPr>
              <a:t>风险</a:t>
            </a:r>
            <a:r>
              <a:rPr lang="zh-CN" altLang="en-US" sz="1400" dirty="0">
                <a:latin typeface="微软雅黑" panose="020B0503020204020204" pitchFamily="34" charset="-122"/>
                <a:ea typeface="微软雅黑" panose="020B0503020204020204" pitchFamily="34" charset="-122"/>
              </a:rPr>
              <a:t>评价</a:t>
            </a:r>
            <a:r>
              <a:rPr lang="zh-CN" altLang="en-US" sz="1400" dirty="0" smtClean="0">
                <a:latin typeface="微软雅黑" panose="020B0503020204020204" pitchFamily="34" charset="-122"/>
                <a:ea typeface="微软雅黑" panose="020B0503020204020204" pitchFamily="34" charset="-122"/>
              </a:rPr>
              <a:t>应</a:t>
            </a:r>
            <a:r>
              <a:rPr lang="zh-CN" altLang="en-US" sz="1400" dirty="0" smtClean="0">
                <a:latin typeface="微软雅黑" panose="020B0503020204020204" pitchFamily="34" charset="-122"/>
                <a:ea typeface="微软雅黑" panose="020B0503020204020204" pitchFamily="34" charset="-122"/>
              </a:rPr>
              <a:t>从燃气管道、设备的</a:t>
            </a:r>
            <a:r>
              <a:rPr lang="zh-CN" altLang="en-US" sz="1400" b="1" dirty="0">
                <a:solidFill>
                  <a:srgbClr val="FF0000"/>
                </a:solidFill>
                <a:latin typeface="微软雅黑" panose="020B0503020204020204" pitchFamily="34" charset="-122"/>
                <a:ea typeface="微软雅黑" panose="020B0503020204020204" pitchFamily="34" charset="-122"/>
              </a:rPr>
              <a:t>规划和设计</a:t>
            </a:r>
            <a:r>
              <a:rPr lang="zh-CN" altLang="en-US" sz="1400" dirty="0">
                <a:latin typeface="微软雅黑" panose="020B0503020204020204" pitchFamily="34" charset="-122"/>
                <a:ea typeface="微软雅黑" panose="020B0503020204020204" pitchFamily="34" charset="-122"/>
              </a:rPr>
              <a:t>时期开始，并贯穿于管</a:t>
            </a:r>
            <a:r>
              <a:rPr lang="zh-CN" altLang="en-US" sz="1400" dirty="0" smtClean="0">
                <a:latin typeface="微软雅黑" panose="020B0503020204020204" pitchFamily="34" charset="-122"/>
                <a:ea typeface="微软雅黑" panose="020B0503020204020204" pitchFamily="34" charset="-122"/>
              </a:rPr>
              <a:t>道、设备的</a:t>
            </a:r>
            <a:r>
              <a:rPr lang="zh-CN" altLang="en-US" sz="1400" dirty="0">
                <a:latin typeface="微软雅黑" panose="020B0503020204020204" pitchFamily="34" charset="-122"/>
                <a:ea typeface="微软雅黑" panose="020B0503020204020204" pitchFamily="34" charset="-122"/>
              </a:rPr>
              <a:t>整个生命期</a:t>
            </a:r>
            <a:endParaRPr lang="en-US" altLang="zh-CN" sz="1400" dirty="0">
              <a:latin typeface="微软雅黑" panose="020B0503020204020204" pitchFamily="34" charset="-122"/>
              <a:ea typeface="微软雅黑" panose="020B0503020204020204" pitchFamily="34" charset="-122"/>
            </a:endParaRPr>
          </a:p>
          <a:p>
            <a:pPr marL="285750" indent="-285750" fontAlgn="auto">
              <a:lnSpc>
                <a:spcPct val="150000"/>
              </a:lnSpc>
              <a:buFont typeface="Wingdings" panose="05000000000000000000" pitchFamily="2" charset="2"/>
              <a:buChar char="l"/>
            </a:pPr>
            <a:r>
              <a:rPr lang="zh-CN" altLang="en-US" sz="1400" dirty="0" smtClean="0">
                <a:latin typeface="微软雅黑" panose="020B0503020204020204" pitchFamily="34" charset="-122"/>
                <a:ea typeface="微软雅黑" panose="020B0503020204020204" pitchFamily="34" charset="-122"/>
              </a:rPr>
              <a:t>风</a:t>
            </a:r>
            <a:r>
              <a:rPr lang="zh-CN" altLang="en-US" sz="1400" dirty="0">
                <a:latin typeface="微软雅黑" panose="020B0503020204020204" pitchFamily="34" charset="-122"/>
                <a:ea typeface="微软雅黑" panose="020B0503020204020204" pitchFamily="34" charset="-122"/>
              </a:rPr>
              <a:t>险分</a:t>
            </a:r>
            <a:r>
              <a:rPr lang="zh-CN" altLang="en-US" sz="1400" dirty="0" smtClean="0">
                <a:latin typeface="微软雅黑" panose="020B0503020204020204" pitchFamily="34" charset="-122"/>
                <a:ea typeface="微软雅黑" panose="020B0503020204020204" pitchFamily="34" charset="-122"/>
              </a:rPr>
              <a:t>级：风</a:t>
            </a:r>
            <a:r>
              <a:rPr lang="zh-CN" altLang="en-US" sz="1400" dirty="0">
                <a:latin typeface="微软雅黑" panose="020B0503020204020204" pitchFamily="34" charset="-122"/>
                <a:ea typeface="微软雅黑" panose="020B0503020204020204" pitchFamily="34" charset="-122"/>
              </a:rPr>
              <a:t>险分级是指通过采用科学、合理方法对危险和有害因素所伴随的风险进行定性或定量评价，根据评价结果划分等</a:t>
            </a:r>
            <a:r>
              <a:rPr lang="zh-CN" altLang="en-US" sz="1400" dirty="0" smtClean="0">
                <a:latin typeface="微软雅黑" panose="020B0503020204020204" pitchFamily="34" charset="-122"/>
                <a:ea typeface="微软雅黑" panose="020B0503020204020204" pitchFamily="34" charset="-122"/>
              </a:rPr>
              <a:t>级；风</a:t>
            </a:r>
            <a:r>
              <a:rPr lang="zh-CN" altLang="en-US" sz="1400" dirty="0">
                <a:latin typeface="微软雅黑" panose="020B0503020204020204" pitchFamily="34" charset="-122"/>
                <a:ea typeface="微软雅黑" panose="020B0503020204020204" pitchFamily="34" charset="-122"/>
              </a:rPr>
              <a:t>险分级的目的是为确定风险管控的优先顺</a:t>
            </a:r>
            <a:r>
              <a:rPr lang="zh-CN" altLang="en-US" sz="1400" dirty="0" smtClean="0">
                <a:latin typeface="微软雅黑" panose="020B0503020204020204" pitchFamily="34" charset="-122"/>
                <a:ea typeface="微软雅黑" panose="020B0503020204020204" pitchFamily="34" charset="-122"/>
              </a:rPr>
              <a:t>序；通</a:t>
            </a:r>
            <a:r>
              <a:rPr lang="zh-CN" altLang="en-US" sz="1400" dirty="0">
                <a:latin typeface="微软雅黑" panose="020B0503020204020204" pitchFamily="34" charset="-122"/>
                <a:ea typeface="微软雅黑" panose="020B0503020204020204" pitchFamily="34" charset="-122"/>
              </a:rPr>
              <a:t>常由高到低可分为：红、橙、黄、蓝四</a:t>
            </a:r>
            <a:r>
              <a:rPr lang="zh-CN" altLang="en-US" sz="1400" dirty="0" smtClean="0">
                <a:latin typeface="微软雅黑" panose="020B0503020204020204" pitchFamily="34" charset="-122"/>
                <a:ea typeface="微软雅黑" panose="020B0503020204020204" pitchFamily="34" charset="-122"/>
              </a:rPr>
              <a:t>级</a:t>
            </a:r>
            <a:endParaRPr lang="en-US" altLang="zh-CN" sz="1400" dirty="0" smtClean="0">
              <a:latin typeface="微软雅黑" panose="020B0503020204020204" pitchFamily="34" charset="-122"/>
              <a:ea typeface="微软雅黑" panose="020B0503020204020204" pitchFamily="34" charset="-122"/>
            </a:endParaRPr>
          </a:p>
          <a:p>
            <a:pPr fontAlgn="auto">
              <a:lnSpc>
                <a:spcPct val="150000"/>
              </a:lnSpc>
            </a:pPr>
            <a:r>
              <a:rPr lang="zh-CN" altLang="en-US" sz="1600" b="1" dirty="0" smtClean="0">
                <a:latin typeface="微软雅黑" panose="020B0503020204020204" pitchFamily="34" charset="-122"/>
                <a:ea typeface="微软雅黑" panose="020B0503020204020204" pitchFamily="34" charset="-122"/>
              </a:rPr>
              <a:t>（</a:t>
            </a:r>
            <a:r>
              <a:rPr lang="en-US" altLang="zh-CN" sz="1600" b="1" dirty="0" smtClean="0">
                <a:latin typeface="微软雅黑" panose="020B0503020204020204" pitchFamily="34" charset="-122"/>
                <a:ea typeface="微软雅黑" panose="020B0503020204020204" pitchFamily="34" charset="-122"/>
              </a:rPr>
              <a:t>3</a:t>
            </a:r>
            <a:r>
              <a:rPr lang="zh-CN" altLang="en-US" sz="1600" b="1" dirty="0" smtClean="0">
                <a:latin typeface="微软雅黑" panose="020B0503020204020204" pitchFamily="34" charset="-122"/>
                <a:ea typeface="微软雅黑" panose="020B0503020204020204" pitchFamily="34" charset="-122"/>
              </a:rPr>
              <a:t>）风险控制</a:t>
            </a:r>
            <a:endParaRPr lang="en-US" altLang="zh-CN" sz="1600" b="1" dirty="0" smtClean="0">
              <a:latin typeface="微软雅黑" panose="020B0503020204020204" pitchFamily="34" charset="-122"/>
              <a:ea typeface="微软雅黑" panose="020B0503020204020204" pitchFamily="34" charset="-122"/>
            </a:endParaRPr>
          </a:p>
          <a:p>
            <a:pPr marL="285750" indent="-285750" fontAlgn="auto">
              <a:lnSpc>
                <a:spcPct val="150000"/>
              </a:lnSpc>
              <a:buFont typeface="Wingdings" panose="05000000000000000000" pitchFamily="2" charset="2"/>
              <a:buChar char="l"/>
            </a:pPr>
            <a:r>
              <a:rPr lang="zh-CN" altLang="en-US" sz="1400" dirty="0">
                <a:latin typeface="微软雅黑" panose="020B0503020204020204" pitchFamily="34" charset="-122"/>
                <a:ea typeface="微软雅黑" panose="020B0503020204020204" pitchFamily="34" charset="-122"/>
              </a:rPr>
              <a:t>根据风险评价的结果，利用工程技</a:t>
            </a:r>
            <a:r>
              <a:rPr lang="zh-CN" altLang="en-US" sz="1400" dirty="0" smtClean="0">
                <a:latin typeface="微软雅黑" panose="020B0503020204020204" pitchFamily="34" charset="-122"/>
                <a:ea typeface="微软雅黑" panose="020B0503020204020204" pitchFamily="34" charset="-122"/>
              </a:rPr>
              <a:t>术、</a:t>
            </a:r>
            <a:r>
              <a:rPr lang="zh-CN" altLang="en-US" sz="1400" dirty="0">
                <a:latin typeface="微软雅黑" panose="020B0503020204020204" pitchFamily="34" charset="-122"/>
                <a:ea typeface="微软雅黑" panose="020B0503020204020204" pitchFamily="34" charset="-122"/>
              </a:rPr>
              <a:t>教育和管理（解决人的行为）（</a:t>
            </a:r>
            <a:r>
              <a:rPr lang="en-US" altLang="zh-CN" sz="1400" dirty="0">
                <a:latin typeface="微软雅黑" panose="020B0503020204020204" pitchFamily="34" charset="-122"/>
                <a:ea typeface="微软雅黑" panose="020B0503020204020204" pitchFamily="34" charset="-122"/>
              </a:rPr>
              <a:t>3E</a:t>
            </a:r>
            <a:r>
              <a:rPr lang="zh-CN" altLang="en-US" sz="1400" dirty="0">
                <a:latin typeface="微软雅黑" panose="020B0503020204020204" pitchFamily="34" charset="-122"/>
                <a:ea typeface="微软雅黑" panose="020B0503020204020204" pitchFamily="34" charset="-122"/>
              </a:rPr>
              <a:t>）手段</a:t>
            </a:r>
            <a:r>
              <a:rPr lang="zh-CN" altLang="en-US" sz="1400" dirty="0" smtClean="0">
                <a:latin typeface="微软雅黑" panose="020B0503020204020204" pitchFamily="34" charset="-122"/>
                <a:ea typeface="微软雅黑" panose="020B0503020204020204" pitchFamily="34" charset="-122"/>
              </a:rPr>
              <a:t>，削减和控制危险和有害因素，消</a:t>
            </a:r>
            <a:r>
              <a:rPr lang="zh-CN" altLang="en-US" sz="1400" dirty="0">
                <a:latin typeface="微软雅黑" panose="020B0503020204020204" pitchFamily="34" charset="-122"/>
                <a:ea typeface="微软雅黑" panose="020B0503020204020204" pitchFamily="34" charset="-122"/>
              </a:rPr>
              <a:t>除或降低风险等级，防止危</a:t>
            </a:r>
            <a:r>
              <a:rPr lang="zh-CN" altLang="en-US" sz="1400" dirty="0">
                <a:latin typeface="微软雅黑" panose="020B0503020204020204" pitchFamily="34" charset="-122"/>
                <a:ea typeface="微软雅黑" panose="020B0503020204020204" pitchFamily="34" charset="-122"/>
              </a:rPr>
              <a:t>险和有</a:t>
            </a:r>
            <a:r>
              <a:rPr lang="zh-CN" altLang="en-US" sz="1400" dirty="0" smtClean="0">
                <a:latin typeface="微软雅黑" panose="020B0503020204020204" pitchFamily="34" charset="-122"/>
                <a:ea typeface="微软雅黑" panose="020B0503020204020204" pitchFamily="34" charset="-122"/>
              </a:rPr>
              <a:t>害因素导</a:t>
            </a:r>
            <a:r>
              <a:rPr lang="zh-CN" altLang="en-US" sz="1400" dirty="0">
                <a:latin typeface="微软雅黑" panose="020B0503020204020204" pitchFamily="34" charset="-122"/>
                <a:ea typeface="微软雅黑" panose="020B0503020204020204" pitchFamily="34" charset="-122"/>
              </a:rPr>
              <a:t>致事故的过</a:t>
            </a:r>
            <a:r>
              <a:rPr lang="zh-CN" altLang="en-US" sz="1400" dirty="0" smtClean="0">
                <a:latin typeface="微软雅黑" panose="020B0503020204020204" pitchFamily="34" charset="-122"/>
                <a:ea typeface="微软雅黑" panose="020B0503020204020204" pitchFamily="34" charset="-122"/>
              </a:rPr>
              <a:t>程</a:t>
            </a:r>
            <a:endParaRPr lang="zh-CN" altLang="en-US" sz="1400" dirty="0">
              <a:latin typeface="微软雅黑" panose="020B0503020204020204" pitchFamily="34" charset="-122"/>
              <a:ea typeface="微软雅黑" panose="020B0503020204020204" pitchFamily="34" charset="-122"/>
            </a:endParaRPr>
          </a:p>
          <a:p>
            <a:pPr marL="285750" indent="-285750" fontAlgn="auto">
              <a:lnSpc>
                <a:spcPct val="150000"/>
              </a:lnSpc>
              <a:buFont typeface="Wingdings" panose="05000000000000000000" pitchFamily="2" charset="2"/>
              <a:buChar char="l"/>
            </a:pPr>
            <a:r>
              <a:rPr lang="zh-CN" altLang="en-US" sz="1400" dirty="0">
                <a:latin typeface="微软雅黑" panose="020B0503020204020204" pitchFamily="34" charset="-122"/>
                <a:ea typeface="微软雅黑" panose="020B0503020204020204" pitchFamily="34" charset="-122"/>
              </a:rPr>
              <a:t>制定风险控制措施</a:t>
            </a:r>
            <a:r>
              <a:rPr lang="en-US" altLang="zh-CN" sz="1400" dirty="0">
                <a:latin typeface="微软雅黑" panose="020B0503020204020204" pitchFamily="34" charset="-122"/>
                <a:ea typeface="微软雅黑" panose="020B0503020204020204" pitchFamily="34" charset="-122"/>
              </a:rPr>
              <a:t>应当考虑各种环境信息</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包括内部和外部利益相关者的风险承受度</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以及法律、法规和其他方面的要求等</a:t>
            </a:r>
          </a:p>
          <a:p>
            <a:pPr algn="l" fontAlgn="auto">
              <a:lnSpc>
                <a:spcPct val="150000"/>
              </a:lnSpc>
              <a:buClrTx/>
              <a:buSzTx/>
            </a:pPr>
            <a:r>
              <a:rPr lang="zh-CN" altLang="en-US" sz="1600" b="1" dirty="0" smtClean="0">
                <a:latin typeface="微软雅黑" panose="020B0503020204020204" pitchFamily="34" charset="-122"/>
                <a:ea typeface="微软雅黑" panose="020B0503020204020204" pitchFamily="34" charset="-122"/>
                <a:sym typeface="+mn-ea"/>
              </a:rPr>
              <a:t>（</a:t>
            </a:r>
            <a:r>
              <a:rPr lang="en-US" altLang="zh-CN" sz="1600" b="1" dirty="0" smtClean="0">
                <a:latin typeface="微软雅黑" panose="020B0503020204020204" pitchFamily="34" charset="-122"/>
                <a:ea typeface="微软雅黑" panose="020B0503020204020204" pitchFamily="34" charset="-122"/>
                <a:sym typeface="+mn-ea"/>
              </a:rPr>
              <a:t>4</a:t>
            </a:r>
            <a:r>
              <a:rPr lang="zh-CN" altLang="en-US" sz="1600" b="1" dirty="0" smtClean="0">
                <a:latin typeface="微软雅黑" panose="020B0503020204020204" pitchFamily="34" charset="-122"/>
                <a:ea typeface="微软雅黑" panose="020B0503020204020204" pitchFamily="34" charset="-122"/>
                <a:sym typeface="+mn-ea"/>
              </a:rPr>
              <a:t>）风</a:t>
            </a:r>
            <a:r>
              <a:rPr lang="zh-CN" altLang="en-US" sz="1600" b="1" dirty="0">
                <a:latin typeface="微软雅黑" panose="020B0503020204020204" pitchFamily="34" charset="-122"/>
                <a:ea typeface="微软雅黑" panose="020B0503020204020204" pitchFamily="34" charset="-122"/>
                <a:sym typeface="+mn-ea"/>
              </a:rPr>
              <a:t>险监控</a:t>
            </a:r>
          </a:p>
          <a:p>
            <a:pPr marL="285750" indent="-285750" algn="l" fontAlgn="auto">
              <a:lnSpc>
                <a:spcPct val="150000"/>
              </a:lnSpc>
              <a:buClrTx/>
              <a:buSzTx/>
              <a:buFont typeface="Wingdings" panose="05000000000000000000" charset="0"/>
              <a:buChar char="l"/>
            </a:pPr>
            <a:r>
              <a:rPr lang="zh-CN" altLang="en-US" sz="1400" dirty="0">
                <a:latin typeface="微软雅黑" panose="020B0503020204020204" pitchFamily="34" charset="-122"/>
                <a:ea typeface="微软雅黑" panose="020B0503020204020204" pitchFamily="34" charset="-122"/>
                <a:sym typeface="+mn-ea"/>
              </a:rPr>
              <a:t>对风险管理过程进行持续监控，确保风险管理策略的有效实施，并在必要时进行调整</a:t>
            </a:r>
          </a:p>
          <a:p>
            <a:pPr marL="285750" indent="-285750" algn="l" fontAlgn="auto">
              <a:lnSpc>
                <a:spcPct val="150000"/>
              </a:lnSpc>
              <a:buClrTx/>
              <a:buSzTx/>
              <a:buFont typeface="Wingdings" panose="05000000000000000000" charset="0"/>
              <a:buChar char="l"/>
            </a:pPr>
            <a:r>
              <a:rPr lang="en-US" altLang="zh-CN" sz="1400" dirty="0">
                <a:latin typeface="微软雅黑" panose="020B0503020204020204" pitchFamily="34" charset="-122"/>
                <a:ea typeface="微软雅黑" panose="020B0503020204020204" pitchFamily="34" charset="-122"/>
                <a:sym typeface="+mn-ea"/>
              </a:rPr>
              <a:t>风险应对措施的制订和评估可能是一个递进的过程</a:t>
            </a:r>
            <a:r>
              <a:rPr lang="zh-CN" altLang="en-US" sz="1400" dirty="0">
                <a:latin typeface="微软雅黑" panose="020B0503020204020204" pitchFamily="34" charset="-122"/>
                <a:ea typeface="微软雅黑" panose="020B0503020204020204" pitchFamily="34" charset="-122"/>
                <a:sym typeface="+mn-ea"/>
              </a:rPr>
              <a:t>。新的风险控制措施会引起风险的改变，需要跟踪、监督风险应对的效果和有关环境信息，并对变化的风险进行评估，必要时重新制定控制措施</a:t>
            </a:r>
            <a:endParaRPr lang="zh-CN" altLang="en-US" sz="1400" b="1" dirty="0">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502919" y="273060"/>
            <a:ext cx="7245418" cy="460375"/>
          </a:xfrm>
          <a:prstGeom prst="rect">
            <a:avLst/>
          </a:prstGeom>
          <a:noFill/>
        </p:spPr>
        <p:txBody>
          <a:bodyPr wrap="square" rtlCol="0">
            <a:spAutoFit/>
          </a:bodyPr>
          <a:lstStyle/>
          <a:p>
            <a:r>
              <a:rPr lang="zh-CN" altLang="en-US" sz="2400" b="1" dirty="0" smtClean="0">
                <a:solidFill>
                  <a:srgbClr val="0070C0"/>
                </a:solidFill>
                <a:latin typeface="微软雅黑" panose="020B0503020204020204" pitchFamily="34" charset="-122"/>
                <a:ea typeface="微软雅黑" panose="020B0503020204020204" pitchFamily="34" charset="-122"/>
                <a:sym typeface="+mn-ea"/>
              </a:rPr>
              <a:t>一、安全理论在城镇燃气中的应用</a:t>
            </a:r>
            <a:endParaRPr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528320" y="806450"/>
            <a:ext cx="6096000" cy="368300"/>
          </a:xfrm>
          <a:prstGeom prst="rect">
            <a:avLst/>
          </a:prstGeom>
          <a:noFill/>
        </p:spPr>
        <p:txBody>
          <a:bodyPr wrap="square" rtlCol="0" anchor="t">
            <a:spAutoFit/>
          </a:bodyPr>
          <a:lstStyle/>
          <a:p>
            <a:pPr indent="0">
              <a:buFont typeface="Wingdings" panose="05000000000000000000" charset="0"/>
              <a:buNone/>
            </a:pPr>
            <a:r>
              <a:rPr lang="en-US" b="1" dirty="0">
                <a:latin typeface="微软雅黑" panose="020B0503020204020204" pitchFamily="34" charset="-122"/>
                <a:ea typeface="微软雅黑" panose="020B0503020204020204" pitchFamily="34" charset="-122"/>
                <a:sym typeface="+mn-ea"/>
              </a:rPr>
              <a:t>1</a:t>
            </a:r>
            <a:r>
              <a:rPr lang="en-US" b="1" dirty="0" smtClean="0">
                <a:latin typeface="微软雅黑" panose="020B0503020204020204" pitchFamily="34" charset="-122"/>
                <a:ea typeface="微软雅黑" panose="020B0503020204020204" pitchFamily="34" charset="-122"/>
                <a:sym typeface="+mn-ea"/>
              </a:rPr>
              <a:t>.</a:t>
            </a:r>
            <a:r>
              <a:rPr lang="zh-CN" altLang="en-US" b="1" dirty="0">
                <a:latin typeface="微软雅黑" panose="020B0503020204020204" pitchFamily="34" charset="-122"/>
                <a:ea typeface="微软雅黑" panose="020B0503020204020204" pitchFamily="34" charset="-122"/>
                <a:sym typeface="+mn-ea"/>
              </a:rPr>
              <a:t>风</a:t>
            </a:r>
            <a:r>
              <a:rPr lang="zh-CN" altLang="en-US" b="1" dirty="0" smtClean="0">
                <a:latin typeface="微软雅黑" panose="020B0503020204020204" pitchFamily="34" charset="-122"/>
                <a:ea typeface="微软雅黑" panose="020B0503020204020204" pitchFamily="34" charset="-122"/>
                <a:sym typeface="+mn-ea"/>
              </a:rPr>
              <a:t>险管理</a:t>
            </a:r>
          </a:p>
        </p:txBody>
      </p:sp>
      <p:sp>
        <p:nvSpPr>
          <p:cNvPr id="2" name="文本框 1"/>
          <p:cNvSpPr txBox="1"/>
          <p:nvPr/>
        </p:nvSpPr>
        <p:spPr>
          <a:xfrm>
            <a:off x="4024903" y="5685393"/>
            <a:ext cx="3712328" cy="461665"/>
          </a:xfrm>
          <a:prstGeom prst="rect">
            <a:avLst/>
          </a:prstGeom>
          <a:noFill/>
          <a:ln w="19050">
            <a:solidFill>
              <a:srgbClr val="5B9BD5"/>
            </a:solidFill>
          </a:ln>
        </p:spPr>
        <p:txBody>
          <a:bodyPr wrap="square" rtlCol="0" anchor="t">
            <a:spAutoFit/>
          </a:bodyPr>
          <a:lstStyle/>
          <a:p>
            <a:pPr indent="0" algn="l" fontAlgn="auto">
              <a:lnSpc>
                <a:spcPct val="150000"/>
              </a:lnSpc>
              <a:buClrTx/>
              <a:buSzTx/>
              <a:buFont typeface="Wingdings" panose="05000000000000000000" charset="0"/>
              <a:buNone/>
            </a:pPr>
            <a:r>
              <a:rPr lang="zh-CN" altLang="en-US" sz="1600" b="1" dirty="0">
                <a:solidFill>
                  <a:srgbClr val="FF0000"/>
                </a:solidFill>
                <a:latin typeface="微软雅黑" panose="020B0503020204020204" pitchFamily="34" charset="-122"/>
                <a:ea typeface="微软雅黑" panose="020B0503020204020204" pitchFamily="34" charset="-122"/>
                <a:sym typeface="+mn-ea"/>
              </a:rPr>
              <a:t>风险管理的启示：符合标准不一定安全</a:t>
            </a:r>
          </a:p>
        </p:txBody>
      </p:sp>
    </p:spTree>
    <p:extLst>
      <p:ext uri="{BB962C8B-B14F-4D97-AF65-F5344CB8AC3E}">
        <p14:creationId xmlns:p14="http://schemas.microsoft.com/office/powerpoint/2010/main" val="199180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13411" y="1180741"/>
            <a:ext cx="10485948" cy="2676525"/>
          </a:xfrm>
          <a:prstGeom prst="rect">
            <a:avLst/>
          </a:prstGeom>
        </p:spPr>
        <p:txBody>
          <a:bodyPr wrap="square">
            <a:spAutoFit/>
          </a:bodyPr>
          <a:lstStyle/>
          <a:p>
            <a:pPr marL="342900" indent="-342900">
              <a:lnSpc>
                <a:spcPct val="150000"/>
              </a:lnSpc>
              <a:buFont typeface="Wingdings" panose="05000000000000000000" pitchFamily="2" charset="2"/>
              <a:buChar char="l"/>
            </a:pPr>
            <a:r>
              <a:rPr lang="zh-CN" altLang="en-US" sz="1600" b="1" dirty="0" smtClean="0">
                <a:latin typeface="微软雅黑" panose="020B0503020204020204" pitchFamily="34" charset="-122"/>
                <a:ea typeface="微软雅黑" panose="020B0503020204020204" pitchFamily="34" charset="-122"/>
                <a:sym typeface="+mn-ea"/>
              </a:rPr>
              <a:t>安全</a:t>
            </a:r>
            <a:r>
              <a:rPr lang="zh-CN" altLang="en-US" sz="1600" b="1" dirty="0" smtClean="0">
                <a:latin typeface="微软雅黑" panose="020B0503020204020204" pitchFamily="34" charset="-122"/>
                <a:ea typeface="微软雅黑" panose="020B0503020204020204" pitchFamily="34" charset="-122"/>
              </a:rPr>
              <a:t>系统的概念：</a:t>
            </a:r>
            <a:r>
              <a:rPr lang="zh-CN" altLang="en-US" sz="1600" dirty="0" smtClean="0">
                <a:latin typeface="微软雅黑" panose="020B0503020204020204" pitchFamily="34" charset="-122"/>
                <a:ea typeface="微软雅黑" panose="020B0503020204020204" pitchFamily="34" charset="-122"/>
              </a:rPr>
              <a:t>是从系统角度研究安全管理的一种理论，主要研究对象是事故系统和安全系统</a:t>
            </a:r>
            <a:endParaRPr lang="en-US" altLang="zh-CN" sz="1600" dirty="0" smtClean="0">
              <a:latin typeface="微软雅黑" panose="020B0503020204020204" pitchFamily="34" charset="-122"/>
              <a:ea typeface="微软雅黑" panose="020B0503020204020204" pitchFamily="34" charset="-122"/>
            </a:endParaRPr>
          </a:p>
          <a:p>
            <a:pPr marL="342900" lvl="0" indent="-342900">
              <a:lnSpc>
                <a:spcPct val="150000"/>
              </a:lnSpc>
              <a:buFont typeface="Wingdings" panose="05000000000000000000" pitchFamily="2" charset="2"/>
              <a:buChar char="l"/>
            </a:pPr>
            <a:r>
              <a:rPr lang="zh-CN" altLang="zh-CN" sz="1600" dirty="0">
                <a:latin typeface="微软雅黑" panose="020B0503020204020204" pitchFamily="34" charset="-122"/>
                <a:ea typeface="微软雅黑" panose="020B0503020204020204" pitchFamily="34" charset="-122"/>
              </a:rPr>
              <a:t>事故系统涉及四个要素，即：人(Men)的不安全行为、机(Machine)的不安全状态、环境(Mecdium)因素不佳、管理(Managcnen0)措施不到位，通常称“4M”要</a:t>
            </a:r>
            <a:r>
              <a:rPr lang="zh-CN" altLang="zh-CN" sz="1600" dirty="0" smtClean="0">
                <a:latin typeface="微软雅黑" panose="020B0503020204020204" pitchFamily="34" charset="-122"/>
                <a:ea typeface="微软雅黑" panose="020B0503020204020204" pitchFamily="34" charset="-122"/>
              </a:rPr>
              <a:t>素</a:t>
            </a:r>
            <a:endParaRPr lang="en-US" altLang="zh-CN" sz="1600" dirty="0" smtClean="0">
              <a:latin typeface="微软雅黑" panose="020B0503020204020204" pitchFamily="34" charset="-122"/>
              <a:ea typeface="微软雅黑" panose="020B0503020204020204" pitchFamily="34" charset="-122"/>
            </a:endParaRPr>
          </a:p>
          <a:p>
            <a:pPr marL="342900" lvl="0" indent="-342900">
              <a:lnSpc>
                <a:spcPct val="150000"/>
              </a:lnSpc>
              <a:buFont typeface="Wingdings" panose="05000000000000000000" pitchFamily="2" charset="2"/>
              <a:buChar char="l"/>
            </a:pPr>
            <a:r>
              <a:rPr lang="zh-CN" altLang="zh-CN" sz="1600" dirty="0" smtClean="0">
                <a:latin typeface="微软雅黑" panose="020B0503020204020204" pitchFamily="34" charset="-122"/>
                <a:ea typeface="微软雅黑" panose="020B0503020204020204" pitchFamily="34" charset="-122"/>
              </a:rPr>
              <a:t>安</a:t>
            </a:r>
            <a:r>
              <a:rPr lang="zh-CN" altLang="zh-CN" sz="1600" dirty="0">
                <a:latin typeface="微软雅黑" panose="020B0503020204020204" pitchFamily="34" charset="-122"/>
                <a:ea typeface="微软雅黑" panose="020B0503020204020204" pitchFamily="34" charset="-122"/>
              </a:rPr>
              <a:t>全系统的四要素是：人——人的安全素质(心理与生理、安全能力、文化素质)，物——设备与环境的安全可靠性(设计安全性.制造安全性.使用安全性)，能量——生产过程能的安全作用(能的有效控制)，信息一充分可靠的安全信息流(管理效能的充分发挥)，是安全的基础保</a:t>
            </a:r>
            <a:r>
              <a:rPr lang="zh-CN" altLang="zh-CN" sz="1600" dirty="0" smtClean="0">
                <a:latin typeface="微软雅黑" panose="020B0503020204020204" pitchFamily="34" charset="-122"/>
                <a:ea typeface="微软雅黑" panose="020B0503020204020204" pitchFamily="34" charset="-122"/>
              </a:rPr>
              <a:t>障</a:t>
            </a:r>
            <a:endParaRPr lang="en-US" altLang="zh-CN" sz="1600" dirty="0" smtClean="0">
              <a:latin typeface="微软雅黑" panose="020B0503020204020204" pitchFamily="34" charset="-122"/>
              <a:ea typeface="微软雅黑" panose="020B0503020204020204" pitchFamily="34" charset="-122"/>
            </a:endParaRPr>
          </a:p>
          <a:p>
            <a:pPr marL="342900" lvl="0" indent="-342900">
              <a:lnSpc>
                <a:spcPct val="150000"/>
              </a:lnSpc>
              <a:buFont typeface="Wingdings" panose="05000000000000000000" pitchFamily="2" charset="2"/>
              <a:buChar char="l"/>
            </a:pPr>
            <a:endParaRPr lang="zh-CN" altLang="en-US" sz="1600" dirty="0">
              <a:latin typeface="微软雅黑" panose="020B0503020204020204" pitchFamily="34" charset="-122"/>
              <a:ea typeface="微软雅黑" panose="020B0503020204020204" pitchFamily="34" charset="-122"/>
            </a:endParaRPr>
          </a:p>
        </p:txBody>
      </p:sp>
      <p:sp>
        <p:nvSpPr>
          <p:cNvPr id="4" name="文本框 3"/>
          <p:cNvSpPr txBox="1"/>
          <p:nvPr/>
        </p:nvSpPr>
        <p:spPr>
          <a:xfrm>
            <a:off x="502919" y="273060"/>
            <a:ext cx="7245418" cy="460375"/>
          </a:xfrm>
          <a:prstGeom prst="rect">
            <a:avLst/>
          </a:prstGeom>
          <a:noFill/>
        </p:spPr>
        <p:txBody>
          <a:bodyPr wrap="square" rtlCol="0">
            <a:spAutoFit/>
          </a:bodyPr>
          <a:lstStyle/>
          <a:p>
            <a:r>
              <a:rPr lang="zh-CN" altLang="en-US" sz="2400" b="1" dirty="0" smtClean="0">
                <a:solidFill>
                  <a:srgbClr val="0070C0"/>
                </a:solidFill>
                <a:latin typeface="微软雅黑" panose="020B0503020204020204" pitchFamily="34" charset="-122"/>
                <a:ea typeface="微软雅黑" panose="020B0503020204020204" pitchFamily="34" charset="-122"/>
                <a:sym typeface="+mn-ea"/>
              </a:rPr>
              <a:t>一、安全理论在城镇燃气中的应用与应用</a:t>
            </a:r>
            <a:endParaRPr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528320" y="806450"/>
            <a:ext cx="6096000" cy="398780"/>
          </a:xfrm>
          <a:prstGeom prst="rect">
            <a:avLst/>
          </a:prstGeom>
          <a:noFill/>
        </p:spPr>
        <p:txBody>
          <a:bodyPr wrap="square" rtlCol="0" anchor="t">
            <a:spAutoFit/>
          </a:bodyPr>
          <a:lstStyle/>
          <a:p>
            <a:pPr indent="0">
              <a:buFont typeface="Wingdings" panose="05000000000000000000" charset="0"/>
              <a:buNone/>
            </a:pPr>
            <a:r>
              <a:rPr lang="en-US" altLang="zh-CN" sz="2000" b="1" dirty="0">
                <a:latin typeface="微软雅黑" panose="020B0503020204020204" pitchFamily="34" charset="-122"/>
                <a:ea typeface="微软雅黑" panose="020B0503020204020204" pitchFamily="34" charset="-122"/>
                <a:sym typeface="+mn-ea"/>
              </a:rPr>
              <a:t>2</a:t>
            </a:r>
            <a:r>
              <a:rPr lang="en-US" altLang="zh-CN" sz="2000" b="1" dirty="0" smtClean="0">
                <a:latin typeface="微软雅黑" panose="020B0503020204020204" pitchFamily="34" charset="-122"/>
                <a:ea typeface="微软雅黑" panose="020B0503020204020204" pitchFamily="34" charset="-122"/>
                <a:sym typeface="+mn-ea"/>
              </a:rPr>
              <a:t>.</a:t>
            </a:r>
            <a:r>
              <a:rPr lang="zh-CN" altLang="en-US" sz="2000" b="1" dirty="0" smtClean="0">
                <a:latin typeface="微软雅黑" panose="020B0503020204020204" pitchFamily="34" charset="-122"/>
                <a:ea typeface="微软雅黑" panose="020B0503020204020204" pitchFamily="34" charset="-122"/>
                <a:sym typeface="+mn-ea"/>
              </a:rPr>
              <a:t>安全系统</a:t>
            </a:r>
            <a:endParaRPr lang="zh-CN" sz="2000" b="1" dirty="0">
              <a:latin typeface="微软雅黑" panose="020B0503020204020204" pitchFamily="34" charset="-122"/>
              <a:ea typeface="微软雅黑" panose="020B0503020204020204" pitchFamily="34" charset="-122"/>
              <a:sym typeface="+mn-ea"/>
            </a:endParaRP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2767" y="3356144"/>
            <a:ext cx="3715201" cy="2160000"/>
          </a:xfrm>
          <a:prstGeom prst="rect">
            <a:avLst/>
          </a:prstGeom>
        </p:spPr>
      </p:pic>
      <p:sp>
        <p:nvSpPr>
          <p:cNvPr id="11" name="矩形 10"/>
          <p:cNvSpPr/>
          <p:nvPr/>
        </p:nvSpPr>
        <p:spPr>
          <a:xfrm>
            <a:off x="8799067" y="5676032"/>
            <a:ext cx="902811" cy="307777"/>
          </a:xfrm>
          <a:prstGeom prst="rect">
            <a:avLst/>
          </a:prstGeom>
        </p:spPr>
        <p:txBody>
          <a:bodyPr wrap="none">
            <a:spAutoFit/>
          </a:bodyPr>
          <a:lstStyle/>
          <a:p>
            <a:r>
              <a:rPr lang="zh-CN" altLang="en-US" sz="1400" dirty="0" smtClean="0">
                <a:latin typeface="微软雅黑" panose="020B0503020204020204" pitchFamily="34" charset="-122"/>
                <a:ea typeface="微软雅黑" panose="020B0503020204020204" pitchFamily="34" charset="-122"/>
              </a:rPr>
              <a:t>安全系统</a:t>
            </a:r>
            <a:endParaRPr lang="zh-CN" altLang="en-US" sz="1400" dirty="0"/>
          </a:p>
        </p:txBody>
      </p:sp>
      <p:sp>
        <p:nvSpPr>
          <p:cNvPr id="2" name="矩形 1"/>
          <p:cNvSpPr/>
          <p:nvPr/>
        </p:nvSpPr>
        <p:spPr>
          <a:xfrm>
            <a:off x="767025" y="3442624"/>
            <a:ext cx="6096000" cy="3046095"/>
          </a:xfrm>
          <a:prstGeom prst="rect">
            <a:avLst/>
          </a:prstGeom>
        </p:spPr>
        <p:txBody>
          <a:bodyPr>
            <a:spAutoFit/>
          </a:bodyPr>
          <a:lstStyle/>
          <a:p>
            <a:pPr lvl="0">
              <a:lnSpc>
                <a:spcPct val="150000"/>
              </a:lnSpc>
            </a:pPr>
            <a:r>
              <a:rPr lang="zh-CN" altLang="en-US" sz="1600" b="1" dirty="0" smtClean="0">
                <a:latin typeface="微软雅黑" panose="020B0503020204020204" pitchFamily="34" charset="-122"/>
                <a:ea typeface="微软雅黑" panose="020B0503020204020204" pitchFamily="34" charset="-122"/>
                <a:sym typeface="+mn-ea"/>
              </a:rPr>
              <a:t>安全</a:t>
            </a:r>
            <a:r>
              <a:rPr lang="zh-CN" altLang="en-US" sz="1600" b="1" dirty="0">
                <a:latin typeface="微软雅黑" panose="020B0503020204020204" pitchFamily="34" charset="-122"/>
                <a:ea typeface="微软雅黑" panose="020B0503020204020204" pitchFamily="34" charset="-122"/>
              </a:rPr>
              <a:t>系</a:t>
            </a:r>
            <a:r>
              <a:rPr lang="zh-CN" altLang="en-US" sz="1600" b="1" dirty="0" smtClean="0">
                <a:latin typeface="微软雅黑" panose="020B0503020204020204" pitchFamily="34" charset="-122"/>
                <a:ea typeface="微软雅黑" panose="020B0503020204020204" pitchFamily="34" charset="-122"/>
              </a:rPr>
              <a:t>统应用的意义：</a:t>
            </a:r>
            <a:endParaRPr lang="en-US" altLang="zh-CN" sz="1600" b="1" dirty="0" smtClean="0">
              <a:latin typeface="微软雅黑" panose="020B0503020204020204" pitchFamily="34" charset="-122"/>
              <a:ea typeface="微软雅黑" panose="020B0503020204020204" pitchFamily="34" charset="-122"/>
            </a:endParaRPr>
          </a:p>
          <a:p>
            <a:pPr marL="342900" lvl="0" indent="-342900">
              <a:lnSpc>
                <a:spcPct val="150000"/>
              </a:lnSpc>
              <a:buFont typeface="Wingdings" panose="05000000000000000000" pitchFamily="2" charset="2"/>
              <a:buChar char="l"/>
            </a:pPr>
            <a:r>
              <a:rPr lang="zh-CN" altLang="en-US" sz="1600" dirty="0" smtClean="0">
                <a:latin typeface="微软雅黑" panose="020B0503020204020204" pitchFamily="34" charset="-122"/>
                <a:ea typeface="微软雅黑" panose="020B0503020204020204" pitchFamily="34" charset="-122"/>
              </a:rPr>
              <a:t>在</a:t>
            </a:r>
            <a:r>
              <a:rPr lang="zh-CN" altLang="en-US" sz="1600" dirty="0">
                <a:latin typeface="微软雅黑" panose="020B0503020204020204" pitchFamily="34" charset="-122"/>
                <a:ea typeface="微软雅黑" panose="020B0503020204020204" pitchFamily="34" charset="-122"/>
              </a:rPr>
              <a:t>普遍联系中把握事物的本质。任</a:t>
            </a:r>
            <a:r>
              <a:rPr lang="zh-CN" altLang="en-US" sz="1600" dirty="0" smtClean="0">
                <a:latin typeface="微软雅黑" panose="020B0503020204020204" pitchFamily="34" charset="-122"/>
                <a:ea typeface="微软雅黑" panose="020B0503020204020204" pitchFamily="34" charset="-122"/>
              </a:rPr>
              <a:t>何</a:t>
            </a:r>
            <a:r>
              <a:rPr lang="zh-CN" altLang="en-US" sz="1600" dirty="0">
                <a:latin typeface="微软雅黑" panose="020B0503020204020204" pitchFamily="34" charset="-122"/>
                <a:ea typeface="微软雅黑" panose="020B0503020204020204" pitchFamily="34" charset="-122"/>
              </a:rPr>
              <a:t>安全要素</a:t>
            </a:r>
            <a:r>
              <a:rPr lang="zh-CN" altLang="en-US" sz="1600" dirty="0" smtClean="0">
                <a:latin typeface="微软雅黑" panose="020B0503020204020204" pitchFamily="34" charset="-122"/>
                <a:ea typeface="微软雅黑" panose="020B0503020204020204" pitchFamily="34" charset="-122"/>
              </a:rPr>
              <a:t>都</a:t>
            </a:r>
            <a:r>
              <a:rPr lang="zh-CN" altLang="en-US" sz="1600" dirty="0">
                <a:latin typeface="微软雅黑" panose="020B0503020204020204" pitchFamily="34" charset="-122"/>
                <a:ea typeface="微软雅黑" panose="020B0503020204020204" pitchFamily="34" charset="-122"/>
              </a:rPr>
              <a:t>不是孤立的，它同周</a:t>
            </a:r>
            <a:r>
              <a:rPr lang="zh-CN" altLang="en-US" sz="1600" dirty="0" smtClean="0">
                <a:latin typeface="微软雅黑" panose="020B0503020204020204" pitchFamily="34" charset="-122"/>
                <a:ea typeface="微软雅黑" panose="020B0503020204020204" pitchFamily="34" charset="-122"/>
              </a:rPr>
              <a:t>围事物有</a:t>
            </a:r>
            <a:r>
              <a:rPr lang="zh-CN" altLang="en-US" sz="1600" dirty="0">
                <a:latin typeface="微软雅黑" panose="020B0503020204020204" pitchFamily="34" charset="-122"/>
                <a:ea typeface="微软雅黑" panose="020B0503020204020204" pitchFamily="34" charset="-122"/>
              </a:rPr>
              <a:t>着密切的联</a:t>
            </a:r>
            <a:r>
              <a:rPr lang="zh-CN" altLang="en-US" sz="1600" dirty="0" smtClean="0">
                <a:latin typeface="微软雅黑" panose="020B0503020204020204" pitchFamily="34" charset="-122"/>
                <a:ea typeface="微软雅黑" panose="020B0503020204020204" pitchFamily="34" charset="-122"/>
              </a:rPr>
              <a:t>系</a:t>
            </a:r>
            <a:endParaRPr lang="zh-CN" altLang="en-US" sz="1600" dirty="0">
              <a:latin typeface="微软雅黑" panose="020B0503020204020204" pitchFamily="34" charset="-122"/>
              <a:ea typeface="微软雅黑" panose="020B0503020204020204" pitchFamily="34" charset="-122"/>
            </a:endParaRPr>
          </a:p>
          <a:p>
            <a:pPr marL="342900" lvl="0" indent="-342900">
              <a:lnSpc>
                <a:spcPct val="150000"/>
              </a:lnSpc>
              <a:buFont typeface="Wingdings" panose="05000000000000000000" pitchFamily="2" charset="2"/>
              <a:buChar char="l"/>
            </a:pPr>
            <a:r>
              <a:rPr lang="zh-CN" altLang="en-US" sz="1600" dirty="0">
                <a:latin typeface="微软雅黑" panose="020B0503020204020204" pitchFamily="34" charset="-122"/>
                <a:ea typeface="微软雅黑" panose="020B0503020204020204" pitchFamily="34" charset="-122"/>
              </a:rPr>
              <a:t>不能单独研究某一个安全要素，而是要采用系统的观点来研究安全要素之间的动态的、有机的联系，正确把握安全的发展动态和规</a:t>
            </a:r>
            <a:r>
              <a:rPr lang="zh-CN" altLang="en-US" sz="1600" dirty="0" smtClean="0">
                <a:latin typeface="微软雅黑" panose="020B0503020204020204" pitchFamily="34" charset="-122"/>
                <a:ea typeface="微软雅黑" panose="020B0503020204020204" pitchFamily="34" charset="-122"/>
              </a:rPr>
              <a:t>律</a:t>
            </a:r>
            <a:endParaRPr lang="en-US" altLang="zh-CN" sz="1600" dirty="0" smtClean="0">
              <a:latin typeface="微软雅黑" panose="020B0503020204020204" pitchFamily="34" charset="-122"/>
              <a:ea typeface="微软雅黑" panose="020B0503020204020204" pitchFamily="34" charset="-122"/>
            </a:endParaRPr>
          </a:p>
          <a:p>
            <a:pPr marL="342900" lvl="0" indent="-342900">
              <a:lnSpc>
                <a:spcPct val="150000"/>
              </a:lnSpc>
              <a:buFont typeface="Wingdings" panose="05000000000000000000" pitchFamily="2" charset="2"/>
              <a:buChar char="l"/>
            </a:pP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全面排查整治城镇燃气</a:t>
            </a:r>
            <a:r>
              <a:rPr lang="zh-CN" altLang="en-US" sz="1600" b="1" dirty="0">
                <a:latin typeface="微软雅黑" panose="020B0503020204020204" pitchFamily="34" charset="-122"/>
                <a:ea typeface="微软雅黑" panose="020B0503020204020204" pitchFamily="34" charset="-122"/>
              </a:rPr>
              <a:t>全链条</a:t>
            </a:r>
            <a:r>
              <a:rPr lang="zh-CN" altLang="en-US" sz="1600" dirty="0">
                <a:latin typeface="微软雅黑" panose="020B0503020204020204" pitchFamily="34" charset="-122"/>
                <a:ea typeface="微软雅黑" panose="020B0503020204020204" pitchFamily="34" charset="-122"/>
              </a:rPr>
              <a:t>风险隐患</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就是应用了</a:t>
            </a:r>
            <a:r>
              <a:rPr lang="zh-CN" altLang="en-US" sz="1600" dirty="0">
                <a:latin typeface="微软雅黑" panose="020B0503020204020204" pitchFamily="34" charset="-122"/>
                <a:ea typeface="微软雅黑" panose="020B0503020204020204" pitchFamily="34" charset="-122"/>
                <a:sym typeface="+mn-ea"/>
              </a:rPr>
              <a:t>安全</a:t>
            </a:r>
            <a:r>
              <a:rPr lang="zh-CN" altLang="en-US" sz="1600" dirty="0">
                <a:latin typeface="微软雅黑" panose="020B0503020204020204" pitchFamily="34" charset="-122"/>
                <a:ea typeface="微软雅黑" panose="020B0503020204020204" pitchFamily="34" charset="-122"/>
              </a:rPr>
              <a:t>系统理论</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COMMONDATA" val="eyJoZGlkIjoiMWU1ZjAxMTkyZjRlZDcxNzQ4Zjg1MWNlYjI3MDgxZjAifQ=="/>
</p:tagLst>
</file>

<file path=ppt/tags/tag10.xml><?xml version="1.0" encoding="utf-8"?>
<p:tagLst xmlns:a="http://schemas.openxmlformats.org/drawingml/2006/main" xmlns:r="http://schemas.openxmlformats.org/officeDocument/2006/relationships" xmlns:p="http://schemas.openxmlformats.org/presentationml/2006/main">
  <p:tag name="TABLE_ENDDRAG_ORIGIN_RECT" val="802*363"/>
  <p:tag name="TABLE_ENDDRAG_RECT" val="78*158*802*363"/>
</p:tagLst>
</file>

<file path=ppt/tags/tag11.xml><?xml version="1.0" encoding="utf-8"?>
<p:tagLst xmlns:a="http://schemas.openxmlformats.org/drawingml/2006/main" xmlns:r="http://schemas.openxmlformats.org/officeDocument/2006/relationships" xmlns:p="http://schemas.openxmlformats.org/presentationml/2006/main">
  <p:tag name="KSO_WM_UNIT_TABLE_BEAUTIFY" val="smartTable{36b9d17e-26df-4a04-93f7-9407887cce46}"/>
  <p:tag name="TABLE_ENDDRAG_ORIGIN_RECT" val="475*188"/>
  <p:tag name="TABLE_ENDDRAG_RECT" val="435*83*475*188"/>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FULL_TEXT_BEAUTIFY_COPY_ID" val="9"/>
</p:tagLst>
</file>

<file path=ppt/tags/tag1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3930"/>
</p:tagLst>
</file>

<file path=ppt/tags/tag14.xml><?xml version="1.0" encoding="utf-8"?>
<p:tagLst xmlns:a="http://schemas.openxmlformats.org/drawingml/2006/main" xmlns:r="http://schemas.openxmlformats.org/officeDocument/2006/relationships" xmlns:p="http://schemas.openxmlformats.org/presentationml/2006/main">
  <p:tag name="ISLIDE.ICON" val="#109694;"/>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476.6826771653542,&quot;left&quot;:435.73661417322836,&quot;top&quot;:54.7184251968504,&quot;width&quot;:477.88165354330704}"/>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476.6826771653542,&quot;left&quot;:435.73661417322836,&quot;top&quot;:54.7184251968504,&quot;width&quot;:477.88165354330704}"/>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476.6826771653542,&quot;left&quot;:435.73661417322836,&quot;top&quot;:54.7184251968504,&quot;width&quot;:477.88165354330704}"/>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476.6826771653542,&quot;left&quot;:435.73661417322836,&quot;top&quot;:54.7184251968504,&quot;width&quot;:477.88165354330704}"/>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476.6826771653542,&quot;left&quot;:435.73661417322836,&quot;top&quot;:54.7184251968504,&quot;width&quot;:477.88165354330704}"/>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476.6826771653542,&quot;left&quot;:435.73661417322836,&quot;top&quot;:54.7184251968504,&quot;width&quot;:477.88165354330704}"/>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476.6826771653542,&quot;left&quot;:435.73661417322836,&quot;top&quot;:54.7184251968504,&quot;width&quot;:477.88165354330704}"/>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476.6826771653542,&quot;left&quot;:435.73661417322836,&quot;top&quot;:54.7184251968504,&quot;width&quot;:477.88165354330704}"/>
</p:tagLst>
</file>

<file path=ppt/theme/theme1.xml><?xml version="1.0" encoding="utf-8"?>
<a:theme xmlns:a="http://schemas.openxmlformats.org/drawingml/2006/main" name="Office 主题">
  <a:themeElements>
    <a:clrScheme name="自定义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92D05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marL="285750" indent="-285750">
          <a:lnSpc>
            <a:spcPct val="150000"/>
          </a:lnSpc>
          <a:buFont typeface="Wingdings" panose="05000000000000000000" pitchFamily="2" charset="2"/>
          <a:buChar char="Ø"/>
          <a:defRPr dirty="0" smtClean="0">
            <a:solidFill>
              <a:srgbClr val="232B35"/>
            </a:solidFill>
            <a:latin typeface="微软雅黑" panose="020B0503020204020204" pitchFamily="34" charset="-122"/>
            <a:ea typeface="微软雅黑" panose="020B0503020204020204" pitchFamily="34" charset="-122"/>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23597</Words>
  <Application>Microsoft Office PowerPoint</Application>
  <PresentationFormat>宽屏</PresentationFormat>
  <Paragraphs>874</Paragraphs>
  <Slides>58</Slides>
  <Notes>57</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58</vt:i4>
      </vt:variant>
    </vt:vector>
  </HeadingPairs>
  <TitlesOfParts>
    <vt:vector size="70" baseType="lpstr">
      <vt:lpstr>Microsoft YaHei Bold</vt:lpstr>
      <vt:lpstr>Microsoft YaHei Regular</vt:lpstr>
      <vt:lpstr>汉仪雅酷黑 75W</vt:lpstr>
      <vt:lpstr>黑体</vt:lpstr>
      <vt:lpstr>宋体</vt:lpstr>
      <vt:lpstr>微软雅黑</vt:lpstr>
      <vt:lpstr>Arial</vt:lpstr>
      <vt:lpstr>Calibri</vt:lpstr>
      <vt:lpstr>Calibri Light</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事故现场照片</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精选PPT</dc:title>
  <dc:subject>RP</dc:subject>
  <dc:creator>WAF</dc:creator>
  <cp:keywords>RP</cp:keywords>
  <dc:description>RP</dc:description>
  <cp:lastModifiedBy>ALLEN</cp:lastModifiedBy>
  <cp:revision>3224</cp:revision>
  <dcterms:created xsi:type="dcterms:W3CDTF">2018-01-26T13:25:00Z</dcterms:created>
  <dcterms:modified xsi:type="dcterms:W3CDTF">2025-04-18T05:26:50Z</dcterms:modified>
  <cp:category>RP</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2052-12.1.0.18276</vt:lpwstr>
  </property>
  <property fmtid="{D5CDD505-2E9C-101B-9397-08002B2CF9AE}" pid="3" name="ICV">
    <vt:lpwstr>3769DC11DBC54700B729A00DEDF82A99_13</vt:lpwstr>
  </property>
</Properties>
</file>